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diagrams/layout1.xml" ContentType="application/vnd.openxmlformats-officedocument.drawingml.diagramLayout+xml"/>
  <Override PartName="/ppt/tags/tag116.xml" ContentType="application/vnd.openxmlformats-officedocument.presentationml.tags+xml"/>
  <Override PartName="/ppt/diagrams/data2.xml" ContentType="application/vnd.openxmlformats-officedocument.drawingml.diagramData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drawings/drawing3.xml" ContentType="application/vnd.openxmlformats-officedocument.drawingml.chartshape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charts/chart8.xml" ContentType="application/vnd.openxmlformats-officedocument.drawingml.chart+xml"/>
  <Default Extension="wdp" ContentType="image/vnd.ms-photo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diagrams/layout2.xml" ContentType="application/vnd.openxmlformats-officedocument.drawingml.diagramLayout+xml"/>
  <Override PartName="/ppt/tags/tag128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24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diagrams/colors1.xml" ContentType="application/vnd.openxmlformats-officedocument.drawingml.diagramColor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charts/chart5.xml" ContentType="application/vnd.openxmlformats-officedocument.drawingml.chart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Default Extension="wmv" ContentType="video/x-ms-wmv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diagrams/drawing1.xml" ContentType="application/vnd.ms-office.drawingml.diagramDrawing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Default Extension="wav" ContentType="audio/wav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charts/chart6.xml" ContentType="application/vnd.openxmlformats-officedocument.drawingml.char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ags/tag115.xml" ContentType="application/vnd.openxmlformats-officedocument.presentationml.tags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tags/tag122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rawings/drawing2.xml" ContentType="application/vnd.openxmlformats-officedocument.drawingml.chartshape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charts/chart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0" r:id="rId4"/>
  </p:sldMasterIdLst>
  <p:notesMasterIdLst>
    <p:notesMasterId r:id="rId37"/>
  </p:notesMasterIdLst>
  <p:handoutMasterIdLst>
    <p:handoutMasterId r:id="rId38"/>
  </p:handoutMasterIdLst>
  <p:sldIdLst>
    <p:sldId id="929" r:id="rId5"/>
    <p:sldId id="894" r:id="rId6"/>
    <p:sldId id="966" r:id="rId7"/>
    <p:sldId id="979" r:id="rId8"/>
    <p:sldId id="981" r:id="rId9"/>
    <p:sldId id="983" r:id="rId10"/>
    <p:sldId id="993" r:id="rId11"/>
    <p:sldId id="898" r:id="rId12"/>
    <p:sldId id="1001" r:id="rId13"/>
    <p:sldId id="995" r:id="rId14"/>
    <p:sldId id="996" r:id="rId15"/>
    <p:sldId id="895" r:id="rId16"/>
    <p:sldId id="938" r:id="rId17"/>
    <p:sldId id="905" r:id="rId18"/>
    <p:sldId id="913" r:id="rId19"/>
    <p:sldId id="906" r:id="rId20"/>
    <p:sldId id="934" r:id="rId21"/>
    <p:sldId id="870" r:id="rId22"/>
    <p:sldId id="910" r:id="rId23"/>
    <p:sldId id="961" r:id="rId24"/>
    <p:sldId id="911" r:id="rId25"/>
    <p:sldId id="965" r:id="rId26"/>
    <p:sldId id="989" r:id="rId27"/>
    <p:sldId id="871" r:id="rId28"/>
    <p:sldId id="984" r:id="rId29"/>
    <p:sldId id="1002" r:id="rId30"/>
    <p:sldId id="1003" r:id="rId31"/>
    <p:sldId id="985" r:id="rId32"/>
    <p:sldId id="990" r:id="rId33"/>
    <p:sldId id="944" r:id="rId34"/>
    <p:sldId id="997" r:id="rId35"/>
    <p:sldId id="999" r:id="rId36"/>
  </p:sldIdLst>
  <p:sldSz cx="9144000" cy="6858000" type="screen4x3"/>
  <p:notesSz cx="6805613" cy="993933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FFCC"/>
    <a:srgbClr val="081AC4"/>
    <a:srgbClr val="FFFF99"/>
    <a:srgbClr val="0000FF"/>
    <a:srgbClr val="FFCC99"/>
    <a:srgbClr val="FF99FF"/>
    <a:srgbClr val="41D0FD"/>
    <a:srgbClr val="4EECF0"/>
    <a:srgbClr val="55D0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8" autoAdjust="0"/>
    <p:restoredTop sz="95708" autoAdjust="0"/>
  </p:normalViewPr>
  <p:slideViewPr>
    <p:cSldViewPr snapToGrid="0">
      <p:cViewPr>
        <p:scale>
          <a:sx n="68" d="100"/>
          <a:sy n="68" d="100"/>
        </p:scale>
        <p:origin x="-1812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878" y="-90"/>
      </p:cViewPr>
      <p:guideLst>
        <p:guide orient="horz" pos="3131"/>
        <p:guide pos="2144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2.xlsx"/><Relationship Id="rId1" Type="http://schemas.openxmlformats.org/officeDocument/2006/relationships/image" Target="../media/image25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10097851\AppData\Local\Microsoft\Windows\Temporary%20Internet%20Files\Content.Outlook\RBL8PTFD\water%20consumption%20chart.xlsx" TargetMode="Externa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aixiang\Water%20Reclaim\Water%20efficiency%20management%20system\WEMP_Philips%20latest.xls" TargetMode="External"/><Relationship Id="rId2" Type="http://schemas.openxmlformats.org/officeDocument/2006/relationships/image" Target="../media/image25.jpeg"/><Relationship Id="rId1" Type="http://schemas.openxmlformats.org/officeDocument/2006/relationships/image" Target="../media/image30.jpe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Office_Excel_Worksheet6.xlsx"/><Relationship Id="rId1" Type="http://schemas.openxmlformats.org/officeDocument/2006/relationships/image" Target="../media/image2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4"/>
  <c:chart>
    <c:title>
      <c:layout>
        <c:manualLayout>
          <c:xMode val="edge"/>
          <c:yMode val="edge"/>
          <c:x val="0.57411767952854154"/>
          <c:y val="6.235619550914541E-2"/>
        </c:manualLayout>
      </c:layout>
      <c:txPr>
        <a:bodyPr/>
        <a:lstStyle/>
        <a:p>
          <a:pPr>
            <a:defRPr sz="1000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1691724204292314E-2"/>
          <c:y val="0.19849958005739249"/>
          <c:w val="0.92255614116946405"/>
          <c:h val="0.7977967594428766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Water Consumption 2013</c:v>
                </c:pt>
              </c:strCache>
            </c:strRef>
          </c:tx>
          <c:dLbls>
            <c:dLbl>
              <c:idx val="0"/>
              <c:layout>
                <c:manualLayout>
                  <c:x val="-0.18827126994013349"/>
                  <c:y val="5.689143601295010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6"/>
                        </a:solidFill>
                      </a:defRPr>
                    </a:pPr>
                    <a:r>
                      <a:rPr lang="en-US" sz="1200" b="1" dirty="0" smtClean="0">
                        <a:solidFill>
                          <a:schemeClr val="accent6"/>
                        </a:solidFill>
                      </a:rPr>
                      <a:t>Lumileds</a:t>
                    </a:r>
                  </a:p>
                  <a:p>
                    <a:pPr>
                      <a:defRPr sz="1200" b="1">
                        <a:solidFill>
                          <a:schemeClr val="accent6"/>
                        </a:solidFill>
                      </a:defRPr>
                    </a:pPr>
                    <a:r>
                      <a:rPr lang="en-US" sz="1200" b="1" dirty="0" smtClean="0">
                        <a:solidFill>
                          <a:schemeClr val="accent6"/>
                        </a:solidFill>
                      </a:rPr>
                      <a:t>37</a:t>
                    </a:r>
                    <a:r>
                      <a:rPr lang="en-US" sz="1200" b="1" dirty="0">
                        <a:solidFill>
                          <a:schemeClr val="accent6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rgbClr val="FFFFFF"/>
                </a:solidFill>
              </c:spPr>
              <c:showPercent val="1"/>
            </c:dLbl>
            <c:dLbl>
              <c:idx val="1"/>
              <c:layout>
                <c:manualLayout>
                  <c:x val="-9.5111828452847672E-2"/>
                  <c:y val="-0.27036721648041434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smtClean="0"/>
                      <a:t>TL/CFL</a:t>
                    </a:r>
                  </a:p>
                  <a:p>
                    <a:r>
                      <a:rPr lang="en-US" sz="1000" b="1" smtClean="0"/>
                      <a:t>20</a:t>
                    </a:r>
                    <a:r>
                      <a:rPr lang="en-US" sz="1000" b="1"/>
                      <a:t>%</a:t>
                    </a:r>
                    <a:endParaRPr lang="en-US" sz="1100" b="1"/>
                  </a:p>
                </c:rich>
              </c:tx>
              <c:showPercent val="1"/>
            </c:dLbl>
            <c:dLbl>
              <c:idx val="2"/>
              <c:layout>
                <c:manualLayout>
                  <c:x val="0.11528706479133041"/>
                  <c:y val="-0.1888866854863170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1" smtClean="0"/>
                      <a:t>GLS</a:t>
                    </a:r>
                  </a:p>
                  <a:p>
                    <a:pPr algn="ctr">
                      <a:defRPr lang="en-US" sz="1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1" smtClean="0"/>
                      <a:t>10</a:t>
                    </a:r>
                    <a:r>
                      <a:rPr lang="en-US" sz="1000" b="1"/>
                      <a:t>%</a:t>
                    </a:r>
                    <a:endParaRPr lang="en-US"/>
                  </a:p>
                </c:rich>
              </c:tx>
              <c:spPr/>
              <c:showPercent val="1"/>
            </c:dLbl>
            <c:dLbl>
              <c:idx val="3"/>
              <c:layout>
                <c:manualLayout>
                  <c:x val="8.9347475213281097E-2"/>
                  <c:y val="-0.1296281174906096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 err="1" smtClean="0"/>
                      <a:t>Aut</a:t>
                    </a:r>
                    <a:endParaRPr lang="en-US" sz="1000" dirty="0" smtClean="0"/>
                  </a:p>
                  <a:p>
                    <a:r>
                      <a:rPr lang="en-US" sz="1000" dirty="0" smtClean="0"/>
                      <a:t>9</a:t>
                    </a:r>
                    <a:r>
                      <a:rPr lang="en-US" sz="1000" dirty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4"/>
              <c:layout>
                <c:manualLayout>
                  <c:x val="1.4410656155875366E-2"/>
                  <c:y val="-2.2221962998390243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smtClean="0"/>
                      <a:t>HID</a:t>
                    </a:r>
                  </a:p>
                  <a:p>
                    <a:pPr>
                      <a:defRPr sz="900" b="1"/>
                    </a:pPr>
                    <a:r>
                      <a:rPr lang="en-US" sz="900" smtClean="0"/>
                      <a:t>8</a:t>
                    </a:r>
                    <a:r>
                      <a:rPr lang="en-US" sz="900"/>
                      <a:t>%</a:t>
                    </a:r>
                  </a:p>
                </c:rich>
              </c:tx>
              <c:spPr/>
              <c:showPercent val="1"/>
            </c:dLbl>
            <c:dLbl>
              <c:idx val="5"/>
              <c:layout>
                <c:manualLayout>
                  <c:x val="-1.3209823572997514E-17"/>
                  <c:y val="-1.8518302498658521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smtClean="0"/>
                      <a:t>PLS NA</a:t>
                    </a:r>
                  </a:p>
                  <a:p>
                    <a:pPr>
                      <a:defRPr sz="900" b="1"/>
                    </a:pPr>
                    <a:r>
                      <a:rPr lang="en-US" sz="900" smtClean="0"/>
                      <a:t>7</a:t>
                    </a:r>
                    <a:r>
                      <a:rPr lang="en-US" sz="900"/>
                      <a:t>%</a:t>
                    </a:r>
                  </a:p>
                </c:rich>
              </c:tx>
              <c:spPr/>
              <c:showPercent val="1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smtClean="0"/>
                      <a:t>Cons</a:t>
                    </a:r>
                    <a:r>
                      <a:rPr lang="en-US" sz="900" baseline="0" smtClean="0"/>
                      <a:t> lum</a:t>
                    </a:r>
                  </a:p>
                  <a:p>
                    <a:pPr>
                      <a:defRPr sz="900" b="1"/>
                    </a:pPr>
                    <a:r>
                      <a:rPr lang="en-US" sz="900" smtClean="0"/>
                      <a:t>4</a:t>
                    </a:r>
                    <a:r>
                      <a:rPr lang="en-US" sz="900"/>
                      <a:t>%</a:t>
                    </a:r>
                  </a:p>
                </c:rich>
              </c:tx>
              <c:spPr/>
              <c:showPercent val="1"/>
            </c:dLbl>
            <c:dLbl>
              <c:idx val="7"/>
              <c:layout>
                <c:manualLayout>
                  <c:x val="0"/>
                  <c:y val="-1.4814641998926808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smtClean="0"/>
                      <a:t>CFL-I</a:t>
                    </a:r>
                  </a:p>
                  <a:p>
                    <a:pPr>
                      <a:defRPr sz="900" b="1"/>
                    </a:pPr>
                    <a:r>
                      <a:rPr lang="en-US" sz="900" smtClean="0"/>
                      <a:t>2</a:t>
                    </a:r>
                    <a:r>
                      <a:rPr lang="en-US" sz="900"/>
                      <a:t>%</a:t>
                    </a:r>
                  </a:p>
                </c:rich>
              </c:tx>
              <c:spPr/>
              <c:showPercent val="1"/>
            </c:dLbl>
            <c:dLbl>
              <c:idx val="8"/>
              <c:layout>
                <c:manualLayout>
                  <c:x val="8.6465298593497962E-3"/>
                  <c:y val="-0.11481347549168279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smtClean="0"/>
                      <a:t>PLS EMEA</a:t>
                    </a:r>
                  </a:p>
                  <a:p>
                    <a:pPr>
                      <a:defRPr sz="900" b="1"/>
                    </a:pPr>
                    <a:r>
                      <a:rPr lang="en-US" sz="900" smtClean="0"/>
                      <a:t>2</a:t>
                    </a:r>
                    <a:r>
                      <a:rPr lang="en-US" sz="900"/>
                      <a:t>%</a:t>
                    </a:r>
                  </a:p>
                </c:rich>
              </c:tx>
              <c:spPr/>
              <c:showPercent val="1"/>
            </c:dLbl>
            <c:dLbl>
              <c:idx val="9"/>
              <c:layout>
                <c:manualLayout>
                  <c:x val="1.126613338077956E-2"/>
                  <c:y val="-4.653605673891235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LE</a:t>
                    </a:r>
                  </a:p>
                  <a:p>
                    <a:r>
                      <a:rPr lang="en-US" smtClean="0"/>
                      <a:t>1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Sheet1!$A$2:$A$11</c:f>
              <c:strCache>
                <c:ptCount val="10"/>
                <c:pt idx="0">
                  <c:v>Lumileds</c:v>
                </c:pt>
                <c:pt idx="1">
                  <c:v>2nd Qtr</c:v>
                </c:pt>
                <c:pt idx="2">
                  <c:v>3rd Qtr</c:v>
                </c:pt>
                <c:pt idx="9">
                  <c:v>4th Qtr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37</c:v>
                </c:pt>
                <c:pt idx="1">
                  <c:v>20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dLbls>
          <c:showPercent val="1"/>
        </c:dLbls>
      </c:pie3DChart>
      <c:spPr>
        <a:scene3d>
          <a:camera prst="orthographicFront"/>
          <a:lightRig rig="threePt" dir="t"/>
        </a:scene3d>
      </c:spPr>
    </c:plotArea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8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5.9037073490813739E-2"/>
          <c:y val="9.4783511371977311E-2"/>
          <c:w val="0.94096295527094009"/>
          <c:h val="0.903793671695446"/>
        </c:manualLayout>
      </c:layout>
      <c:bar3DChart>
        <c:barDir val="col"/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Water Efficiency Index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showVal val="1"/>
            </c:dLbl>
            <c:dLbl>
              <c:idx val="4"/>
              <c:showVal val="1"/>
            </c:dLbl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0.76000000000000056</c:v>
                </c:pt>
                <c:pt idx="1">
                  <c:v>0.66000000000000081</c:v>
                </c:pt>
                <c:pt idx="2">
                  <c:v>0.6900000000000005</c:v>
                </c:pt>
              </c:numCache>
            </c:numRef>
          </c:val>
        </c:ser>
        <c:dLbls/>
        <c:gapWidth val="300"/>
        <c:shape val="box"/>
        <c:axId val="107558016"/>
        <c:axId val="107559552"/>
        <c:axId val="102223360"/>
      </c:bar3DChart>
      <c:catAx>
        <c:axId val="10755801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07559552"/>
        <c:crosses val="autoZero"/>
        <c:auto val="1"/>
        <c:lblAlgn val="ctr"/>
        <c:lblOffset val="100"/>
      </c:catAx>
      <c:valAx>
        <c:axId val="107559552"/>
        <c:scaling>
          <c:orientation val="minMax"/>
        </c:scaling>
        <c:axPos val="l"/>
        <c:majorGridlines/>
        <c:minorGridlines>
          <c:spPr>
            <a:ln>
              <a:solidFill>
                <a:schemeClr val="accent4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Water use per year / Business Activity Indicator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2.2222222222222247E-2"/>
              <c:y val="0.1324613731429078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7558016"/>
        <c:crosses val="autoZero"/>
        <c:crossBetween val="between"/>
      </c:valAx>
      <c:serAx>
        <c:axId val="102223360"/>
        <c:scaling>
          <c:orientation val="minMax"/>
        </c:scaling>
        <c:delete val="1"/>
        <c:axPos val="b"/>
        <c:tickLblPos val="none"/>
        <c:crossAx val="107559552"/>
        <c:crosses val="autoZero"/>
      </c:serAx>
    </c:plotArea>
    <c:plotVisOnly val="1"/>
    <c:dispBlanksAs val="gap"/>
  </c:chart>
  <c:spPr>
    <a:gradFill>
      <a:gsLst>
        <a:gs pos="0">
          <a:srgbClr val="000000"/>
        </a:gs>
        <a:gs pos="39999">
          <a:srgbClr val="0A128C"/>
        </a:gs>
        <a:gs pos="70000">
          <a:srgbClr val="181CC7"/>
        </a:gs>
        <a:gs pos="88000">
          <a:srgbClr val="7005D4"/>
        </a:gs>
        <a:gs pos="100000">
          <a:srgbClr val="8C3D91"/>
        </a:gs>
      </a:gsLst>
      <a:lin ang="5400000" scaled="0"/>
    </a:gradFill>
    <a:scene3d>
      <a:camera prst="orthographicFront"/>
      <a:lightRig rig="threePt" dir="t"/>
    </a:scene3d>
    <a:sp3d>
      <a:bevelT/>
      <a:bevelB prst="angle"/>
    </a:sp3d>
  </c:spPr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200"/>
            </a:pPr>
            <a:r>
              <a:rPr lang="en-US" sz="1200" b="1" i="0" baseline="0" dirty="0" smtClean="0">
                <a:effectLst/>
              </a:rPr>
              <a:t>Increasing Trend of Water Consumption  (000m3) Year 2011 - 2013</a:t>
            </a:r>
            <a:endParaRPr lang="en-US" sz="1200" dirty="0">
              <a:effectLst/>
            </a:endParaRPr>
          </a:p>
        </c:rich>
      </c:tx>
      <c:layout>
        <c:manualLayout>
          <c:xMode val="edge"/>
          <c:yMode val="edge"/>
          <c:x val="9.9422149696076767E-2"/>
          <c:y val="1.2230680260163591E-2"/>
        </c:manualLayout>
      </c:layout>
    </c:title>
    <c:plotArea>
      <c:layout>
        <c:manualLayout>
          <c:layoutTarget val="inner"/>
          <c:xMode val="edge"/>
          <c:yMode val="edge"/>
          <c:x val="6.390785658834898E-2"/>
          <c:y val="0.1426549949809269"/>
          <c:w val="0.8575784831019837"/>
          <c:h val="0.79253827646544184"/>
        </c:manualLayout>
      </c:layout>
      <c:barChart>
        <c:barDir val="col"/>
        <c:grouping val="clustered"/>
        <c:ser>
          <c:idx val="0"/>
          <c:order val="0"/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2.4926461657081827E-3"/>
                  <c:y val="0.4807845098595015"/>
                </c:manualLayout>
              </c:layout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dirty="0" smtClean="0"/>
                      <a:t> 606</a:t>
                    </a:r>
                  </a:p>
                  <a:p>
                    <a:pPr>
                      <a:defRPr sz="1100" b="1"/>
                    </a:pPr>
                    <a:endParaRPr lang="en-US" sz="1100" dirty="0" smtClean="0"/>
                  </a:p>
                  <a:p>
                    <a:pPr>
                      <a:defRPr sz="1100" b="1"/>
                    </a:pPr>
                    <a:r>
                      <a:rPr lang="en-US" sz="1100" dirty="0" smtClean="0"/>
                      <a:t>2011</a:t>
                    </a:r>
                    <a:endParaRPr lang="en-US" sz="1100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1.9032832163580279E-4"/>
                  <c:y val="0.61990384309802848"/>
                </c:manualLayout>
              </c:layout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dirty="0" smtClean="0"/>
                      <a:t> 711</a:t>
                    </a:r>
                  </a:p>
                  <a:p>
                    <a:pPr>
                      <a:defRPr sz="1100" b="1"/>
                    </a:pPr>
                    <a:endParaRPr lang="en-US" sz="1100" dirty="0" smtClean="0"/>
                  </a:p>
                  <a:p>
                    <a:pPr>
                      <a:defRPr sz="1100" b="1"/>
                    </a:pPr>
                    <a:r>
                      <a:rPr lang="en-US" sz="1100" dirty="0" smtClean="0"/>
                      <a:t>2012</a:t>
                    </a:r>
                    <a:endParaRPr lang="en-US" sz="1100" dirty="0"/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5.270467952069373E-3"/>
                  <c:y val="0.74162671899642951"/>
                </c:manualLayout>
              </c:layout>
              <c:tx>
                <c:rich>
                  <a:bodyPr/>
                  <a:lstStyle/>
                  <a:p>
                    <a:pPr>
                      <a:defRPr sz="1050" b="1"/>
                    </a:pPr>
                    <a:endParaRPr lang="en-US" sz="1050" b="1" dirty="0" smtClean="0"/>
                  </a:p>
                  <a:p>
                    <a:pPr>
                      <a:defRPr sz="1050" b="1"/>
                    </a:pPr>
                    <a:r>
                      <a:rPr lang="en-US" sz="1050" b="1" dirty="0" smtClean="0">
                        <a:solidFill>
                          <a:srgbClr val="FF0000"/>
                        </a:solidFill>
                      </a:rPr>
                      <a:t>880</a:t>
                    </a:r>
                    <a:r>
                      <a:rPr lang="en-US" sz="1050" b="1" dirty="0" smtClean="0"/>
                      <a:t> </a:t>
                    </a:r>
                  </a:p>
                  <a:p>
                    <a:pPr>
                      <a:defRPr sz="1050" b="1"/>
                    </a:pPr>
                    <a:r>
                      <a:rPr lang="en-US" sz="1050" b="1" baseline="0" dirty="0" smtClean="0">
                        <a:solidFill>
                          <a:srgbClr val="FF0000"/>
                        </a:solidFill>
                      </a:rPr>
                      <a:t>Forecast</a:t>
                    </a:r>
                  </a:p>
                  <a:p>
                    <a:pPr>
                      <a:defRPr sz="1050" b="1"/>
                    </a:pPr>
                    <a:endParaRPr lang="en-US" sz="1050" b="1" baseline="0" dirty="0" smtClean="0"/>
                  </a:p>
                  <a:p>
                    <a:pPr>
                      <a:defRPr sz="1050" b="1"/>
                    </a:pPr>
                    <a:r>
                      <a:rPr lang="en-US" sz="1050" b="1" baseline="0" dirty="0" smtClean="0"/>
                      <a:t>2013</a:t>
                    </a:r>
                    <a:endParaRPr lang="en-US" sz="105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Sheet1!$Q$2:$Q$4</c:f>
              <c:strCache>
                <c:ptCount val="3"/>
                <c:pt idx="0">
                  <c:v>2011 Total </c:v>
                </c:pt>
                <c:pt idx="1">
                  <c:v>2012 Total</c:v>
                </c:pt>
                <c:pt idx="2">
                  <c:v>2013 Total</c:v>
                </c:pt>
              </c:strCache>
            </c:strRef>
          </c:cat>
          <c:val>
            <c:numRef>
              <c:f>Sheet1!$R$2:$R$4</c:f>
              <c:numCache>
                <c:formatCode>_(* #,##0_);_(* \(#,##0\);_(* "-"??_);_(@_)</c:formatCode>
                <c:ptCount val="3"/>
                <c:pt idx="0">
                  <c:v>605661.20000000007</c:v>
                </c:pt>
                <c:pt idx="1">
                  <c:v>710983</c:v>
                </c:pt>
                <c:pt idx="2">
                  <c:v>831850.11</c:v>
                </c:pt>
              </c:numCache>
            </c:numRef>
          </c:val>
        </c:ser>
        <c:dLbls/>
        <c:axId val="107950080"/>
        <c:axId val="107951616"/>
      </c:barChart>
      <c:catAx>
        <c:axId val="107950080"/>
        <c:scaling>
          <c:orientation val="minMax"/>
        </c:scaling>
        <c:axPos val="b"/>
        <c:majorTickMark val="none"/>
        <c:tickLblPos val="nextTo"/>
        <c:crossAx val="107951616"/>
        <c:crosses val="autoZero"/>
        <c:auto val="1"/>
        <c:lblAlgn val="ctr"/>
        <c:lblOffset val="100"/>
      </c:catAx>
      <c:valAx>
        <c:axId val="107951616"/>
        <c:scaling>
          <c:orientation val="minMax"/>
          <c:min val="300000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107950080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plotVisOnly val="1"/>
    <c:dispBlanksAs val="gap"/>
  </c:chart>
  <c:externalData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0066137813250604E-2"/>
          <c:y val="0.24644966587302475"/>
          <c:w val="0.72754979796601571"/>
          <c:h val="0.55880138667910706"/>
        </c:manualLayout>
      </c:layout>
      <c:pie3DChart>
        <c:varyColors val="1"/>
        <c:ser>
          <c:idx val="0"/>
          <c:order val="0"/>
          <c:tx>
            <c:v>Types of PUB water used</c:v>
          </c:tx>
          <c:explosion val="6"/>
          <c:dPt>
            <c:idx val="0"/>
            <c:explosion val="13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Pt>
            <c:idx val="1"/>
            <c:explosion val="1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1048184336455669"/>
                  <c:y val="-3.7397910664767366E-2"/>
                </c:manualLayout>
              </c:layout>
              <c:tx>
                <c:rich>
                  <a:bodyPr/>
                  <a:lstStyle/>
                  <a:p>
                    <a:pPr>
                      <a:defRPr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/>
                      </a:defRPr>
                    </a:pPr>
                    <a:r>
                      <a:rPr lang="en-US" dirty="0" smtClean="0">
                        <a:effectLst/>
                      </a:rPr>
                      <a:t>14.0% </a:t>
                    </a:r>
                  </a:p>
                  <a:p>
                    <a:pPr>
                      <a:defRPr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/>
                      </a:defRPr>
                    </a:pPr>
                    <a:r>
                      <a:rPr lang="en-US" dirty="0" smtClean="0">
                        <a:effectLst/>
                      </a:rPr>
                      <a:t>Potable</a:t>
                    </a:r>
                    <a:r>
                      <a:rPr lang="en-US" baseline="0" dirty="0" smtClean="0">
                        <a:effectLst/>
                      </a:rPr>
                      <a:t> Water</a:t>
                    </a:r>
                    <a:endParaRPr lang="en-US" dirty="0">
                      <a:effectLst/>
                    </a:endParaRPr>
                  </a:p>
                </c:rich>
              </c:tx>
              <c:spPr>
                <a:effectLst/>
                <a:scene3d>
                  <a:camera prst="orthographicFront"/>
                  <a:lightRig rig="threePt" dir="t"/>
                </a:scene3d>
              </c:spPr>
              <c:showVal val="1"/>
            </c:dLbl>
            <c:dLbl>
              <c:idx val="1"/>
              <c:layout>
                <c:manualLayout>
                  <c:x val="0.16657964905829017"/>
                  <c:y val="-0.2536743988666203"/>
                </c:manualLayout>
              </c:layout>
              <c:tx>
                <c:rich>
                  <a:bodyPr/>
                  <a:lstStyle/>
                  <a:p>
                    <a:pPr>
                      <a:defRPr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75057" dist="38100" dir="5400000" sy="-20000" rotWithShape="0">
                            <a:prstClr val="black">
                              <a:alpha val="25000"/>
                            </a:prstClr>
                          </a:outerShdw>
                          <a:reflection blurRad="12700" stA="28000" endPos="45000" dist="1000" dir="5400000" sy="-100000" algn="bl" rotWithShape="0"/>
                        </a:effectLst>
                      </a:defRPr>
                    </a:pPr>
                    <a:r>
                      <a:rPr lang="en-US" b="1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75057" dist="38100" dir="5400000" sy="-20000" rotWithShape="0">
                            <a:prstClr val="black">
                              <a:alpha val="25000"/>
                            </a:prstClr>
                          </a:outerShdw>
                          <a:reflection blurRad="12700" stA="28000" endPos="45000" dist="1000" dir="5400000" sy="-100000" algn="bl" rotWithShape="0"/>
                        </a:effectLst>
                      </a:rPr>
                      <a:t>86.0% NEWATER</a:t>
                    </a:r>
                    <a:endParaRPr lang="en-US" b="1" cap="all" spc="0" dirty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gradFill>
                        <a:gsLst>
                          <a:gs pos="0">
                            <a:schemeClr val="accent4">
                              <a:shade val="20000"/>
                              <a:satMod val="245000"/>
                            </a:schemeClr>
                          </a:gs>
                          <a:gs pos="43000">
                            <a:schemeClr val="accent4">
                              <a:satMod val="255000"/>
                            </a:schemeClr>
                          </a:gs>
                          <a:gs pos="48000">
                            <a:schemeClr val="accent4">
                              <a:shade val="85000"/>
                              <a:satMod val="255000"/>
                            </a:schemeClr>
                          </a:gs>
                          <a:gs pos="100000">
                            <a:schemeClr val="accent4">
                              <a:shade val="20000"/>
                              <a:satMod val="245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75057" dist="38100" dir="5400000" sy="-20000" rotWithShape="0">
                          <a:prstClr val="black">
                            <a:alpha val="25000"/>
                          </a:prstClr>
                        </a:outerShdw>
                        <a:reflection blurRad="12700" stA="28000" endPos="45000" dist="1000" dir="5400000" sy="-100000" algn="bl" rotWithShape="0"/>
                      </a:effectLst>
                    </a:endParaRPr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>
                  <a:bevelB w="165100" prst="coolSlant"/>
                </a:sp3d>
              </c:spPr>
              <c:showVal val="1"/>
            </c:dLbl>
            <c:dLbl>
              <c:idx val="2"/>
              <c:delete val="1"/>
            </c:dLbl>
            <c:spPr>
              <a:scene3d>
                <a:camera prst="orthographicFront"/>
                <a:lightRig rig="threePt" dir="t"/>
              </a:scene3d>
              <a:sp3d>
                <a:bevelB w="165100" prst="coolSlant"/>
              </a:sp3d>
            </c:spPr>
            <c:showVal val="1"/>
          </c:dLbls>
          <c:cat>
            <c:strRef>
              <c:f>'2.Activity&amp;Water'!$D$14:$F$14</c:f>
              <c:strCache>
                <c:ptCount val="3"/>
                <c:pt idx="0">
                  <c:v>Potable water use (m3)</c:v>
                </c:pt>
                <c:pt idx="1">
                  <c:v>NEWater use (m3)</c:v>
                </c:pt>
                <c:pt idx="2">
                  <c:v>Industrial water use (m3)</c:v>
                </c:pt>
              </c:strCache>
            </c:strRef>
          </c:cat>
          <c:val>
            <c:numRef>
              <c:f>'2.Activity&amp;Water'!$D$28:$F$28</c:f>
              <c:numCache>
                <c:formatCode>0.0%</c:formatCode>
                <c:ptCount val="3"/>
                <c:pt idx="0">
                  <c:v>0.15980823192275567</c:v>
                </c:pt>
                <c:pt idx="1">
                  <c:v>0.84060150968394465</c:v>
                </c:pt>
                <c:pt idx="2">
                  <c:v>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5198954021581701"/>
          <c:y val="5.3625236518930898E-2"/>
          <c:w val="0.81868258867062438"/>
          <c:h val="0.89274952696213838"/>
        </c:manualLayout>
      </c:layout>
      <c:bar3DChart>
        <c:barDir val="col"/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866319070862812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48.8%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2.932787111355848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44.4%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399553091109330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>
                <c:manualLayout>
                  <c:x val="2.6661701012325997E-2"/>
                  <c:y val="-5.0074164964013634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2.1329360809860719E-2"/>
                  <c:y val="-5.0074164964013634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1.8%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Sheet1!$A$2:$A$6</c:f>
              <c:strCache>
                <c:ptCount val="5"/>
                <c:pt idx="0">
                  <c:v>Washrooms</c:v>
                </c:pt>
                <c:pt idx="1">
                  <c:v>Canteen</c:v>
                </c:pt>
                <c:pt idx="2">
                  <c:v>Gardening</c:v>
                </c:pt>
                <c:pt idx="3">
                  <c:v>Sprinkler</c:v>
                </c:pt>
                <c:pt idx="4">
                  <c:v>Chilled Water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48.8</c:v>
                </c:pt>
                <c:pt idx="1">
                  <c:v>44.4</c:v>
                </c:pt>
                <c:pt idx="2">
                  <c:v>3</c:v>
                </c:pt>
                <c:pt idx="3">
                  <c:v>2</c:v>
                </c:pt>
                <c:pt idx="4">
                  <c:v>1.8</c:v>
                </c:pt>
              </c:numCache>
            </c:numRef>
          </c:val>
        </c:ser>
        <c:dLbls>
          <c:showVal val="1"/>
        </c:dLbls>
        <c:gapWidth val="75"/>
        <c:shape val="box"/>
        <c:axId val="108312064"/>
        <c:axId val="108313600"/>
        <c:axId val="107975552"/>
      </c:bar3DChart>
      <c:catAx>
        <c:axId val="108312064"/>
        <c:scaling>
          <c:orientation val="minMax"/>
        </c:scaling>
        <c:delete val="1"/>
        <c:axPos val="b"/>
        <c:majorTickMark val="none"/>
        <c:tickLblPos val="none"/>
        <c:crossAx val="108313600"/>
        <c:crosses val="autoZero"/>
        <c:auto val="1"/>
        <c:lblAlgn val="ctr"/>
        <c:lblOffset val="100"/>
      </c:catAx>
      <c:valAx>
        <c:axId val="108313600"/>
        <c:scaling>
          <c:orientation val="minMax"/>
        </c:scaling>
        <c:axPos val="l"/>
        <c:numFmt formatCode="General" sourceLinked="1"/>
        <c:majorTickMark val="none"/>
        <c:tickLblPos val="nextTo"/>
        <c:crossAx val="108312064"/>
        <c:crosses val="autoZero"/>
        <c:crossBetween val="between"/>
      </c:valAx>
      <c:serAx>
        <c:axId val="107975552"/>
        <c:scaling>
          <c:orientation val="minMax"/>
        </c:scaling>
        <c:delete val="1"/>
        <c:axPos val="b"/>
        <c:majorTickMark val="none"/>
        <c:tickLblPos val="none"/>
        <c:crossAx val="1083136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349409924746843"/>
          <c:y val="0.14495870100431921"/>
          <c:w val="0.86223911335872816"/>
          <c:h val="0.81529726343471365"/>
        </c:manualLayout>
      </c:layout>
      <c:bar3DChart>
        <c:barDir val="col"/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702873642370101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81.4%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2.1894089687615595E-2"/>
                  <c:y val="-6.9297144325605446E-1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15.6%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1.946141305565830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2.6%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>
                <c:manualLayout>
                  <c:x val="2.4326766319572871E-2"/>
                  <c:y val="-1.133966370307581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0.2%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3.1624796215444735E-2"/>
                  <c:y val="-1.511955160410109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0.1%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Sheet1!$A$2:$A$6</c:f>
              <c:strCache>
                <c:ptCount val="5"/>
                <c:pt idx="0">
                  <c:v>DI Water</c:v>
                </c:pt>
                <c:pt idx="1">
                  <c:v>Production Tools </c:v>
                </c:pt>
                <c:pt idx="2">
                  <c:v>Cooling Tower</c:v>
                </c:pt>
                <c:pt idx="3">
                  <c:v>Scrubber</c:v>
                </c:pt>
                <c:pt idx="4">
                  <c:v>Process Cooling Water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81.400000000000006</c:v>
                </c:pt>
                <c:pt idx="1">
                  <c:v>15.6</c:v>
                </c:pt>
                <c:pt idx="2">
                  <c:v>2.6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</c:ser>
        <c:dLbls>
          <c:showVal val="1"/>
        </c:dLbls>
        <c:gapWidth val="75"/>
        <c:shape val="box"/>
        <c:axId val="108541824"/>
        <c:axId val="108627840"/>
        <c:axId val="107988736"/>
      </c:bar3DChart>
      <c:catAx>
        <c:axId val="108541824"/>
        <c:scaling>
          <c:orientation val="minMax"/>
        </c:scaling>
        <c:delete val="1"/>
        <c:axPos val="b"/>
        <c:majorTickMark val="none"/>
        <c:tickLblPos val="none"/>
        <c:crossAx val="108627840"/>
        <c:crosses val="autoZero"/>
        <c:auto val="1"/>
        <c:lblAlgn val="ctr"/>
        <c:lblOffset val="100"/>
      </c:catAx>
      <c:valAx>
        <c:axId val="108627840"/>
        <c:scaling>
          <c:orientation val="minMax"/>
        </c:scaling>
        <c:axPos val="l"/>
        <c:numFmt formatCode="General" sourceLinked="1"/>
        <c:majorTickMark val="none"/>
        <c:tickLblPos val="nextTo"/>
        <c:crossAx val="108541824"/>
        <c:crosses val="autoZero"/>
        <c:crossBetween val="between"/>
      </c:valAx>
      <c:serAx>
        <c:axId val="107988736"/>
        <c:scaling>
          <c:orientation val="minMax"/>
        </c:scaling>
        <c:delete val="1"/>
        <c:axPos val="b"/>
        <c:tickLblPos val="none"/>
        <c:crossAx val="10862784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1.0416666666666666E-2"/>
          <c:y val="0.16979699803149637"/>
          <c:w val="0.92916666666666659"/>
          <c:h val="0.82551550196850398"/>
        </c:manualLayout>
      </c:layout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86</c:v>
                </c:pt>
              </c:numCache>
            </c:numRef>
          </c:val>
        </c:ser>
        <c:dLbls/>
        <c:gapWidth val="240"/>
        <c:gapDepth val="0"/>
        <c:shape val="cylinder"/>
        <c:axId val="160597120"/>
        <c:axId val="160598656"/>
        <c:axId val="0"/>
      </c:bar3DChart>
      <c:catAx>
        <c:axId val="160597120"/>
        <c:scaling>
          <c:orientation val="minMax"/>
        </c:scaling>
        <c:delete val="1"/>
        <c:axPos val="b"/>
        <c:tickLblPos val="none"/>
        <c:crossAx val="160598656"/>
        <c:crosses val="autoZero"/>
        <c:auto val="1"/>
        <c:lblAlgn val="ctr"/>
        <c:lblOffset val="100"/>
      </c:catAx>
      <c:valAx>
        <c:axId val="160598656"/>
        <c:scaling>
          <c:orientation val="minMax"/>
          <c:min val="35"/>
        </c:scaling>
        <c:axPos val="l"/>
        <c:majorGridlines/>
        <c:numFmt formatCode="General" sourceLinked="1"/>
        <c:tickLblPos val="nextTo"/>
        <c:crossAx val="1605971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8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4.7925962379702529E-2"/>
          <c:y val="0.24638538718806283"/>
          <c:w val="0.66270406824147299"/>
          <c:h val="0.75361467942005111"/>
        </c:manualLayout>
      </c:layout>
      <c:bar3DChart>
        <c:barDir val="col"/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Water Efficiency Index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Lbl>
              <c:idx val="3"/>
              <c:showVal val="1"/>
            </c:dLbl>
            <c:dLbl>
              <c:idx val="4"/>
              <c:showVal val="1"/>
            </c:dLbl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0.76000000000000012</c:v>
                </c:pt>
                <c:pt idx="1">
                  <c:v>0.66000000000000014</c:v>
                </c:pt>
                <c:pt idx="2" formatCode="0.00">
                  <c:v>0.47000000000000003</c:v>
                </c:pt>
              </c:numCache>
            </c:numRef>
          </c:val>
        </c:ser>
        <c:dLbls/>
        <c:gapWidth val="300"/>
        <c:shape val="box"/>
        <c:axId val="176042368"/>
        <c:axId val="176222976"/>
        <c:axId val="177836480"/>
      </c:bar3DChart>
      <c:catAx>
        <c:axId val="17604236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6222976"/>
        <c:crosses val="autoZero"/>
        <c:auto val="1"/>
        <c:lblAlgn val="ctr"/>
        <c:lblOffset val="100"/>
      </c:catAx>
      <c:valAx>
        <c:axId val="176222976"/>
        <c:scaling>
          <c:orientation val="minMax"/>
        </c:scaling>
        <c:axPos val="l"/>
        <c:majorGridlines/>
        <c:minorGridlines>
          <c:spPr>
            <a:ln>
              <a:solidFill>
                <a:schemeClr val="accent4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Water use per year / Business Activity Indicator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1.3888888888888892E-2"/>
              <c:y val="0.1235505297378207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6042368"/>
        <c:crosses val="autoZero"/>
        <c:crossBetween val="between"/>
      </c:valAx>
      <c:serAx>
        <c:axId val="177836480"/>
        <c:scaling>
          <c:orientation val="minMax"/>
        </c:scaling>
        <c:delete val="1"/>
        <c:axPos val="b"/>
        <c:tickLblPos val="none"/>
        <c:crossAx val="176222976"/>
        <c:crosses val="autoZero"/>
      </c:serAx>
    </c:plotArea>
    <c:legend>
      <c:legendPos val="r"/>
      <c:layout>
        <c:manualLayout>
          <c:xMode val="edge"/>
          <c:yMode val="edge"/>
          <c:x val="0.38701891951006323"/>
          <c:y val="0.86141812806568041"/>
          <c:w val="0.22131441382327224"/>
          <c:h val="6.9167098260720414E-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spPr>
    <a:gradFill>
      <a:gsLst>
        <a:gs pos="0">
          <a:srgbClr val="000000"/>
        </a:gs>
        <a:gs pos="39999">
          <a:srgbClr val="0A128C"/>
        </a:gs>
        <a:gs pos="70000">
          <a:srgbClr val="181CC7"/>
        </a:gs>
        <a:gs pos="88000">
          <a:srgbClr val="7005D4"/>
        </a:gs>
        <a:gs pos="100000">
          <a:srgbClr val="8C3D91"/>
        </a:gs>
      </a:gsLst>
      <a:lin ang="5400000" scaled="0"/>
    </a:gradFill>
    <a:scene3d>
      <a:camera prst="orthographicFront"/>
      <a:lightRig rig="threePt" dir="t"/>
    </a:scene3d>
    <a:sp3d>
      <a:bevelT/>
      <a:bevelB prst="angle"/>
    </a:sp3d>
  </c:spPr>
  <c:txPr>
    <a:bodyPr/>
    <a:lstStyle/>
    <a:p>
      <a:pPr>
        <a:defRPr sz="1800"/>
      </a:pPr>
      <a:endParaRPr lang="en-US"/>
    </a:p>
  </c:txPr>
  <c:externalData r:id="rId2"/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C195D9-83A6-4F2B-A98D-D0513F2ACBEB}" type="doc">
      <dgm:prSet loTypeId="urn:microsoft.com/office/officeart/2005/8/layout/hList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B9E6F40-535A-412D-A866-167E96AD25D3}">
      <dgm:prSet phldrT="[Text]" custT="1"/>
      <dgm:spPr/>
      <dgm:t>
        <a:bodyPr/>
        <a:lstStyle/>
        <a:p>
          <a:r>
            <a:rPr lang="en-US" sz="2000" b="1" dirty="0" smtClean="0"/>
            <a:t>Installation of Smart Water Meters</a:t>
          </a:r>
          <a:endParaRPr lang="en-US" sz="2000" b="1" dirty="0"/>
        </a:p>
      </dgm:t>
    </dgm:pt>
    <dgm:pt modelId="{74928589-C53C-4681-BAB9-44315C3D2CFC}" type="parTrans" cxnId="{750E9D98-761D-435F-97C4-E84BD7FE3BAA}">
      <dgm:prSet/>
      <dgm:spPr/>
      <dgm:t>
        <a:bodyPr/>
        <a:lstStyle/>
        <a:p>
          <a:endParaRPr lang="en-US"/>
        </a:p>
      </dgm:t>
    </dgm:pt>
    <dgm:pt modelId="{73D2280C-1170-43EF-B402-DF3F163CF727}" type="sibTrans" cxnId="{750E9D98-761D-435F-97C4-E84BD7FE3BAA}">
      <dgm:prSet/>
      <dgm:spPr/>
      <dgm:t>
        <a:bodyPr/>
        <a:lstStyle/>
        <a:p>
          <a:endParaRPr lang="en-US"/>
        </a:p>
      </dgm:t>
    </dgm:pt>
    <dgm:pt modelId="{AA6C801A-DA7F-42CD-B466-68B29E9502EB}">
      <dgm:prSet phldrT="[Text]" custT="1"/>
      <dgm:spPr/>
      <dgm:t>
        <a:bodyPr/>
        <a:lstStyle/>
        <a:p>
          <a:pPr algn="l"/>
          <a:r>
            <a:rPr lang="en-US" sz="1400" dirty="0" smtClean="0"/>
            <a:t>Worked with PUB to install 8 nos. of Smart Water Meters at:</a:t>
          </a:r>
        </a:p>
        <a:p>
          <a:pPr algn="l"/>
          <a:r>
            <a:rPr lang="en-US" sz="1200" dirty="0" smtClean="0"/>
            <a:t>    </a:t>
          </a:r>
          <a:r>
            <a:rPr lang="en-US" sz="1200" b="1" dirty="0" smtClean="0"/>
            <a:t>1. Cafeteria</a:t>
          </a:r>
        </a:p>
        <a:p>
          <a:pPr algn="l"/>
          <a:r>
            <a:rPr lang="en-US" sz="1200" b="1" dirty="0" smtClean="0"/>
            <a:t>    2. Cooling Towers</a:t>
          </a:r>
        </a:p>
        <a:p>
          <a:pPr algn="l"/>
          <a:r>
            <a:rPr lang="en-US" sz="1200" b="1" dirty="0" smtClean="0"/>
            <a:t>    3. Production tools</a:t>
          </a:r>
        </a:p>
        <a:p>
          <a:pPr algn="l"/>
          <a:r>
            <a:rPr lang="en-US" sz="1200" b="1" dirty="0" smtClean="0"/>
            <a:t>    4. DI system Loop 1</a:t>
          </a:r>
        </a:p>
        <a:p>
          <a:pPr algn="l"/>
          <a:r>
            <a:rPr lang="en-US" sz="1200" b="1" dirty="0" smtClean="0"/>
            <a:t>    5. DI system Loop D</a:t>
          </a:r>
        </a:p>
        <a:p>
          <a:pPr algn="l"/>
          <a:r>
            <a:rPr lang="en-US" sz="1200" b="1" dirty="0" smtClean="0"/>
            <a:t>    6. Production building toilets</a:t>
          </a:r>
        </a:p>
        <a:p>
          <a:pPr algn="l"/>
          <a:r>
            <a:rPr lang="en-US" sz="1200" b="1" dirty="0" smtClean="0"/>
            <a:t>    7. Annex building toilets</a:t>
          </a:r>
        </a:p>
        <a:p>
          <a:pPr algn="l"/>
          <a:r>
            <a:rPr lang="en-US" sz="1200" b="1" dirty="0" smtClean="0"/>
            <a:t>    8. Waste Water Reclaim System</a:t>
          </a:r>
          <a:endParaRPr lang="en-US" sz="1200" b="1" dirty="0"/>
        </a:p>
      </dgm:t>
    </dgm:pt>
    <dgm:pt modelId="{82E1122E-6C4D-403C-A366-1BBF0DB06D29}" type="parTrans" cxnId="{200FA9F6-CACB-4B1A-882F-1857505F94D7}">
      <dgm:prSet/>
      <dgm:spPr/>
      <dgm:t>
        <a:bodyPr/>
        <a:lstStyle/>
        <a:p>
          <a:endParaRPr lang="en-US"/>
        </a:p>
      </dgm:t>
    </dgm:pt>
    <dgm:pt modelId="{771D179D-B195-4E26-9C6D-CA0C0AD340E3}" type="sibTrans" cxnId="{200FA9F6-CACB-4B1A-882F-1857505F94D7}">
      <dgm:prSet/>
      <dgm:spPr/>
      <dgm:t>
        <a:bodyPr/>
        <a:lstStyle/>
        <a:p>
          <a:endParaRPr lang="en-US"/>
        </a:p>
      </dgm:t>
    </dgm:pt>
    <dgm:pt modelId="{3F0AD9BD-4877-4AEA-AAEC-8E3621D6115C}">
      <dgm:prSet phldrT="[Text]" custT="1"/>
      <dgm:spPr/>
      <dgm:t>
        <a:bodyPr/>
        <a:lstStyle/>
        <a:p>
          <a:pPr algn="l"/>
          <a:r>
            <a:rPr lang="en-US" sz="1400" dirty="0" smtClean="0"/>
            <a:t>  </a:t>
          </a:r>
          <a:r>
            <a:rPr lang="en-US" sz="1400" b="1" dirty="0" smtClean="0"/>
            <a:t>1. The meters take readings at              </a:t>
          </a:r>
        </a:p>
        <a:p>
          <a:pPr algn="l"/>
          <a:r>
            <a:rPr lang="en-US" sz="1400" b="1" dirty="0" smtClean="0"/>
            <a:t>      intervals of 15 minutes   </a:t>
          </a:r>
        </a:p>
        <a:p>
          <a:pPr algn="l"/>
          <a:r>
            <a:rPr lang="en-US" sz="1400" b="1" dirty="0" smtClean="0"/>
            <a:t>      automatically.</a:t>
          </a:r>
        </a:p>
        <a:p>
          <a:pPr algn="l"/>
          <a:r>
            <a:rPr lang="en-US" sz="1400" b="1" dirty="0" smtClean="0"/>
            <a:t>  2. The data are transferred to </a:t>
          </a:r>
        </a:p>
        <a:p>
          <a:pPr algn="l"/>
          <a:r>
            <a:rPr lang="en-US" sz="1400" b="1" dirty="0" smtClean="0"/>
            <a:t>      Building Management System</a:t>
          </a:r>
          <a:r>
            <a:rPr lang="en-US" sz="1400" dirty="0" smtClean="0"/>
            <a:t>.</a:t>
          </a:r>
          <a:endParaRPr lang="en-US" sz="1400" dirty="0"/>
        </a:p>
      </dgm:t>
    </dgm:pt>
    <dgm:pt modelId="{BF9BAE6D-DDA7-4024-BF8C-9B97798DCD6B}" type="parTrans" cxnId="{D9DE33DF-F818-4AEE-974D-B6F6E0D14E73}">
      <dgm:prSet/>
      <dgm:spPr/>
      <dgm:t>
        <a:bodyPr/>
        <a:lstStyle/>
        <a:p>
          <a:endParaRPr lang="en-US"/>
        </a:p>
      </dgm:t>
    </dgm:pt>
    <dgm:pt modelId="{F34F078D-94D6-4D7B-9BCC-67A7E8997EB8}" type="sibTrans" cxnId="{D9DE33DF-F818-4AEE-974D-B6F6E0D14E73}">
      <dgm:prSet/>
      <dgm:spPr/>
      <dgm:t>
        <a:bodyPr/>
        <a:lstStyle/>
        <a:p>
          <a:endParaRPr lang="en-US"/>
        </a:p>
      </dgm:t>
    </dgm:pt>
    <dgm:pt modelId="{44251C6F-5987-46FE-BB8C-A350EADFA13D}">
      <dgm:prSet phldrT="[Text]" custT="1"/>
      <dgm:spPr/>
      <dgm:t>
        <a:bodyPr/>
        <a:lstStyle/>
        <a:p>
          <a:pPr algn="l"/>
          <a:r>
            <a:rPr lang="en-US" sz="1400" b="1" dirty="0" smtClean="0"/>
            <a:t>  1. The data enable us to </a:t>
          </a:r>
        </a:p>
        <a:p>
          <a:pPr algn="l"/>
          <a:r>
            <a:rPr lang="en-US" sz="1400" b="1" dirty="0" smtClean="0"/>
            <a:t>      understand current </a:t>
          </a:r>
        </a:p>
        <a:p>
          <a:pPr algn="l"/>
          <a:r>
            <a:rPr lang="en-US" sz="1400" b="1" dirty="0" smtClean="0"/>
            <a:t>      consumption trends.</a:t>
          </a:r>
        </a:p>
        <a:p>
          <a:pPr algn="l"/>
          <a:r>
            <a:rPr lang="en-US" sz="1400" b="1" dirty="0" smtClean="0"/>
            <a:t>  2. To formulate future plans. </a:t>
          </a:r>
          <a:endParaRPr lang="en-US" sz="1400" b="1" dirty="0"/>
        </a:p>
      </dgm:t>
    </dgm:pt>
    <dgm:pt modelId="{F49C24E4-054E-4C3D-A673-6A72CE3CF510}" type="parTrans" cxnId="{E428F7DA-2578-4074-9B76-3A6185B21D89}">
      <dgm:prSet/>
      <dgm:spPr/>
      <dgm:t>
        <a:bodyPr/>
        <a:lstStyle/>
        <a:p>
          <a:endParaRPr lang="en-US"/>
        </a:p>
      </dgm:t>
    </dgm:pt>
    <dgm:pt modelId="{3180100B-EA9E-49B7-B157-B995E25D9799}" type="sibTrans" cxnId="{E428F7DA-2578-4074-9B76-3A6185B21D89}">
      <dgm:prSet/>
      <dgm:spPr/>
      <dgm:t>
        <a:bodyPr/>
        <a:lstStyle/>
        <a:p>
          <a:endParaRPr lang="en-US"/>
        </a:p>
      </dgm:t>
    </dgm:pt>
    <dgm:pt modelId="{7565E296-AF8D-40A9-B8E8-3FBC0F456F91}" type="pres">
      <dgm:prSet presAssocID="{C7C195D9-83A6-4F2B-A98D-D0513F2ACBE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6F9616-1CA4-4941-BD09-6AF92712E190}" type="pres">
      <dgm:prSet presAssocID="{7B9E6F40-535A-412D-A866-167E96AD25D3}" presName="roof" presStyleLbl="dkBgShp" presStyleIdx="0" presStyleCnt="2" custScaleY="33538" custLinFactNeighborY="-9704"/>
      <dgm:spPr/>
      <dgm:t>
        <a:bodyPr/>
        <a:lstStyle/>
        <a:p>
          <a:endParaRPr lang="en-US"/>
        </a:p>
      </dgm:t>
    </dgm:pt>
    <dgm:pt modelId="{C1BAB453-0F27-471E-BBFE-B851C6BE1129}" type="pres">
      <dgm:prSet presAssocID="{7B9E6F40-535A-412D-A866-167E96AD25D3}" presName="pillars" presStyleCnt="0"/>
      <dgm:spPr/>
    </dgm:pt>
    <dgm:pt modelId="{314A5A2A-DBD6-4F38-9301-7DDCBE3BAD92}" type="pres">
      <dgm:prSet presAssocID="{7B9E6F40-535A-412D-A866-167E96AD25D3}" presName="pillar1" presStyleLbl="node1" presStyleIdx="0" presStyleCnt="3" custScaleY="100744" custLinFactNeighborX="-17" custLinFactNeighborY="-5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CF09E-50D1-4F0F-A283-ABF8BA67217A}" type="pres">
      <dgm:prSet presAssocID="{3F0AD9BD-4877-4AEA-AAEC-8E3621D6115C}" presName="pillarX" presStyleLbl="node1" presStyleIdx="1" presStyleCnt="3" custScaleY="99255" custLinFactNeighborX="65" custLinFactNeighborY="-6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39587-6A47-4DD4-846C-FCC5F98B09E3}" type="pres">
      <dgm:prSet presAssocID="{44251C6F-5987-46FE-BB8C-A350EADFA13D}" presName="pillarX" presStyleLbl="node1" presStyleIdx="2" presStyleCnt="3" custScaleY="101016" custLinFactNeighborX="147" custLinFactNeighborY="-8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D95EA-F73B-467C-9E6E-EEBA6B010E4A}" type="pres">
      <dgm:prSet presAssocID="{7B9E6F40-535A-412D-A866-167E96AD25D3}" presName="base" presStyleLbl="dkBgShp" presStyleIdx="1" presStyleCnt="2" custLinFactNeighborX="43" custLinFactNeighborY="-63623"/>
      <dgm:spPr/>
    </dgm:pt>
  </dgm:ptLst>
  <dgm:cxnLst>
    <dgm:cxn modelId="{E428F7DA-2578-4074-9B76-3A6185B21D89}" srcId="{7B9E6F40-535A-412D-A866-167E96AD25D3}" destId="{44251C6F-5987-46FE-BB8C-A350EADFA13D}" srcOrd="2" destOrd="0" parTransId="{F49C24E4-054E-4C3D-A673-6A72CE3CF510}" sibTransId="{3180100B-EA9E-49B7-B157-B995E25D9799}"/>
    <dgm:cxn modelId="{E3B42564-B10C-40CA-B97B-E9639873EE8B}" type="presOf" srcId="{AA6C801A-DA7F-42CD-B466-68B29E9502EB}" destId="{314A5A2A-DBD6-4F38-9301-7DDCBE3BAD92}" srcOrd="0" destOrd="0" presId="urn:microsoft.com/office/officeart/2005/8/layout/hList3"/>
    <dgm:cxn modelId="{425AB7C4-B6B0-4FD7-B707-B801C7222504}" type="presOf" srcId="{C7C195D9-83A6-4F2B-A98D-D0513F2ACBEB}" destId="{7565E296-AF8D-40A9-B8E8-3FBC0F456F91}" srcOrd="0" destOrd="0" presId="urn:microsoft.com/office/officeart/2005/8/layout/hList3"/>
    <dgm:cxn modelId="{200FA9F6-CACB-4B1A-882F-1857505F94D7}" srcId="{7B9E6F40-535A-412D-A866-167E96AD25D3}" destId="{AA6C801A-DA7F-42CD-B466-68B29E9502EB}" srcOrd="0" destOrd="0" parTransId="{82E1122E-6C4D-403C-A366-1BBF0DB06D29}" sibTransId="{771D179D-B195-4E26-9C6D-CA0C0AD340E3}"/>
    <dgm:cxn modelId="{CEF7ED1D-40AF-4659-B8BE-7310B0ADFB44}" type="presOf" srcId="{44251C6F-5987-46FE-BB8C-A350EADFA13D}" destId="{1F039587-6A47-4DD4-846C-FCC5F98B09E3}" srcOrd="0" destOrd="0" presId="urn:microsoft.com/office/officeart/2005/8/layout/hList3"/>
    <dgm:cxn modelId="{5AED6618-8D55-40E6-B2FB-53B69BEC2B08}" type="presOf" srcId="{7B9E6F40-535A-412D-A866-167E96AD25D3}" destId="{3F6F9616-1CA4-4941-BD09-6AF92712E190}" srcOrd="0" destOrd="0" presId="urn:microsoft.com/office/officeart/2005/8/layout/hList3"/>
    <dgm:cxn modelId="{E5DACA7A-6796-45C0-9DBD-57B17369C4C6}" type="presOf" srcId="{3F0AD9BD-4877-4AEA-AAEC-8E3621D6115C}" destId="{5D1CF09E-50D1-4F0F-A283-ABF8BA67217A}" srcOrd="0" destOrd="0" presId="urn:microsoft.com/office/officeart/2005/8/layout/hList3"/>
    <dgm:cxn modelId="{750E9D98-761D-435F-97C4-E84BD7FE3BAA}" srcId="{C7C195D9-83A6-4F2B-A98D-D0513F2ACBEB}" destId="{7B9E6F40-535A-412D-A866-167E96AD25D3}" srcOrd="0" destOrd="0" parTransId="{74928589-C53C-4681-BAB9-44315C3D2CFC}" sibTransId="{73D2280C-1170-43EF-B402-DF3F163CF727}"/>
    <dgm:cxn modelId="{D9DE33DF-F818-4AEE-974D-B6F6E0D14E73}" srcId="{7B9E6F40-535A-412D-A866-167E96AD25D3}" destId="{3F0AD9BD-4877-4AEA-AAEC-8E3621D6115C}" srcOrd="1" destOrd="0" parTransId="{BF9BAE6D-DDA7-4024-BF8C-9B97798DCD6B}" sibTransId="{F34F078D-94D6-4D7B-9BCC-67A7E8997EB8}"/>
    <dgm:cxn modelId="{59A8EE37-876B-41E8-B6AC-B9D1A2FABF3E}" type="presParOf" srcId="{7565E296-AF8D-40A9-B8E8-3FBC0F456F91}" destId="{3F6F9616-1CA4-4941-BD09-6AF92712E190}" srcOrd="0" destOrd="0" presId="urn:microsoft.com/office/officeart/2005/8/layout/hList3"/>
    <dgm:cxn modelId="{0A619BEB-295A-4885-AB1B-5109B1805CDF}" type="presParOf" srcId="{7565E296-AF8D-40A9-B8E8-3FBC0F456F91}" destId="{C1BAB453-0F27-471E-BBFE-B851C6BE1129}" srcOrd="1" destOrd="0" presId="urn:microsoft.com/office/officeart/2005/8/layout/hList3"/>
    <dgm:cxn modelId="{54BA50D4-3F52-4738-95CB-211E5333C744}" type="presParOf" srcId="{C1BAB453-0F27-471E-BBFE-B851C6BE1129}" destId="{314A5A2A-DBD6-4F38-9301-7DDCBE3BAD92}" srcOrd="0" destOrd="0" presId="urn:microsoft.com/office/officeart/2005/8/layout/hList3"/>
    <dgm:cxn modelId="{32515E38-DDAC-439C-932D-010448FAE780}" type="presParOf" srcId="{C1BAB453-0F27-471E-BBFE-B851C6BE1129}" destId="{5D1CF09E-50D1-4F0F-A283-ABF8BA67217A}" srcOrd="1" destOrd="0" presId="urn:microsoft.com/office/officeart/2005/8/layout/hList3"/>
    <dgm:cxn modelId="{82CBDC0E-CD09-487B-ABFE-9FD72F2AD214}" type="presParOf" srcId="{C1BAB453-0F27-471E-BBFE-B851C6BE1129}" destId="{1F039587-6A47-4DD4-846C-FCC5F98B09E3}" srcOrd="2" destOrd="0" presId="urn:microsoft.com/office/officeart/2005/8/layout/hList3"/>
    <dgm:cxn modelId="{0CAEA755-81FC-43FE-B78C-3F96C62DE069}" type="presParOf" srcId="{7565E296-AF8D-40A9-B8E8-3FBC0F456F91}" destId="{709D95EA-F73B-467C-9E6E-EEBA6B010E4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EB972-9710-4057-8D51-5D2B4AB13E99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8D48473-8319-4D98-824B-892CE0EEFA05}">
      <dgm:prSet custT="1"/>
      <dgm:spPr/>
      <dgm:t>
        <a:bodyPr/>
        <a:lstStyle/>
        <a:p>
          <a:pPr rtl="0"/>
          <a:r>
            <a:rPr lang="en-US" sz="2000" dirty="0" smtClean="0"/>
            <a:t>Educate cafeteria staff about water conservation at cafeteria</a:t>
          </a:r>
          <a:endParaRPr lang="en-US" sz="2000" dirty="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58DDF741-DFD9-4258-888D-F0A55ED0915F}" type="parTrans" cxnId="{50CB5DF5-F636-4D73-8D51-C6FFC4EE1AD0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AA96704E-C489-4251-AEE2-E2AFC6C7F34E}" type="sibTrans" cxnId="{50CB5DF5-F636-4D73-8D51-C6FFC4EE1AD0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15791755-30B3-482E-9836-025A600111C9}">
      <dgm:prSet custT="1"/>
      <dgm:spPr/>
      <dgm:t>
        <a:bodyPr/>
        <a:lstStyle/>
        <a:p>
          <a:pPr rtl="0"/>
          <a:r>
            <a:rPr lang="en-US" sz="2000" dirty="0" smtClean="0"/>
            <a:t>Repair any faulty water fixtures</a:t>
          </a:r>
          <a:endParaRPr lang="en-US" sz="2000" dirty="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159FAB20-5630-4641-AE77-3E9694C3E8D8}" type="parTrans" cxnId="{1C1A80EF-863E-4529-90F1-84593A0EDD9F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5DF3FBE0-8E11-41A4-9906-8CE3E0B76371}" type="sibTrans" cxnId="{1C1A80EF-863E-4529-90F1-84593A0EDD9F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D3D3182F-12D0-40B0-A919-23FFCEAAFEF3}">
      <dgm:prSet custT="1"/>
      <dgm:spPr/>
      <dgm:t>
        <a:bodyPr/>
        <a:lstStyle/>
        <a:p>
          <a:pPr rtl="0"/>
          <a:r>
            <a:rPr lang="en-US" sz="2000" dirty="0" smtClean="0"/>
            <a:t>Reduce water tap flow from 20.0 to 8.0 L/min for Cafeteria and 8.0 to 2.0 L/min for Washroom</a:t>
          </a:r>
          <a:r>
            <a:rPr lang="en-US" sz="1600" dirty="0" smtClean="0"/>
            <a:t> (follow Government Guideline)</a:t>
          </a:r>
          <a:endParaRPr lang="en-US" sz="1600" dirty="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E937D647-7679-4F7A-BB39-980E4F888CE2}" type="parTrans" cxnId="{122E9726-4D55-43FE-A9A6-A4CA9E284746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59392502-FA5C-4348-BC81-6687CA100372}" type="sibTrans" cxnId="{122E9726-4D55-43FE-A9A6-A4CA9E284746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D1D0BF12-B920-4C6B-8685-727823B41BE2}">
      <dgm:prSet custT="1"/>
      <dgm:spPr/>
      <dgm:t>
        <a:bodyPr/>
        <a:lstStyle/>
        <a:p>
          <a:pPr rtl="0"/>
          <a:r>
            <a:rPr lang="en-US" sz="2000" dirty="0" smtClean="0"/>
            <a:t>Perform monthly audit and gathering feedback</a:t>
          </a:r>
          <a:endParaRPr lang="en-US" sz="2000" dirty="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161F1C24-E08E-438D-834F-CD2B02B9AF30}" type="parTrans" cxnId="{C6ACC42F-8A51-41C1-8BCD-67D13C865FDF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B78FA7F3-E585-484B-8517-3293B813997D}" type="sibTrans" cxnId="{C6ACC42F-8A51-41C1-8BCD-67D13C865FDF}">
      <dgm:prSet/>
      <dgm:spPr/>
      <dgm:t>
        <a:bodyPr/>
        <a:lstStyle/>
        <a:p>
          <a:endParaRPr lang="en-US" sz="200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0D048AA0-EBCF-49DD-A575-FA3840DAE0A2}">
      <dgm:prSet custT="1"/>
      <dgm:spPr/>
      <dgm:t>
        <a:bodyPr/>
        <a:lstStyle/>
        <a:p>
          <a:pPr rtl="0"/>
          <a:r>
            <a:rPr lang="en-US" sz="2000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Washroom tap change to self closing type</a:t>
          </a:r>
          <a:endParaRPr lang="en-US" sz="2000" dirty="0"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a:endParaRPr>
        </a:p>
      </dgm:t>
    </dgm:pt>
    <dgm:pt modelId="{4E5828B9-1FD5-4AAF-B9BA-C49310A9C141}" type="parTrans" cxnId="{ACB86CE4-97E8-405E-A40E-2DF337DAC9E4}">
      <dgm:prSet/>
      <dgm:spPr/>
      <dgm:t>
        <a:bodyPr/>
        <a:lstStyle/>
        <a:p>
          <a:endParaRPr lang="en-US" sz="2000"/>
        </a:p>
      </dgm:t>
    </dgm:pt>
    <dgm:pt modelId="{CE28CB0E-1002-4D33-B71B-9C741A7CF8DB}" type="sibTrans" cxnId="{ACB86CE4-97E8-405E-A40E-2DF337DAC9E4}">
      <dgm:prSet/>
      <dgm:spPr/>
      <dgm:t>
        <a:bodyPr/>
        <a:lstStyle/>
        <a:p>
          <a:endParaRPr lang="en-US" sz="2000"/>
        </a:p>
      </dgm:t>
    </dgm:pt>
    <dgm:pt modelId="{EA6C0FEF-E8AA-43D2-9C25-5B98E4299E3F}" type="pres">
      <dgm:prSet presAssocID="{42EEB972-9710-4057-8D51-5D2B4AB13E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7F3E-33DD-4B4D-A1E3-6799D1A77830}" type="pres">
      <dgm:prSet presAssocID="{0D048AA0-EBCF-49DD-A575-FA3840DAE0A2}" presName="parentText" presStyleLbl="node1" presStyleIdx="0" presStyleCnt="5" custScaleY="1059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030504-528F-445D-9679-04A8E3207162}" type="pres">
      <dgm:prSet presAssocID="{CE28CB0E-1002-4D33-B71B-9C741A7CF8DB}" presName="spacer" presStyleCnt="0"/>
      <dgm:spPr/>
    </dgm:pt>
    <dgm:pt modelId="{D5CD3BB8-4661-41FD-BB72-F180C78DE21C}" type="pres">
      <dgm:prSet presAssocID="{F8D48473-8319-4D98-824B-892CE0EEFA05}" presName="parentText" presStyleLbl="node1" presStyleIdx="1" presStyleCnt="5" custScaleY="939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B9D6D-B135-42FA-93C9-9A7AC7B1493B}" type="pres">
      <dgm:prSet presAssocID="{AA96704E-C489-4251-AEE2-E2AFC6C7F34E}" presName="spacer" presStyleCnt="0"/>
      <dgm:spPr/>
      <dgm:t>
        <a:bodyPr/>
        <a:lstStyle/>
        <a:p>
          <a:endParaRPr lang="en-US"/>
        </a:p>
      </dgm:t>
    </dgm:pt>
    <dgm:pt modelId="{4E0C255D-1DE4-4D1C-8F8E-6F16234D782D}" type="pres">
      <dgm:prSet presAssocID="{15791755-30B3-482E-9836-025A600111C9}" presName="parentText" presStyleLbl="node1" presStyleIdx="2" presStyleCnt="5" custScaleY="852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66FFE-BE4E-4BDB-A073-E154DC4F39AC}" type="pres">
      <dgm:prSet presAssocID="{5DF3FBE0-8E11-41A4-9906-8CE3E0B76371}" presName="spacer" presStyleCnt="0"/>
      <dgm:spPr/>
      <dgm:t>
        <a:bodyPr/>
        <a:lstStyle/>
        <a:p>
          <a:endParaRPr lang="en-US"/>
        </a:p>
      </dgm:t>
    </dgm:pt>
    <dgm:pt modelId="{D317EE38-E2D6-4A55-B133-A701172FC4FA}" type="pres">
      <dgm:prSet presAssocID="{D3D3182F-12D0-40B0-A919-23FFCEAAFEF3}" presName="parentText" presStyleLbl="node1" presStyleIdx="3" presStyleCnt="5" custScaleY="97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5AAC6-C077-471D-AF5E-74A73DD966AF}" type="pres">
      <dgm:prSet presAssocID="{59392502-FA5C-4348-BC81-6687CA100372}" presName="spacer" presStyleCnt="0"/>
      <dgm:spPr/>
      <dgm:t>
        <a:bodyPr/>
        <a:lstStyle/>
        <a:p>
          <a:endParaRPr lang="en-US"/>
        </a:p>
      </dgm:t>
    </dgm:pt>
    <dgm:pt modelId="{7F4B5F94-8AF4-443F-A701-2881A68B9C32}" type="pres">
      <dgm:prSet presAssocID="{D1D0BF12-B920-4C6B-8685-727823B41BE2}" presName="parentText" presStyleLbl="node1" presStyleIdx="4" presStyleCnt="5" custScaleY="79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3C2FB4-4F07-4CC4-8D70-7C2CCE68AFF8}" type="presOf" srcId="{D3D3182F-12D0-40B0-A919-23FFCEAAFEF3}" destId="{D317EE38-E2D6-4A55-B133-A701172FC4FA}" srcOrd="0" destOrd="0" presId="urn:microsoft.com/office/officeart/2005/8/layout/vList2"/>
    <dgm:cxn modelId="{50CB5DF5-F636-4D73-8D51-C6FFC4EE1AD0}" srcId="{42EEB972-9710-4057-8D51-5D2B4AB13E99}" destId="{F8D48473-8319-4D98-824B-892CE0EEFA05}" srcOrd="1" destOrd="0" parTransId="{58DDF741-DFD9-4258-888D-F0A55ED0915F}" sibTransId="{AA96704E-C489-4251-AEE2-E2AFC6C7F34E}"/>
    <dgm:cxn modelId="{1C1A80EF-863E-4529-90F1-84593A0EDD9F}" srcId="{42EEB972-9710-4057-8D51-5D2B4AB13E99}" destId="{15791755-30B3-482E-9836-025A600111C9}" srcOrd="2" destOrd="0" parTransId="{159FAB20-5630-4641-AE77-3E9694C3E8D8}" sibTransId="{5DF3FBE0-8E11-41A4-9906-8CE3E0B76371}"/>
    <dgm:cxn modelId="{F23629DF-6FFA-486B-81CE-2AE3E6A709D0}" type="presOf" srcId="{F8D48473-8319-4D98-824B-892CE0EEFA05}" destId="{D5CD3BB8-4661-41FD-BB72-F180C78DE21C}" srcOrd="0" destOrd="0" presId="urn:microsoft.com/office/officeart/2005/8/layout/vList2"/>
    <dgm:cxn modelId="{C6ACC42F-8A51-41C1-8BCD-67D13C865FDF}" srcId="{42EEB972-9710-4057-8D51-5D2B4AB13E99}" destId="{D1D0BF12-B920-4C6B-8685-727823B41BE2}" srcOrd="4" destOrd="0" parTransId="{161F1C24-E08E-438D-834F-CD2B02B9AF30}" sibTransId="{B78FA7F3-E585-484B-8517-3293B813997D}"/>
    <dgm:cxn modelId="{122E9726-4D55-43FE-A9A6-A4CA9E284746}" srcId="{42EEB972-9710-4057-8D51-5D2B4AB13E99}" destId="{D3D3182F-12D0-40B0-A919-23FFCEAAFEF3}" srcOrd="3" destOrd="0" parTransId="{E937D647-7679-4F7A-BB39-980E4F888CE2}" sibTransId="{59392502-FA5C-4348-BC81-6687CA100372}"/>
    <dgm:cxn modelId="{3EE04741-2E19-4317-AA34-3AD1CD9B48D9}" type="presOf" srcId="{15791755-30B3-482E-9836-025A600111C9}" destId="{4E0C255D-1DE4-4D1C-8F8E-6F16234D782D}" srcOrd="0" destOrd="0" presId="urn:microsoft.com/office/officeart/2005/8/layout/vList2"/>
    <dgm:cxn modelId="{EB0917EB-C477-422B-B9FF-EE877F42BE42}" type="presOf" srcId="{0D048AA0-EBCF-49DD-A575-FA3840DAE0A2}" destId="{C4687F3E-33DD-4B4D-A1E3-6799D1A77830}" srcOrd="0" destOrd="0" presId="urn:microsoft.com/office/officeart/2005/8/layout/vList2"/>
    <dgm:cxn modelId="{341DAA07-06D1-442B-B8DE-A38BF3A1FA9B}" type="presOf" srcId="{42EEB972-9710-4057-8D51-5D2B4AB13E99}" destId="{EA6C0FEF-E8AA-43D2-9C25-5B98E4299E3F}" srcOrd="0" destOrd="0" presId="urn:microsoft.com/office/officeart/2005/8/layout/vList2"/>
    <dgm:cxn modelId="{ACB86CE4-97E8-405E-A40E-2DF337DAC9E4}" srcId="{42EEB972-9710-4057-8D51-5D2B4AB13E99}" destId="{0D048AA0-EBCF-49DD-A575-FA3840DAE0A2}" srcOrd="0" destOrd="0" parTransId="{4E5828B9-1FD5-4AAF-B9BA-C49310A9C141}" sibTransId="{CE28CB0E-1002-4D33-B71B-9C741A7CF8DB}"/>
    <dgm:cxn modelId="{5122325D-7F68-4A53-A932-7492DE1B0C9F}" type="presOf" srcId="{D1D0BF12-B920-4C6B-8685-727823B41BE2}" destId="{7F4B5F94-8AF4-443F-A701-2881A68B9C32}" srcOrd="0" destOrd="0" presId="urn:microsoft.com/office/officeart/2005/8/layout/vList2"/>
    <dgm:cxn modelId="{0B637E2B-FD1F-4AFB-8BC4-D2FC87779407}" type="presParOf" srcId="{EA6C0FEF-E8AA-43D2-9C25-5B98E4299E3F}" destId="{C4687F3E-33DD-4B4D-A1E3-6799D1A77830}" srcOrd="0" destOrd="0" presId="urn:microsoft.com/office/officeart/2005/8/layout/vList2"/>
    <dgm:cxn modelId="{74C7760E-DE81-4A08-A84E-11B2F346FE0B}" type="presParOf" srcId="{EA6C0FEF-E8AA-43D2-9C25-5B98E4299E3F}" destId="{EB030504-528F-445D-9679-04A8E3207162}" srcOrd="1" destOrd="0" presId="urn:microsoft.com/office/officeart/2005/8/layout/vList2"/>
    <dgm:cxn modelId="{389C3721-0520-4E0D-866B-06033B3AA496}" type="presParOf" srcId="{EA6C0FEF-E8AA-43D2-9C25-5B98E4299E3F}" destId="{D5CD3BB8-4661-41FD-BB72-F180C78DE21C}" srcOrd="2" destOrd="0" presId="urn:microsoft.com/office/officeart/2005/8/layout/vList2"/>
    <dgm:cxn modelId="{E7354D15-14E6-4676-975A-D143C734EBDE}" type="presParOf" srcId="{EA6C0FEF-E8AA-43D2-9C25-5B98E4299E3F}" destId="{A99B9D6D-B135-42FA-93C9-9A7AC7B1493B}" srcOrd="3" destOrd="0" presId="urn:microsoft.com/office/officeart/2005/8/layout/vList2"/>
    <dgm:cxn modelId="{91AD9238-8735-4CE3-85D4-69807E7864B2}" type="presParOf" srcId="{EA6C0FEF-E8AA-43D2-9C25-5B98E4299E3F}" destId="{4E0C255D-1DE4-4D1C-8F8E-6F16234D782D}" srcOrd="4" destOrd="0" presId="urn:microsoft.com/office/officeart/2005/8/layout/vList2"/>
    <dgm:cxn modelId="{3A568B7E-E69F-4D9A-B6A7-2F358817E7E4}" type="presParOf" srcId="{EA6C0FEF-E8AA-43D2-9C25-5B98E4299E3F}" destId="{57466FFE-BE4E-4BDB-A073-E154DC4F39AC}" srcOrd="5" destOrd="0" presId="urn:microsoft.com/office/officeart/2005/8/layout/vList2"/>
    <dgm:cxn modelId="{F3521709-20A2-4C56-BFEB-E9162EA6AA0A}" type="presParOf" srcId="{EA6C0FEF-E8AA-43D2-9C25-5B98E4299E3F}" destId="{D317EE38-E2D6-4A55-B133-A701172FC4FA}" srcOrd="6" destOrd="0" presId="urn:microsoft.com/office/officeart/2005/8/layout/vList2"/>
    <dgm:cxn modelId="{C9147818-27B9-4901-B8FD-DEAA8E376452}" type="presParOf" srcId="{EA6C0FEF-E8AA-43D2-9C25-5B98E4299E3F}" destId="{B745AAC6-C077-471D-AF5E-74A73DD966AF}" srcOrd="7" destOrd="0" presId="urn:microsoft.com/office/officeart/2005/8/layout/vList2"/>
    <dgm:cxn modelId="{6A264FE2-A3FD-4AED-8890-286A608ADBDD}" type="presParOf" srcId="{EA6C0FEF-E8AA-43D2-9C25-5B98E4299E3F}" destId="{7F4B5F94-8AF4-443F-A701-2881A68B9C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0.19814</cdr:x>
      <cdr:y>0.07349</cdr:y>
    </cdr:from>
    <cdr:to>
      <cdr:x>0.77797</cdr:x>
      <cdr:y>0.51958</cdr:y>
    </cdr:to>
    <cdr:sp macro="" textlink="">
      <cdr:nvSpPr>
        <cdr:cNvPr id="2" name="Freeform 1"/>
        <cdr:cNvSpPr/>
      </cdr:nvSpPr>
      <cdr:spPr bwMode="auto">
        <a:xfrm xmlns:a="http://schemas.openxmlformats.org/drawingml/2006/main">
          <a:off x="1489679" y="324288"/>
          <a:ext cx="4359348" cy="1968353"/>
        </a:xfrm>
        <a:custGeom xmlns:a="http://schemas.openxmlformats.org/drawingml/2006/main">
          <a:avLst/>
          <a:gdLst>
            <a:gd name="connsiteX0" fmla="*/ 0 w 4359348"/>
            <a:gd name="connsiteY0" fmla="*/ 0 h 1968353"/>
            <a:gd name="connsiteX1" fmla="*/ 63795 w 4359348"/>
            <a:gd name="connsiteY1" fmla="*/ 10633 h 1968353"/>
            <a:gd name="connsiteX2" fmla="*/ 138223 w 4359348"/>
            <a:gd name="connsiteY2" fmla="*/ 31898 h 1968353"/>
            <a:gd name="connsiteX3" fmla="*/ 180753 w 4359348"/>
            <a:gd name="connsiteY3" fmla="*/ 42530 h 1968353"/>
            <a:gd name="connsiteX4" fmla="*/ 244548 w 4359348"/>
            <a:gd name="connsiteY4" fmla="*/ 63796 h 1968353"/>
            <a:gd name="connsiteX5" fmla="*/ 276446 w 4359348"/>
            <a:gd name="connsiteY5" fmla="*/ 74428 h 1968353"/>
            <a:gd name="connsiteX6" fmla="*/ 372139 w 4359348"/>
            <a:gd name="connsiteY6" fmla="*/ 116958 h 1968353"/>
            <a:gd name="connsiteX7" fmla="*/ 404037 w 4359348"/>
            <a:gd name="connsiteY7" fmla="*/ 127591 h 1968353"/>
            <a:gd name="connsiteX8" fmla="*/ 435934 w 4359348"/>
            <a:gd name="connsiteY8" fmla="*/ 148856 h 1968353"/>
            <a:gd name="connsiteX9" fmla="*/ 499730 w 4359348"/>
            <a:gd name="connsiteY9" fmla="*/ 170121 h 1968353"/>
            <a:gd name="connsiteX10" fmla="*/ 531627 w 4359348"/>
            <a:gd name="connsiteY10" fmla="*/ 180754 h 1968353"/>
            <a:gd name="connsiteX11" fmla="*/ 563525 w 4359348"/>
            <a:gd name="connsiteY11" fmla="*/ 191386 h 1968353"/>
            <a:gd name="connsiteX12" fmla="*/ 584790 w 4359348"/>
            <a:gd name="connsiteY12" fmla="*/ 223284 h 1968353"/>
            <a:gd name="connsiteX13" fmla="*/ 627320 w 4359348"/>
            <a:gd name="connsiteY13" fmla="*/ 233916 h 1968353"/>
            <a:gd name="connsiteX14" fmla="*/ 691116 w 4359348"/>
            <a:gd name="connsiteY14" fmla="*/ 255182 h 1968353"/>
            <a:gd name="connsiteX15" fmla="*/ 723013 w 4359348"/>
            <a:gd name="connsiteY15" fmla="*/ 276447 h 1968353"/>
            <a:gd name="connsiteX16" fmla="*/ 786809 w 4359348"/>
            <a:gd name="connsiteY16" fmla="*/ 297712 h 1968353"/>
            <a:gd name="connsiteX17" fmla="*/ 818707 w 4359348"/>
            <a:gd name="connsiteY17" fmla="*/ 308344 h 1968353"/>
            <a:gd name="connsiteX18" fmla="*/ 850604 w 4359348"/>
            <a:gd name="connsiteY18" fmla="*/ 329609 h 1968353"/>
            <a:gd name="connsiteX19" fmla="*/ 882502 w 4359348"/>
            <a:gd name="connsiteY19" fmla="*/ 340242 h 1968353"/>
            <a:gd name="connsiteX20" fmla="*/ 946297 w 4359348"/>
            <a:gd name="connsiteY20" fmla="*/ 382772 h 1968353"/>
            <a:gd name="connsiteX21" fmla="*/ 978195 w 4359348"/>
            <a:gd name="connsiteY21" fmla="*/ 404037 h 1968353"/>
            <a:gd name="connsiteX22" fmla="*/ 1063255 w 4359348"/>
            <a:gd name="connsiteY22" fmla="*/ 435935 h 1968353"/>
            <a:gd name="connsiteX23" fmla="*/ 1127051 w 4359348"/>
            <a:gd name="connsiteY23" fmla="*/ 478465 h 1968353"/>
            <a:gd name="connsiteX24" fmla="*/ 1148316 w 4359348"/>
            <a:gd name="connsiteY24" fmla="*/ 510363 h 1968353"/>
            <a:gd name="connsiteX25" fmla="*/ 1212111 w 4359348"/>
            <a:gd name="connsiteY25" fmla="*/ 531628 h 1968353"/>
            <a:gd name="connsiteX26" fmla="*/ 1233376 w 4359348"/>
            <a:gd name="connsiteY26" fmla="*/ 563526 h 1968353"/>
            <a:gd name="connsiteX27" fmla="*/ 1329069 w 4359348"/>
            <a:gd name="connsiteY27" fmla="*/ 616689 h 1968353"/>
            <a:gd name="connsiteX28" fmla="*/ 1414130 w 4359348"/>
            <a:gd name="connsiteY28" fmla="*/ 669851 h 1968353"/>
            <a:gd name="connsiteX29" fmla="*/ 1446027 w 4359348"/>
            <a:gd name="connsiteY29" fmla="*/ 680484 h 1968353"/>
            <a:gd name="connsiteX30" fmla="*/ 1467293 w 4359348"/>
            <a:gd name="connsiteY30" fmla="*/ 701749 h 1968353"/>
            <a:gd name="connsiteX31" fmla="*/ 1531088 w 4359348"/>
            <a:gd name="connsiteY31" fmla="*/ 744279 h 1968353"/>
            <a:gd name="connsiteX32" fmla="*/ 1552353 w 4359348"/>
            <a:gd name="connsiteY32" fmla="*/ 776177 h 1968353"/>
            <a:gd name="connsiteX33" fmla="*/ 1626781 w 4359348"/>
            <a:gd name="connsiteY33" fmla="*/ 850605 h 1968353"/>
            <a:gd name="connsiteX34" fmla="*/ 1648046 w 4359348"/>
            <a:gd name="connsiteY34" fmla="*/ 882503 h 1968353"/>
            <a:gd name="connsiteX35" fmla="*/ 1711841 w 4359348"/>
            <a:gd name="connsiteY35" fmla="*/ 935665 h 1968353"/>
            <a:gd name="connsiteX36" fmla="*/ 1733107 w 4359348"/>
            <a:gd name="connsiteY36" fmla="*/ 967563 h 1968353"/>
            <a:gd name="connsiteX37" fmla="*/ 1765004 w 4359348"/>
            <a:gd name="connsiteY37" fmla="*/ 1010093 h 1968353"/>
            <a:gd name="connsiteX38" fmla="*/ 1786269 w 4359348"/>
            <a:gd name="connsiteY38" fmla="*/ 1041991 h 1968353"/>
            <a:gd name="connsiteX39" fmla="*/ 1818167 w 4359348"/>
            <a:gd name="connsiteY39" fmla="*/ 1073889 h 1968353"/>
            <a:gd name="connsiteX40" fmla="*/ 1860697 w 4359348"/>
            <a:gd name="connsiteY40" fmla="*/ 1137684 h 1968353"/>
            <a:gd name="connsiteX41" fmla="*/ 1935125 w 4359348"/>
            <a:gd name="connsiteY41" fmla="*/ 1212112 h 1968353"/>
            <a:gd name="connsiteX42" fmla="*/ 1977655 w 4359348"/>
            <a:gd name="connsiteY42" fmla="*/ 1265275 h 1968353"/>
            <a:gd name="connsiteX43" fmla="*/ 2041451 w 4359348"/>
            <a:gd name="connsiteY43" fmla="*/ 1286540 h 1968353"/>
            <a:gd name="connsiteX44" fmla="*/ 2105246 w 4359348"/>
            <a:gd name="connsiteY44" fmla="*/ 1307805 h 1968353"/>
            <a:gd name="connsiteX45" fmla="*/ 2137144 w 4359348"/>
            <a:gd name="connsiteY45" fmla="*/ 1318437 h 1968353"/>
            <a:gd name="connsiteX46" fmla="*/ 2200939 w 4359348"/>
            <a:gd name="connsiteY46" fmla="*/ 1329070 h 1968353"/>
            <a:gd name="connsiteX47" fmla="*/ 2232837 w 4359348"/>
            <a:gd name="connsiteY47" fmla="*/ 1339703 h 1968353"/>
            <a:gd name="connsiteX48" fmla="*/ 2360427 w 4359348"/>
            <a:gd name="connsiteY48" fmla="*/ 1371600 h 1968353"/>
            <a:gd name="connsiteX49" fmla="*/ 2434855 w 4359348"/>
            <a:gd name="connsiteY49" fmla="*/ 1403498 h 1968353"/>
            <a:gd name="connsiteX50" fmla="*/ 2477386 w 4359348"/>
            <a:gd name="connsiteY50" fmla="*/ 1424763 h 1968353"/>
            <a:gd name="connsiteX51" fmla="*/ 2509283 w 4359348"/>
            <a:gd name="connsiteY51" fmla="*/ 1435396 h 1968353"/>
            <a:gd name="connsiteX52" fmla="*/ 2541181 w 4359348"/>
            <a:gd name="connsiteY52" fmla="*/ 1456661 h 1968353"/>
            <a:gd name="connsiteX53" fmla="*/ 2583711 w 4359348"/>
            <a:gd name="connsiteY53" fmla="*/ 1467293 h 1968353"/>
            <a:gd name="connsiteX54" fmla="*/ 2626241 w 4359348"/>
            <a:gd name="connsiteY54" fmla="*/ 1488558 h 1968353"/>
            <a:gd name="connsiteX55" fmla="*/ 2668772 w 4359348"/>
            <a:gd name="connsiteY55" fmla="*/ 1499191 h 1968353"/>
            <a:gd name="connsiteX56" fmla="*/ 2700669 w 4359348"/>
            <a:gd name="connsiteY56" fmla="*/ 1509823 h 1968353"/>
            <a:gd name="connsiteX57" fmla="*/ 2775097 w 4359348"/>
            <a:gd name="connsiteY57" fmla="*/ 1541721 h 1968353"/>
            <a:gd name="connsiteX58" fmla="*/ 2806995 w 4359348"/>
            <a:gd name="connsiteY58" fmla="*/ 1562986 h 1968353"/>
            <a:gd name="connsiteX59" fmla="*/ 2870790 w 4359348"/>
            <a:gd name="connsiteY59" fmla="*/ 1584251 h 1968353"/>
            <a:gd name="connsiteX60" fmla="*/ 2902688 w 4359348"/>
            <a:gd name="connsiteY60" fmla="*/ 1594884 h 1968353"/>
            <a:gd name="connsiteX61" fmla="*/ 3083441 w 4359348"/>
            <a:gd name="connsiteY61" fmla="*/ 1616149 h 1968353"/>
            <a:gd name="connsiteX62" fmla="*/ 3125972 w 4359348"/>
            <a:gd name="connsiteY62" fmla="*/ 1626782 h 1968353"/>
            <a:gd name="connsiteX63" fmla="*/ 3157869 w 4359348"/>
            <a:gd name="connsiteY63" fmla="*/ 1648047 h 1968353"/>
            <a:gd name="connsiteX64" fmla="*/ 3211032 w 4359348"/>
            <a:gd name="connsiteY64" fmla="*/ 1658679 h 1968353"/>
            <a:gd name="connsiteX65" fmla="*/ 3253562 w 4359348"/>
            <a:gd name="connsiteY65" fmla="*/ 1679944 h 1968353"/>
            <a:gd name="connsiteX66" fmla="*/ 3285460 w 4359348"/>
            <a:gd name="connsiteY66" fmla="*/ 1690577 h 1968353"/>
            <a:gd name="connsiteX67" fmla="*/ 3317358 w 4359348"/>
            <a:gd name="connsiteY67" fmla="*/ 1711842 h 1968353"/>
            <a:gd name="connsiteX68" fmla="*/ 3359888 w 4359348"/>
            <a:gd name="connsiteY68" fmla="*/ 1722475 h 1968353"/>
            <a:gd name="connsiteX69" fmla="*/ 3402418 w 4359348"/>
            <a:gd name="connsiteY69" fmla="*/ 1743740 h 1968353"/>
            <a:gd name="connsiteX70" fmla="*/ 3434316 w 4359348"/>
            <a:gd name="connsiteY70" fmla="*/ 1754372 h 1968353"/>
            <a:gd name="connsiteX71" fmla="*/ 3519376 w 4359348"/>
            <a:gd name="connsiteY71" fmla="*/ 1786270 h 1968353"/>
            <a:gd name="connsiteX72" fmla="*/ 3551274 w 4359348"/>
            <a:gd name="connsiteY72" fmla="*/ 1807535 h 1968353"/>
            <a:gd name="connsiteX73" fmla="*/ 3625702 w 4359348"/>
            <a:gd name="connsiteY73" fmla="*/ 1828800 h 1968353"/>
            <a:gd name="connsiteX74" fmla="*/ 3657600 w 4359348"/>
            <a:gd name="connsiteY74" fmla="*/ 1839433 h 1968353"/>
            <a:gd name="connsiteX75" fmla="*/ 3721395 w 4359348"/>
            <a:gd name="connsiteY75" fmla="*/ 1871330 h 1968353"/>
            <a:gd name="connsiteX76" fmla="*/ 3912781 w 4359348"/>
            <a:gd name="connsiteY76" fmla="*/ 1892596 h 1968353"/>
            <a:gd name="connsiteX77" fmla="*/ 3955311 w 4359348"/>
            <a:gd name="connsiteY77" fmla="*/ 1903228 h 1968353"/>
            <a:gd name="connsiteX78" fmla="*/ 4008474 w 4359348"/>
            <a:gd name="connsiteY78" fmla="*/ 1913861 h 1968353"/>
            <a:gd name="connsiteX79" fmla="*/ 4040372 w 4359348"/>
            <a:gd name="connsiteY79" fmla="*/ 1924493 h 1968353"/>
            <a:gd name="connsiteX80" fmla="*/ 4093534 w 4359348"/>
            <a:gd name="connsiteY80" fmla="*/ 1935126 h 1968353"/>
            <a:gd name="connsiteX81" fmla="*/ 4136065 w 4359348"/>
            <a:gd name="connsiteY81" fmla="*/ 1945758 h 1968353"/>
            <a:gd name="connsiteX82" fmla="*/ 4231758 w 4359348"/>
            <a:gd name="connsiteY82" fmla="*/ 1956391 h 1968353"/>
            <a:gd name="connsiteX83" fmla="*/ 4359348 w 4359348"/>
            <a:gd name="connsiteY83" fmla="*/ 1967023 h 196835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  <a:cxn ang="0">
              <a:pos x="connsiteX49" y="connsiteY49"/>
            </a:cxn>
            <a:cxn ang="0">
              <a:pos x="connsiteX50" y="connsiteY50"/>
            </a:cxn>
            <a:cxn ang="0">
              <a:pos x="connsiteX51" y="connsiteY51"/>
            </a:cxn>
            <a:cxn ang="0">
              <a:pos x="connsiteX52" y="connsiteY52"/>
            </a:cxn>
            <a:cxn ang="0">
              <a:pos x="connsiteX53" y="connsiteY53"/>
            </a:cxn>
            <a:cxn ang="0">
              <a:pos x="connsiteX54" y="connsiteY54"/>
            </a:cxn>
            <a:cxn ang="0">
              <a:pos x="connsiteX55" y="connsiteY55"/>
            </a:cxn>
            <a:cxn ang="0">
              <a:pos x="connsiteX56" y="connsiteY56"/>
            </a:cxn>
            <a:cxn ang="0">
              <a:pos x="connsiteX57" y="connsiteY57"/>
            </a:cxn>
            <a:cxn ang="0">
              <a:pos x="connsiteX58" y="connsiteY58"/>
            </a:cxn>
            <a:cxn ang="0">
              <a:pos x="connsiteX59" y="connsiteY59"/>
            </a:cxn>
            <a:cxn ang="0">
              <a:pos x="connsiteX60" y="connsiteY60"/>
            </a:cxn>
            <a:cxn ang="0">
              <a:pos x="connsiteX61" y="connsiteY61"/>
            </a:cxn>
            <a:cxn ang="0">
              <a:pos x="connsiteX62" y="connsiteY62"/>
            </a:cxn>
            <a:cxn ang="0">
              <a:pos x="connsiteX63" y="connsiteY63"/>
            </a:cxn>
            <a:cxn ang="0">
              <a:pos x="connsiteX64" y="connsiteY64"/>
            </a:cxn>
            <a:cxn ang="0">
              <a:pos x="connsiteX65" y="connsiteY65"/>
            </a:cxn>
            <a:cxn ang="0">
              <a:pos x="connsiteX66" y="connsiteY66"/>
            </a:cxn>
            <a:cxn ang="0">
              <a:pos x="connsiteX67" y="connsiteY67"/>
            </a:cxn>
            <a:cxn ang="0">
              <a:pos x="connsiteX68" y="connsiteY68"/>
            </a:cxn>
            <a:cxn ang="0">
              <a:pos x="connsiteX69" y="connsiteY69"/>
            </a:cxn>
            <a:cxn ang="0">
              <a:pos x="connsiteX70" y="connsiteY70"/>
            </a:cxn>
            <a:cxn ang="0">
              <a:pos x="connsiteX71" y="connsiteY71"/>
            </a:cxn>
            <a:cxn ang="0">
              <a:pos x="connsiteX72" y="connsiteY72"/>
            </a:cxn>
            <a:cxn ang="0">
              <a:pos x="connsiteX73" y="connsiteY73"/>
            </a:cxn>
            <a:cxn ang="0">
              <a:pos x="connsiteX74" y="connsiteY74"/>
            </a:cxn>
            <a:cxn ang="0">
              <a:pos x="connsiteX75" y="connsiteY75"/>
            </a:cxn>
            <a:cxn ang="0">
              <a:pos x="connsiteX76" y="connsiteY76"/>
            </a:cxn>
            <a:cxn ang="0">
              <a:pos x="connsiteX77" y="connsiteY77"/>
            </a:cxn>
            <a:cxn ang="0">
              <a:pos x="connsiteX78" y="connsiteY78"/>
            </a:cxn>
            <a:cxn ang="0">
              <a:pos x="connsiteX79" y="connsiteY79"/>
            </a:cxn>
            <a:cxn ang="0">
              <a:pos x="connsiteX80" y="connsiteY80"/>
            </a:cxn>
            <a:cxn ang="0">
              <a:pos x="connsiteX81" y="connsiteY81"/>
            </a:cxn>
            <a:cxn ang="0">
              <a:pos x="connsiteX82" y="connsiteY82"/>
            </a:cxn>
            <a:cxn ang="0">
              <a:pos x="connsiteX83" y="connsiteY83"/>
            </a:cxn>
          </a:cxnLst>
          <a:rect l="l" t="t" r="r" b="b"/>
          <a:pathLst>
            <a:path w="4359348" h="1968353">
              <a:moveTo>
                <a:pt x="0" y="0"/>
              </a:moveTo>
              <a:cubicBezTo>
                <a:pt x="21265" y="3544"/>
                <a:pt x="42655" y="6405"/>
                <a:pt x="63795" y="10633"/>
              </a:cubicBezTo>
              <a:cubicBezTo>
                <a:pt x="119209" y="21716"/>
                <a:pt x="90920" y="18383"/>
                <a:pt x="138223" y="31898"/>
              </a:cubicBezTo>
              <a:cubicBezTo>
                <a:pt x="152274" y="35912"/>
                <a:pt x="166756" y="38331"/>
                <a:pt x="180753" y="42530"/>
              </a:cubicBezTo>
              <a:cubicBezTo>
                <a:pt x="202223" y="48971"/>
                <a:pt x="223283" y="56708"/>
                <a:pt x="244548" y="63796"/>
              </a:cubicBezTo>
              <a:lnTo>
                <a:pt x="276446" y="74428"/>
              </a:lnTo>
              <a:cubicBezTo>
                <a:pt x="326995" y="108127"/>
                <a:pt x="296220" y="91651"/>
                <a:pt x="372139" y="116958"/>
              </a:cubicBezTo>
              <a:cubicBezTo>
                <a:pt x="382772" y="120502"/>
                <a:pt x="394712" y="121374"/>
                <a:pt x="404037" y="127591"/>
              </a:cubicBezTo>
              <a:cubicBezTo>
                <a:pt x="414669" y="134679"/>
                <a:pt x="424257" y="143666"/>
                <a:pt x="435934" y="148856"/>
              </a:cubicBezTo>
              <a:cubicBezTo>
                <a:pt x="456418" y="157960"/>
                <a:pt x="478465" y="163032"/>
                <a:pt x="499730" y="170121"/>
              </a:cubicBezTo>
              <a:lnTo>
                <a:pt x="531627" y="180754"/>
              </a:lnTo>
              <a:lnTo>
                <a:pt x="563525" y="191386"/>
              </a:lnTo>
              <a:cubicBezTo>
                <a:pt x="570613" y="202019"/>
                <a:pt x="574157" y="216196"/>
                <a:pt x="584790" y="223284"/>
              </a:cubicBezTo>
              <a:cubicBezTo>
                <a:pt x="596949" y="231390"/>
                <a:pt x="613323" y="229717"/>
                <a:pt x="627320" y="233916"/>
              </a:cubicBezTo>
              <a:cubicBezTo>
                <a:pt x="648790" y="240357"/>
                <a:pt x="672465" y="242748"/>
                <a:pt x="691116" y="255182"/>
              </a:cubicBezTo>
              <a:cubicBezTo>
                <a:pt x="701748" y="262270"/>
                <a:pt x="711336" y="271257"/>
                <a:pt x="723013" y="276447"/>
              </a:cubicBezTo>
              <a:cubicBezTo>
                <a:pt x="743497" y="285551"/>
                <a:pt x="765544" y="290624"/>
                <a:pt x="786809" y="297712"/>
              </a:cubicBezTo>
              <a:lnTo>
                <a:pt x="818707" y="308344"/>
              </a:lnTo>
              <a:cubicBezTo>
                <a:pt x="829339" y="315432"/>
                <a:pt x="839175" y="323894"/>
                <a:pt x="850604" y="329609"/>
              </a:cubicBezTo>
              <a:cubicBezTo>
                <a:pt x="860629" y="334621"/>
                <a:pt x="872705" y="334799"/>
                <a:pt x="882502" y="340242"/>
              </a:cubicBezTo>
              <a:cubicBezTo>
                <a:pt x="904843" y="352654"/>
                <a:pt x="925032" y="368595"/>
                <a:pt x="946297" y="382772"/>
              </a:cubicBezTo>
              <a:lnTo>
                <a:pt x="978195" y="404037"/>
              </a:lnTo>
              <a:cubicBezTo>
                <a:pt x="990914" y="412516"/>
                <a:pt x="1043110" y="429220"/>
                <a:pt x="1063255" y="435935"/>
              </a:cubicBezTo>
              <a:lnTo>
                <a:pt x="1127051" y="478465"/>
              </a:lnTo>
              <a:cubicBezTo>
                <a:pt x="1137684" y="485553"/>
                <a:pt x="1137480" y="503590"/>
                <a:pt x="1148316" y="510363"/>
              </a:cubicBezTo>
              <a:cubicBezTo>
                <a:pt x="1167324" y="522243"/>
                <a:pt x="1212111" y="531628"/>
                <a:pt x="1212111" y="531628"/>
              </a:cubicBezTo>
              <a:cubicBezTo>
                <a:pt x="1219199" y="542261"/>
                <a:pt x="1223759" y="555111"/>
                <a:pt x="1233376" y="563526"/>
              </a:cubicBezTo>
              <a:cubicBezTo>
                <a:pt x="1278372" y="602897"/>
                <a:pt x="1285260" y="602085"/>
                <a:pt x="1329069" y="616689"/>
              </a:cubicBezTo>
              <a:cubicBezTo>
                <a:pt x="1362768" y="667237"/>
                <a:pt x="1338211" y="644544"/>
                <a:pt x="1414130" y="669851"/>
              </a:cubicBezTo>
              <a:lnTo>
                <a:pt x="1446027" y="680484"/>
              </a:lnTo>
              <a:cubicBezTo>
                <a:pt x="1453116" y="687572"/>
                <a:pt x="1459273" y="695734"/>
                <a:pt x="1467293" y="701749"/>
              </a:cubicBezTo>
              <a:cubicBezTo>
                <a:pt x="1487739" y="717083"/>
                <a:pt x="1531088" y="744279"/>
                <a:pt x="1531088" y="744279"/>
              </a:cubicBezTo>
              <a:cubicBezTo>
                <a:pt x="1538176" y="754912"/>
                <a:pt x="1543804" y="766679"/>
                <a:pt x="1552353" y="776177"/>
              </a:cubicBezTo>
              <a:cubicBezTo>
                <a:pt x="1575824" y="802256"/>
                <a:pt x="1607319" y="821412"/>
                <a:pt x="1626781" y="850605"/>
              </a:cubicBezTo>
              <a:cubicBezTo>
                <a:pt x="1633869" y="861238"/>
                <a:pt x="1639010" y="873467"/>
                <a:pt x="1648046" y="882503"/>
              </a:cubicBezTo>
              <a:cubicBezTo>
                <a:pt x="1731689" y="966146"/>
                <a:pt x="1624742" y="831148"/>
                <a:pt x="1711841" y="935665"/>
              </a:cubicBezTo>
              <a:cubicBezTo>
                <a:pt x="1720022" y="945482"/>
                <a:pt x="1725679" y="957164"/>
                <a:pt x="1733107" y="967563"/>
              </a:cubicBezTo>
              <a:cubicBezTo>
                <a:pt x="1743407" y="981983"/>
                <a:pt x="1754704" y="995673"/>
                <a:pt x="1765004" y="1010093"/>
              </a:cubicBezTo>
              <a:cubicBezTo>
                <a:pt x="1772431" y="1020492"/>
                <a:pt x="1778088" y="1032174"/>
                <a:pt x="1786269" y="1041991"/>
              </a:cubicBezTo>
              <a:cubicBezTo>
                <a:pt x="1795895" y="1053543"/>
                <a:pt x="1807534" y="1063256"/>
                <a:pt x="1818167" y="1073889"/>
              </a:cubicBezTo>
              <a:cubicBezTo>
                <a:pt x="1838502" y="1134891"/>
                <a:pt x="1814238" y="1077950"/>
                <a:pt x="1860697" y="1137684"/>
              </a:cubicBezTo>
              <a:cubicBezTo>
                <a:pt x="1920411" y="1214460"/>
                <a:pt x="1874172" y="1191794"/>
                <a:pt x="1935125" y="1212112"/>
              </a:cubicBezTo>
              <a:cubicBezTo>
                <a:pt x="1942636" y="1223379"/>
                <a:pt x="1962506" y="1257701"/>
                <a:pt x="1977655" y="1265275"/>
              </a:cubicBezTo>
              <a:cubicBezTo>
                <a:pt x="1997704" y="1275300"/>
                <a:pt x="2020186" y="1279452"/>
                <a:pt x="2041451" y="1286540"/>
              </a:cubicBezTo>
              <a:lnTo>
                <a:pt x="2105246" y="1307805"/>
              </a:lnTo>
              <a:cubicBezTo>
                <a:pt x="2115879" y="1311349"/>
                <a:pt x="2126089" y="1316594"/>
                <a:pt x="2137144" y="1318437"/>
              </a:cubicBezTo>
              <a:cubicBezTo>
                <a:pt x="2158409" y="1321981"/>
                <a:pt x="2179894" y="1324393"/>
                <a:pt x="2200939" y="1329070"/>
              </a:cubicBezTo>
              <a:cubicBezTo>
                <a:pt x="2211880" y="1331501"/>
                <a:pt x="2222102" y="1336482"/>
                <a:pt x="2232837" y="1339703"/>
              </a:cubicBezTo>
              <a:cubicBezTo>
                <a:pt x="2311524" y="1363309"/>
                <a:pt x="2291151" y="1357745"/>
                <a:pt x="2360427" y="1371600"/>
              </a:cubicBezTo>
              <a:cubicBezTo>
                <a:pt x="2425068" y="1414694"/>
                <a:pt x="2356388" y="1374073"/>
                <a:pt x="2434855" y="1403498"/>
              </a:cubicBezTo>
              <a:cubicBezTo>
                <a:pt x="2449696" y="1409063"/>
                <a:pt x="2462817" y="1418519"/>
                <a:pt x="2477386" y="1424763"/>
              </a:cubicBezTo>
              <a:cubicBezTo>
                <a:pt x="2487687" y="1429178"/>
                <a:pt x="2499259" y="1430384"/>
                <a:pt x="2509283" y="1435396"/>
              </a:cubicBezTo>
              <a:cubicBezTo>
                <a:pt x="2520713" y="1441111"/>
                <a:pt x="2529435" y="1451627"/>
                <a:pt x="2541181" y="1456661"/>
              </a:cubicBezTo>
              <a:cubicBezTo>
                <a:pt x="2554612" y="1462417"/>
                <a:pt x="2569534" y="1463749"/>
                <a:pt x="2583711" y="1467293"/>
              </a:cubicBezTo>
              <a:cubicBezTo>
                <a:pt x="2597888" y="1474381"/>
                <a:pt x="2611400" y="1482993"/>
                <a:pt x="2626241" y="1488558"/>
              </a:cubicBezTo>
              <a:cubicBezTo>
                <a:pt x="2639924" y="1493689"/>
                <a:pt x="2654721" y="1495176"/>
                <a:pt x="2668772" y="1499191"/>
              </a:cubicBezTo>
              <a:cubicBezTo>
                <a:pt x="2679548" y="1502270"/>
                <a:pt x="2690037" y="1506279"/>
                <a:pt x="2700669" y="1509823"/>
              </a:cubicBezTo>
              <a:cubicBezTo>
                <a:pt x="2780747" y="1563210"/>
                <a:pt x="2678979" y="1500528"/>
                <a:pt x="2775097" y="1541721"/>
              </a:cubicBezTo>
              <a:cubicBezTo>
                <a:pt x="2786843" y="1546755"/>
                <a:pt x="2795318" y="1557796"/>
                <a:pt x="2806995" y="1562986"/>
              </a:cubicBezTo>
              <a:cubicBezTo>
                <a:pt x="2827478" y="1572090"/>
                <a:pt x="2849525" y="1577163"/>
                <a:pt x="2870790" y="1584251"/>
              </a:cubicBezTo>
              <a:cubicBezTo>
                <a:pt x="2881423" y="1587795"/>
                <a:pt x="2891567" y="1593494"/>
                <a:pt x="2902688" y="1594884"/>
              </a:cubicBezTo>
              <a:cubicBezTo>
                <a:pt x="3019594" y="1609497"/>
                <a:pt x="2959349" y="1602360"/>
                <a:pt x="3083441" y="1616149"/>
              </a:cubicBezTo>
              <a:cubicBezTo>
                <a:pt x="3097618" y="1619693"/>
                <a:pt x="3112540" y="1621025"/>
                <a:pt x="3125972" y="1626782"/>
              </a:cubicBezTo>
              <a:cubicBezTo>
                <a:pt x="3137717" y="1631816"/>
                <a:pt x="3145904" y="1643560"/>
                <a:pt x="3157869" y="1648047"/>
              </a:cubicBezTo>
              <a:cubicBezTo>
                <a:pt x="3174790" y="1654392"/>
                <a:pt x="3193311" y="1655135"/>
                <a:pt x="3211032" y="1658679"/>
              </a:cubicBezTo>
              <a:cubicBezTo>
                <a:pt x="3225209" y="1665767"/>
                <a:pt x="3238994" y="1673700"/>
                <a:pt x="3253562" y="1679944"/>
              </a:cubicBezTo>
              <a:cubicBezTo>
                <a:pt x="3263864" y="1684359"/>
                <a:pt x="3275435" y="1685565"/>
                <a:pt x="3285460" y="1690577"/>
              </a:cubicBezTo>
              <a:cubicBezTo>
                <a:pt x="3296890" y="1696292"/>
                <a:pt x="3305612" y="1706808"/>
                <a:pt x="3317358" y="1711842"/>
              </a:cubicBezTo>
              <a:cubicBezTo>
                <a:pt x="3330789" y="1717598"/>
                <a:pt x="3346205" y="1717344"/>
                <a:pt x="3359888" y="1722475"/>
              </a:cubicBezTo>
              <a:cubicBezTo>
                <a:pt x="3374729" y="1728040"/>
                <a:pt x="3387850" y="1737496"/>
                <a:pt x="3402418" y="1743740"/>
              </a:cubicBezTo>
              <a:cubicBezTo>
                <a:pt x="3412720" y="1748155"/>
                <a:pt x="3424014" y="1749957"/>
                <a:pt x="3434316" y="1754372"/>
              </a:cubicBezTo>
              <a:cubicBezTo>
                <a:pt x="3512162" y="1787734"/>
                <a:pt x="3440960" y="1766665"/>
                <a:pt x="3519376" y="1786270"/>
              </a:cubicBezTo>
              <a:cubicBezTo>
                <a:pt x="3530009" y="1793358"/>
                <a:pt x="3539844" y="1801820"/>
                <a:pt x="3551274" y="1807535"/>
              </a:cubicBezTo>
              <a:cubicBezTo>
                <a:pt x="3568274" y="1816035"/>
                <a:pt x="3609798" y="1824256"/>
                <a:pt x="3625702" y="1828800"/>
              </a:cubicBezTo>
              <a:cubicBezTo>
                <a:pt x="3636479" y="1831879"/>
                <a:pt x="3647575" y="1834421"/>
                <a:pt x="3657600" y="1839433"/>
              </a:cubicBezTo>
              <a:cubicBezTo>
                <a:pt x="3692649" y="1856958"/>
                <a:pt x="3682789" y="1865391"/>
                <a:pt x="3721395" y="1871330"/>
              </a:cubicBezTo>
              <a:cubicBezTo>
                <a:pt x="3934370" y="1904095"/>
                <a:pt x="3729628" y="1862071"/>
                <a:pt x="3912781" y="1892596"/>
              </a:cubicBezTo>
              <a:cubicBezTo>
                <a:pt x="3927195" y="1894998"/>
                <a:pt x="3941046" y="1900058"/>
                <a:pt x="3955311" y="1903228"/>
              </a:cubicBezTo>
              <a:cubicBezTo>
                <a:pt x="3972953" y="1907148"/>
                <a:pt x="3990942" y="1909478"/>
                <a:pt x="4008474" y="1913861"/>
              </a:cubicBezTo>
              <a:cubicBezTo>
                <a:pt x="4019347" y="1916579"/>
                <a:pt x="4029499" y="1921775"/>
                <a:pt x="4040372" y="1924493"/>
              </a:cubicBezTo>
              <a:cubicBezTo>
                <a:pt x="4057904" y="1928876"/>
                <a:pt x="4075893" y="1931206"/>
                <a:pt x="4093534" y="1935126"/>
              </a:cubicBezTo>
              <a:cubicBezTo>
                <a:pt x="4107799" y="1938296"/>
                <a:pt x="4121622" y="1943536"/>
                <a:pt x="4136065" y="1945758"/>
              </a:cubicBezTo>
              <a:cubicBezTo>
                <a:pt x="4167786" y="1950638"/>
                <a:pt x="4199860" y="1952847"/>
                <a:pt x="4231758" y="1956391"/>
              </a:cubicBezTo>
              <a:cubicBezTo>
                <a:pt x="4301795" y="1973899"/>
                <a:pt x="4259675" y="1967023"/>
                <a:pt x="4359348" y="1967023"/>
              </a:cubicBezTo>
            </a:path>
          </a:pathLst>
        </a:cu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0.44196</cdr:x>
      <cdr:y>0.82452</cdr:y>
    </cdr:from>
    <cdr:to>
      <cdr:x>0.61214</cdr:x>
      <cdr:y>0.95451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66292" y="1952339"/>
          <a:ext cx="75717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1pPr>
          <a:lvl2pPr marL="4556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2pPr>
          <a:lvl3pPr marL="9128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3pPr>
          <a:lvl4pPr marL="13700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4pPr>
          <a:lvl5pPr marL="18272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2012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0.71622</cdr:x>
      <cdr:y>0.87002</cdr:y>
    </cdr:from>
    <cdr:to>
      <cdr:x>0.86839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186523" y="2060061"/>
          <a:ext cx="67696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2013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0.1749</cdr:x>
      <cdr:y>0.78511</cdr:y>
    </cdr:from>
    <cdr:to>
      <cdr:x>0.32169</cdr:x>
      <cdr:y>0.9151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65895" y="2379194"/>
          <a:ext cx="642816" cy="3938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2011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0.1317</cdr:x>
      <cdr:y>0.77757</cdr:y>
    </cdr:from>
    <cdr:to>
      <cdr:x>1</cdr:x>
      <cdr:y>0.96915</cdr:y>
    </cdr:to>
    <cdr:grpSp>
      <cdr:nvGrpSpPr>
        <cdr:cNvPr id="7" name="Group 6"/>
        <cdr:cNvGrpSpPr/>
      </cdr:nvGrpSpPr>
      <cdr:grpSpPr>
        <a:xfrm xmlns:a="http://schemas.openxmlformats.org/drawingml/2006/main">
          <a:off x="627338" y="1972103"/>
          <a:ext cx="4136049" cy="485892"/>
          <a:chOff x="627338" y="1972103"/>
          <a:chExt cx="4136049" cy="485892"/>
        </a:xfrm>
      </cdr:grpSpPr>
      <cdr:sp macro="" textlink="">
        <cdr:nvSpPr>
          <cdr:cNvPr id="2" name="TextBox 3"/>
          <cdr:cNvSpPr txBox="1"/>
        </cdr:nvSpPr>
        <cdr:spPr>
          <a:xfrm xmlns:a="http://schemas.openxmlformats.org/drawingml/2006/main">
            <a:off x="1520473" y="2051335"/>
            <a:ext cx="890039" cy="261613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b="1" dirty="0" smtClean="0"/>
              <a:t>Canteen</a:t>
            </a:r>
            <a:endParaRPr lang="en-US" sz="1100" b="1" dirty="0"/>
          </a:p>
        </cdr:txBody>
      </cdr:sp>
      <cdr:sp macro="" textlink="">
        <cdr:nvSpPr>
          <cdr:cNvPr id="3" name="TextBox 48"/>
          <cdr:cNvSpPr txBox="1"/>
        </cdr:nvSpPr>
        <cdr:spPr>
          <a:xfrm xmlns:a="http://schemas.openxmlformats.org/drawingml/2006/main">
            <a:off x="3759646" y="1972103"/>
            <a:ext cx="1003741" cy="48589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b="1" dirty="0" smtClean="0"/>
              <a:t>Chilled Water</a:t>
            </a:r>
            <a:endParaRPr lang="en-US" sz="1100" b="1" dirty="0"/>
          </a:p>
        </cdr:txBody>
      </cdr:sp>
      <cdr:sp macro="" textlink="">
        <cdr:nvSpPr>
          <cdr:cNvPr id="4" name="TextBox 49"/>
          <cdr:cNvSpPr txBox="1"/>
        </cdr:nvSpPr>
        <cdr:spPr>
          <a:xfrm xmlns:a="http://schemas.openxmlformats.org/drawingml/2006/main">
            <a:off x="2940153" y="2047302"/>
            <a:ext cx="1003741" cy="294990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b="1" dirty="0" smtClean="0"/>
              <a:t>Sprinkler</a:t>
            </a:r>
            <a:endParaRPr lang="en-US" sz="1100" b="1" dirty="0"/>
          </a:p>
        </cdr:txBody>
      </cdr:sp>
      <cdr:sp macro="" textlink="">
        <cdr:nvSpPr>
          <cdr:cNvPr id="5" name="TextBox 50"/>
          <cdr:cNvSpPr txBox="1"/>
        </cdr:nvSpPr>
        <cdr:spPr>
          <a:xfrm xmlns:a="http://schemas.openxmlformats.org/drawingml/2006/main">
            <a:off x="627338" y="2025313"/>
            <a:ext cx="1040276" cy="261613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100" b="1" dirty="0" smtClean="0"/>
              <a:t>Washroom</a:t>
            </a:r>
            <a:endParaRPr lang="en-US" sz="1100" b="1" dirty="0"/>
          </a:p>
        </cdr:txBody>
      </cdr:sp>
      <cdr:sp macro="" textlink="">
        <cdr:nvSpPr>
          <cdr:cNvPr id="6" name="TextBox 51"/>
          <cdr:cNvSpPr txBox="1"/>
        </cdr:nvSpPr>
        <cdr:spPr>
          <a:xfrm xmlns:a="http://schemas.openxmlformats.org/drawingml/2006/main">
            <a:off x="2094604" y="2041722"/>
            <a:ext cx="1044516" cy="261613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100" b="1" dirty="0" smtClean="0"/>
              <a:t>Gardening</a:t>
            </a:r>
            <a:endParaRPr lang="en-US" sz="1100" b="1" dirty="0"/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0.19814</cdr:x>
      <cdr:y>0.07349</cdr:y>
    </cdr:from>
    <cdr:to>
      <cdr:x>0.77797</cdr:x>
      <cdr:y>0.51958</cdr:y>
    </cdr:to>
    <cdr:sp macro="" textlink="">
      <cdr:nvSpPr>
        <cdr:cNvPr id="2" name="Freeform 1"/>
        <cdr:cNvSpPr/>
      </cdr:nvSpPr>
      <cdr:spPr bwMode="auto">
        <a:xfrm xmlns:a="http://schemas.openxmlformats.org/drawingml/2006/main">
          <a:off x="1489679" y="324288"/>
          <a:ext cx="4359348" cy="1968353"/>
        </a:xfrm>
        <a:custGeom xmlns:a="http://schemas.openxmlformats.org/drawingml/2006/main">
          <a:avLst/>
          <a:gdLst>
            <a:gd name="connsiteX0" fmla="*/ 0 w 4359348"/>
            <a:gd name="connsiteY0" fmla="*/ 0 h 1968353"/>
            <a:gd name="connsiteX1" fmla="*/ 63795 w 4359348"/>
            <a:gd name="connsiteY1" fmla="*/ 10633 h 1968353"/>
            <a:gd name="connsiteX2" fmla="*/ 138223 w 4359348"/>
            <a:gd name="connsiteY2" fmla="*/ 31898 h 1968353"/>
            <a:gd name="connsiteX3" fmla="*/ 180753 w 4359348"/>
            <a:gd name="connsiteY3" fmla="*/ 42530 h 1968353"/>
            <a:gd name="connsiteX4" fmla="*/ 244548 w 4359348"/>
            <a:gd name="connsiteY4" fmla="*/ 63796 h 1968353"/>
            <a:gd name="connsiteX5" fmla="*/ 276446 w 4359348"/>
            <a:gd name="connsiteY5" fmla="*/ 74428 h 1968353"/>
            <a:gd name="connsiteX6" fmla="*/ 372139 w 4359348"/>
            <a:gd name="connsiteY6" fmla="*/ 116958 h 1968353"/>
            <a:gd name="connsiteX7" fmla="*/ 404037 w 4359348"/>
            <a:gd name="connsiteY7" fmla="*/ 127591 h 1968353"/>
            <a:gd name="connsiteX8" fmla="*/ 435934 w 4359348"/>
            <a:gd name="connsiteY8" fmla="*/ 148856 h 1968353"/>
            <a:gd name="connsiteX9" fmla="*/ 499730 w 4359348"/>
            <a:gd name="connsiteY9" fmla="*/ 170121 h 1968353"/>
            <a:gd name="connsiteX10" fmla="*/ 531627 w 4359348"/>
            <a:gd name="connsiteY10" fmla="*/ 180754 h 1968353"/>
            <a:gd name="connsiteX11" fmla="*/ 563525 w 4359348"/>
            <a:gd name="connsiteY11" fmla="*/ 191386 h 1968353"/>
            <a:gd name="connsiteX12" fmla="*/ 584790 w 4359348"/>
            <a:gd name="connsiteY12" fmla="*/ 223284 h 1968353"/>
            <a:gd name="connsiteX13" fmla="*/ 627320 w 4359348"/>
            <a:gd name="connsiteY13" fmla="*/ 233916 h 1968353"/>
            <a:gd name="connsiteX14" fmla="*/ 691116 w 4359348"/>
            <a:gd name="connsiteY14" fmla="*/ 255182 h 1968353"/>
            <a:gd name="connsiteX15" fmla="*/ 723013 w 4359348"/>
            <a:gd name="connsiteY15" fmla="*/ 276447 h 1968353"/>
            <a:gd name="connsiteX16" fmla="*/ 786809 w 4359348"/>
            <a:gd name="connsiteY16" fmla="*/ 297712 h 1968353"/>
            <a:gd name="connsiteX17" fmla="*/ 818707 w 4359348"/>
            <a:gd name="connsiteY17" fmla="*/ 308344 h 1968353"/>
            <a:gd name="connsiteX18" fmla="*/ 850604 w 4359348"/>
            <a:gd name="connsiteY18" fmla="*/ 329609 h 1968353"/>
            <a:gd name="connsiteX19" fmla="*/ 882502 w 4359348"/>
            <a:gd name="connsiteY19" fmla="*/ 340242 h 1968353"/>
            <a:gd name="connsiteX20" fmla="*/ 946297 w 4359348"/>
            <a:gd name="connsiteY20" fmla="*/ 382772 h 1968353"/>
            <a:gd name="connsiteX21" fmla="*/ 978195 w 4359348"/>
            <a:gd name="connsiteY21" fmla="*/ 404037 h 1968353"/>
            <a:gd name="connsiteX22" fmla="*/ 1063255 w 4359348"/>
            <a:gd name="connsiteY22" fmla="*/ 435935 h 1968353"/>
            <a:gd name="connsiteX23" fmla="*/ 1127051 w 4359348"/>
            <a:gd name="connsiteY23" fmla="*/ 478465 h 1968353"/>
            <a:gd name="connsiteX24" fmla="*/ 1148316 w 4359348"/>
            <a:gd name="connsiteY24" fmla="*/ 510363 h 1968353"/>
            <a:gd name="connsiteX25" fmla="*/ 1212111 w 4359348"/>
            <a:gd name="connsiteY25" fmla="*/ 531628 h 1968353"/>
            <a:gd name="connsiteX26" fmla="*/ 1233376 w 4359348"/>
            <a:gd name="connsiteY26" fmla="*/ 563526 h 1968353"/>
            <a:gd name="connsiteX27" fmla="*/ 1329069 w 4359348"/>
            <a:gd name="connsiteY27" fmla="*/ 616689 h 1968353"/>
            <a:gd name="connsiteX28" fmla="*/ 1414130 w 4359348"/>
            <a:gd name="connsiteY28" fmla="*/ 669851 h 1968353"/>
            <a:gd name="connsiteX29" fmla="*/ 1446027 w 4359348"/>
            <a:gd name="connsiteY29" fmla="*/ 680484 h 1968353"/>
            <a:gd name="connsiteX30" fmla="*/ 1467293 w 4359348"/>
            <a:gd name="connsiteY30" fmla="*/ 701749 h 1968353"/>
            <a:gd name="connsiteX31" fmla="*/ 1531088 w 4359348"/>
            <a:gd name="connsiteY31" fmla="*/ 744279 h 1968353"/>
            <a:gd name="connsiteX32" fmla="*/ 1552353 w 4359348"/>
            <a:gd name="connsiteY32" fmla="*/ 776177 h 1968353"/>
            <a:gd name="connsiteX33" fmla="*/ 1626781 w 4359348"/>
            <a:gd name="connsiteY33" fmla="*/ 850605 h 1968353"/>
            <a:gd name="connsiteX34" fmla="*/ 1648046 w 4359348"/>
            <a:gd name="connsiteY34" fmla="*/ 882503 h 1968353"/>
            <a:gd name="connsiteX35" fmla="*/ 1711841 w 4359348"/>
            <a:gd name="connsiteY35" fmla="*/ 935665 h 1968353"/>
            <a:gd name="connsiteX36" fmla="*/ 1733107 w 4359348"/>
            <a:gd name="connsiteY36" fmla="*/ 967563 h 1968353"/>
            <a:gd name="connsiteX37" fmla="*/ 1765004 w 4359348"/>
            <a:gd name="connsiteY37" fmla="*/ 1010093 h 1968353"/>
            <a:gd name="connsiteX38" fmla="*/ 1786269 w 4359348"/>
            <a:gd name="connsiteY38" fmla="*/ 1041991 h 1968353"/>
            <a:gd name="connsiteX39" fmla="*/ 1818167 w 4359348"/>
            <a:gd name="connsiteY39" fmla="*/ 1073889 h 1968353"/>
            <a:gd name="connsiteX40" fmla="*/ 1860697 w 4359348"/>
            <a:gd name="connsiteY40" fmla="*/ 1137684 h 1968353"/>
            <a:gd name="connsiteX41" fmla="*/ 1935125 w 4359348"/>
            <a:gd name="connsiteY41" fmla="*/ 1212112 h 1968353"/>
            <a:gd name="connsiteX42" fmla="*/ 1977655 w 4359348"/>
            <a:gd name="connsiteY42" fmla="*/ 1265275 h 1968353"/>
            <a:gd name="connsiteX43" fmla="*/ 2041451 w 4359348"/>
            <a:gd name="connsiteY43" fmla="*/ 1286540 h 1968353"/>
            <a:gd name="connsiteX44" fmla="*/ 2105246 w 4359348"/>
            <a:gd name="connsiteY44" fmla="*/ 1307805 h 1968353"/>
            <a:gd name="connsiteX45" fmla="*/ 2137144 w 4359348"/>
            <a:gd name="connsiteY45" fmla="*/ 1318437 h 1968353"/>
            <a:gd name="connsiteX46" fmla="*/ 2200939 w 4359348"/>
            <a:gd name="connsiteY46" fmla="*/ 1329070 h 1968353"/>
            <a:gd name="connsiteX47" fmla="*/ 2232837 w 4359348"/>
            <a:gd name="connsiteY47" fmla="*/ 1339703 h 1968353"/>
            <a:gd name="connsiteX48" fmla="*/ 2360427 w 4359348"/>
            <a:gd name="connsiteY48" fmla="*/ 1371600 h 1968353"/>
            <a:gd name="connsiteX49" fmla="*/ 2434855 w 4359348"/>
            <a:gd name="connsiteY49" fmla="*/ 1403498 h 1968353"/>
            <a:gd name="connsiteX50" fmla="*/ 2477386 w 4359348"/>
            <a:gd name="connsiteY50" fmla="*/ 1424763 h 1968353"/>
            <a:gd name="connsiteX51" fmla="*/ 2509283 w 4359348"/>
            <a:gd name="connsiteY51" fmla="*/ 1435396 h 1968353"/>
            <a:gd name="connsiteX52" fmla="*/ 2541181 w 4359348"/>
            <a:gd name="connsiteY52" fmla="*/ 1456661 h 1968353"/>
            <a:gd name="connsiteX53" fmla="*/ 2583711 w 4359348"/>
            <a:gd name="connsiteY53" fmla="*/ 1467293 h 1968353"/>
            <a:gd name="connsiteX54" fmla="*/ 2626241 w 4359348"/>
            <a:gd name="connsiteY54" fmla="*/ 1488558 h 1968353"/>
            <a:gd name="connsiteX55" fmla="*/ 2668772 w 4359348"/>
            <a:gd name="connsiteY55" fmla="*/ 1499191 h 1968353"/>
            <a:gd name="connsiteX56" fmla="*/ 2700669 w 4359348"/>
            <a:gd name="connsiteY56" fmla="*/ 1509823 h 1968353"/>
            <a:gd name="connsiteX57" fmla="*/ 2775097 w 4359348"/>
            <a:gd name="connsiteY57" fmla="*/ 1541721 h 1968353"/>
            <a:gd name="connsiteX58" fmla="*/ 2806995 w 4359348"/>
            <a:gd name="connsiteY58" fmla="*/ 1562986 h 1968353"/>
            <a:gd name="connsiteX59" fmla="*/ 2870790 w 4359348"/>
            <a:gd name="connsiteY59" fmla="*/ 1584251 h 1968353"/>
            <a:gd name="connsiteX60" fmla="*/ 2902688 w 4359348"/>
            <a:gd name="connsiteY60" fmla="*/ 1594884 h 1968353"/>
            <a:gd name="connsiteX61" fmla="*/ 3083441 w 4359348"/>
            <a:gd name="connsiteY61" fmla="*/ 1616149 h 1968353"/>
            <a:gd name="connsiteX62" fmla="*/ 3125972 w 4359348"/>
            <a:gd name="connsiteY62" fmla="*/ 1626782 h 1968353"/>
            <a:gd name="connsiteX63" fmla="*/ 3157869 w 4359348"/>
            <a:gd name="connsiteY63" fmla="*/ 1648047 h 1968353"/>
            <a:gd name="connsiteX64" fmla="*/ 3211032 w 4359348"/>
            <a:gd name="connsiteY64" fmla="*/ 1658679 h 1968353"/>
            <a:gd name="connsiteX65" fmla="*/ 3253562 w 4359348"/>
            <a:gd name="connsiteY65" fmla="*/ 1679944 h 1968353"/>
            <a:gd name="connsiteX66" fmla="*/ 3285460 w 4359348"/>
            <a:gd name="connsiteY66" fmla="*/ 1690577 h 1968353"/>
            <a:gd name="connsiteX67" fmla="*/ 3317358 w 4359348"/>
            <a:gd name="connsiteY67" fmla="*/ 1711842 h 1968353"/>
            <a:gd name="connsiteX68" fmla="*/ 3359888 w 4359348"/>
            <a:gd name="connsiteY68" fmla="*/ 1722475 h 1968353"/>
            <a:gd name="connsiteX69" fmla="*/ 3402418 w 4359348"/>
            <a:gd name="connsiteY69" fmla="*/ 1743740 h 1968353"/>
            <a:gd name="connsiteX70" fmla="*/ 3434316 w 4359348"/>
            <a:gd name="connsiteY70" fmla="*/ 1754372 h 1968353"/>
            <a:gd name="connsiteX71" fmla="*/ 3519376 w 4359348"/>
            <a:gd name="connsiteY71" fmla="*/ 1786270 h 1968353"/>
            <a:gd name="connsiteX72" fmla="*/ 3551274 w 4359348"/>
            <a:gd name="connsiteY72" fmla="*/ 1807535 h 1968353"/>
            <a:gd name="connsiteX73" fmla="*/ 3625702 w 4359348"/>
            <a:gd name="connsiteY73" fmla="*/ 1828800 h 1968353"/>
            <a:gd name="connsiteX74" fmla="*/ 3657600 w 4359348"/>
            <a:gd name="connsiteY74" fmla="*/ 1839433 h 1968353"/>
            <a:gd name="connsiteX75" fmla="*/ 3721395 w 4359348"/>
            <a:gd name="connsiteY75" fmla="*/ 1871330 h 1968353"/>
            <a:gd name="connsiteX76" fmla="*/ 3912781 w 4359348"/>
            <a:gd name="connsiteY76" fmla="*/ 1892596 h 1968353"/>
            <a:gd name="connsiteX77" fmla="*/ 3955311 w 4359348"/>
            <a:gd name="connsiteY77" fmla="*/ 1903228 h 1968353"/>
            <a:gd name="connsiteX78" fmla="*/ 4008474 w 4359348"/>
            <a:gd name="connsiteY78" fmla="*/ 1913861 h 1968353"/>
            <a:gd name="connsiteX79" fmla="*/ 4040372 w 4359348"/>
            <a:gd name="connsiteY79" fmla="*/ 1924493 h 1968353"/>
            <a:gd name="connsiteX80" fmla="*/ 4093534 w 4359348"/>
            <a:gd name="connsiteY80" fmla="*/ 1935126 h 1968353"/>
            <a:gd name="connsiteX81" fmla="*/ 4136065 w 4359348"/>
            <a:gd name="connsiteY81" fmla="*/ 1945758 h 1968353"/>
            <a:gd name="connsiteX82" fmla="*/ 4231758 w 4359348"/>
            <a:gd name="connsiteY82" fmla="*/ 1956391 h 1968353"/>
            <a:gd name="connsiteX83" fmla="*/ 4359348 w 4359348"/>
            <a:gd name="connsiteY83" fmla="*/ 1967023 h 196835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  <a:cxn ang="0">
              <a:pos x="connsiteX49" y="connsiteY49"/>
            </a:cxn>
            <a:cxn ang="0">
              <a:pos x="connsiteX50" y="connsiteY50"/>
            </a:cxn>
            <a:cxn ang="0">
              <a:pos x="connsiteX51" y="connsiteY51"/>
            </a:cxn>
            <a:cxn ang="0">
              <a:pos x="connsiteX52" y="connsiteY52"/>
            </a:cxn>
            <a:cxn ang="0">
              <a:pos x="connsiteX53" y="connsiteY53"/>
            </a:cxn>
            <a:cxn ang="0">
              <a:pos x="connsiteX54" y="connsiteY54"/>
            </a:cxn>
            <a:cxn ang="0">
              <a:pos x="connsiteX55" y="connsiteY55"/>
            </a:cxn>
            <a:cxn ang="0">
              <a:pos x="connsiteX56" y="connsiteY56"/>
            </a:cxn>
            <a:cxn ang="0">
              <a:pos x="connsiteX57" y="connsiteY57"/>
            </a:cxn>
            <a:cxn ang="0">
              <a:pos x="connsiteX58" y="connsiteY58"/>
            </a:cxn>
            <a:cxn ang="0">
              <a:pos x="connsiteX59" y="connsiteY59"/>
            </a:cxn>
            <a:cxn ang="0">
              <a:pos x="connsiteX60" y="connsiteY60"/>
            </a:cxn>
            <a:cxn ang="0">
              <a:pos x="connsiteX61" y="connsiteY61"/>
            </a:cxn>
            <a:cxn ang="0">
              <a:pos x="connsiteX62" y="connsiteY62"/>
            </a:cxn>
            <a:cxn ang="0">
              <a:pos x="connsiteX63" y="connsiteY63"/>
            </a:cxn>
            <a:cxn ang="0">
              <a:pos x="connsiteX64" y="connsiteY64"/>
            </a:cxn>
            <a:cxn ang="0">
              <a:pos x="connsiteX65" y="connsiteY65"/>
            </a:cxn>
            <a:cxn ang="0">
              <a:pos x="connsiteX66" y="connsiteY66"/>
            </a:cxn>
            <a:cxn ang="0">
              <a:pos x="connsiteX67" y="connsiteY67"/>
            </a:cxn>
            <a:cxn ang="0">
              <a:pos x="connsiteX68" y="connsiteY68"/>
            </a:cxn>
            <a:cxn ang="0">
              <a:pos x="connsiteX69" y="connsiteY69"/>
            </a:cxn>
            <a:cxn ang="0">
              <a:pos x="connsiteX70" y="connsiteY70"/>
            </a:cxn>
            <a:cxn ang="0">
              <a:pos x="connsiteX71" y="connsiteY71"/>
            </a:cxn>
            <a:cxn ang="0">
              <a:pos x="connsiteX72" y="connsiteY72"/>
            </a:cxn>
            <a:cxn ang="0">
              <a:pos x="connsiteX73" y="connsiteY73"/>
            </a:cxn>
            <a:cxn ang="0">
              <a:pos x="connsiteX74" y="connsiteY74"/>
            </a:cxn>
            <a:cxn ang="0">
              <a:pos x="connsiteX75" y="connsiteY75"/>
            </a:cxn>
            <a:cxn ang="0">
              <a:pos x="connsiteX76" y="connsiteY76"/>
            </a:cxn>
            <a:cxn ang="0">
              <a:pos x="connsiteX77" y="connsiteY77"/>
            </a:cxn>
            <a:cxn ang="0">
              <a:pos x="connsiteX78" y="connsiteY78"/>
            </a:cxn>
            <a:cxn ang="0">
              <a:pos x="connsiteX79" y="connsiteY79"/>
            </a:cxn>
            <a:cxn ang="0">
              <a:pos x="connsiteX80" y="connsiteY80"/>
            </a:cxn>
            <a:cxn ang="0">
              <a:pos x="connsiteX81" y="connsiteY81"/>
            </a:cxn>
            <a:cxn ang="0">
              <a:pos x="connsiteX82" y="connsiteY82"/>
            </a:cxn>
            <a:cxn ang="0">
              <a:pos x="connsiteX83" y="connsiteY83"/>
            </a:cxn>
          </a:cxnLst>
          <a:rect l="l" t="t" r="r" b="b"/>
          <a:pathLst>
            <a:path w="4359348" h="1968353">
              <a:moveTo>
                <a:pt x="0" y="0"/>
              </a:moveTo>
              <a:cubicBezTo>
                <a:pt x="21265" y="3544"/>
                <a:pt x="42655" y="6405"/>
                <a:pt x="63795" y="10633"/>
              </a:cubicBezTo>
              <a:cubicBezTo>
                <a:pt x="119209" y="21716"/>
                <a:pt x="90920" y="18383"/>
                <a:pt x="138223" y="31898"/>
              </a:cubicBezTo>
              <a:cubicBezTo>
                <a:pt x="152274" y="35912"/>
                <a:pt x="166756" y="38331"/>
                <a:pt x="180753" y="42530"/>
              </a:cubicBezTo>
              <a:cubicBezTo>
                <a:pt x="202223" y="48971"/>
                <a:pt x="223283" y="56708"/>
                <a:pt x="244548" y="63796"/>
              </a:cubicBezTo>
              <a:lnTo>
                <a:pt x="276446" y="74428"/>
              </a:lnTo>
              <a:cubicBezTo>
                <a:pt x="326995" y="108127"/>
                <a:pt x="296220" y="91651"/>
                <a:pt x="372139" y="116958"/>
              </a:cubicBezTo>
              <a:cubicBezTo>
                <a:pt x="382772" y="120502"/>
                <a:pt x="394712" y="121374"/>
                <a:pt x="404037" y="127591"/>
              </a:cubicBezTo>
              <a:cubicBezTo>
                <a:pt x="414669" y="134679"/>
                <a:pt x="424257" y="143666"/>
                <a:pt x="435934" y="148856"/>
              </a:cubicBezTo>
              <a:cubicBezTo>
                <a:pt x="456418" y="157960"/>
                <a:pt x="478465" y="163032"/>
                <a:pt x="499730" y="170121"/>
              </a:cubicBezTo>
              <a:lnTo>
                <a:pt x="531627" y="180754"/>
              </a:lnTo>
              <a:lnTo>
                <a:pt x="563525" y="191386"/>
              </a:lnTo>
              <a:cubicBezTo>
                <a:pt x="570613" y="202019"/>
                <a:pt x="574157" y="216196"/>
                <a:pt x="584790" y="223284"/>
              </a:cubicBezTo>
              <a:cubicBezTo>
                <a:pt x="596949" y="231390"/>
                <a:pt x="613323" y="229717"/>
                <a:pt x="627320" y="233916"/>
              </a:cubicBezTo>
              <a:cubicBezTo>
                <a:pt x="648790" y="240357"/>
                <a:pt x="672465" y="242748"/>
                <a:pt x="691116" y="255182"/>
              </a:cubicBezTo>
              <a:cubicBezTo>
                <a:pt x="701748" y="262270"/>
                <a:pt x="711336" y="271257"/>
                <a:pt x="723013" y="276447"/>
              </a:cubicBezTo>
              <a:cubicBezTo>
                <a:pt x="743497" y="285551"/>
                <a:pt x="765544" y="290624"/>
                <a:pt x="786809" y="297712"/>
              </a:cubicBezTo>
              <a:lnTo>
                <a:pt x="818707" y="308344"/>
              </a:lnTo>
              <a:cubicBezTo>
                <a:pt x="829339" y="315432"/>
                <a:pt x="839175" y="323894"/>
                <a:pt x="850604" y="329609"/>
              </a:cubicBezTo>
              <a:cubicBezTo>
                <a:pt x="860629" y="334621"/>
                <a:pt x="872705" y="334799"/>
                <a:pt x="882502" y="340242"/>
              </a:cubicBezTo>
              <a:cubicBezTo>
                <a:pt x="904843" y="352654"/>
                <a:pt x="925032" y="368595"/>
                <a:pt x="946297" y="382772"/>
              </a:cubicBezTo>
              <a:lnTo>
                <a:pt x="978195" y="404037"/>
              </a:lnTo>
              <a:cubicBezTo>
                <a:pt x="990914" y="412516"/>
                <a:pt x="1043110" y="429220"/>
                <a:pt x="1063255" y="435935"/>
              </a:cubicBezTo>
              <a:lnTo>
                <a:pt x="1127051" y="478465"/>
              </a:lnTo>
              <a:cubicBezTo>
                <a:pt x="1137684" y="485553"/>
                <a:pt x="1137480" y="503590"/>
                <a:pt x="1148316" y="510363"/>
              </a:cubicBezTo>
              <a:cubicBezTo>
                <a:pt x="1167324" y="522243"/>
                <a:pt x="1212111" y="531628"/>
                <a:pt x="1212111" y="531628"/>
              </a:cubicBezTo>
              <a:cubicBezTo>
                <a:pt x="1219199" y="542261"/>
                <a:pt x="1223759" y="555111"/>
                <a:pt x="1233376" y="563526"/>
              </a:cubicBezTo>
              <a:cubicBezTo>
                <a:pt x="1278372" y="602897"/>
                <a:pt x="1285260" y="602085"/>
                <a:pt x="1329069" y="616689"/>
              </a:cubicBezTo>
              <a:cubicBezTo>
                <a:pt x="1362768" y="667237"/>
                <a:pt x="1338211" y="644544"/>
                <a:pt x="1414130" y="669851"/>
              </a:cubicBezTo>
              <a:lnTo>
                <a:pt x="1446027" y="680484"/>
              </a:lnTo>
              <a:cubicBezTo>
                <a:pt x="1453116" y="687572"/>
                <a:pt x="1459273" y="695734"/>
                <a:pt x="1467293" y="701749"/>
              </a:cubicBezTo>
              <a:cubicBezTo>
                <a:pt x="1487739" y="717083"/>
                <a:pt x="1531088" y="744279"/>
                <a:pt x="1531088" y="744279"/>
              </a:cubicBezTo>
              <a:cubicBezTo>
                <a:pt x="1538176" y="754912"/>
                <a:pt x="1543804" y="766679"/>
                <a:pt x="1552353" y="776177"/>
              </a:cubicBezTo>
              <a:cubicBezTo>
                <a:pt x="1575824" y="802256"/>
                <a:pt x="1607319" y="821412"/>
                <a:pt x="1626781" y="850605"/>
              </a:cubicBezTo>
              <a:cubicBezTo>
                <a:pt x="1633869" y="861238"/>
                <a:pt x="1639010" y="873467"/>
                <a:pt x="1648046" y="882503"/>
              </a:cubicBezTo>
              <a:cubicBezTo>
                <a:pt x="1731689" y="966146"/>
                <a:pt x="1624742" y="831148"/>
                <a:pt x="1711841" y="935665"/>
              </a:cubicBezTo>
              <a:cubicBezTo>
                <a:pt x="1720022" y="945482"/>
                <a:pt x="1725679" y="957164"/>
                <a:pt x="1733107" y="967563"/>
              </a:cubicBezTo>
              <a:cubicBezTo>
                <a:pt x="1743407" y="981983"/>
                <a:pt x="1754704" y="995673"/>
                <a:pt x="1765004" y="1010093"/>
              </a:cubicBezTo>
              <a:cubicBezTo>
                <a:pt x="1772431" y="1020492"/>
                <a:pt x="1778088" y="1032174"/>
                <a:pt x="1786269" y="1041991"/>
              </a:cubicBezTo>
              <a:cubicBezTo>
                <a:pt x="1795895" y="1053543"/>
                <a:pt x="1807534" y="1063256"/>
                <a:pt x="1818167" y="1073889"/>
              </a:cubicBezTo>
              <a:cubicBezTo>
                <a:pt x="1838502" y="1134891"/>
                <a:pt x="1814238" y="1077950"/>
                <a:pt x="1860697" y="1137684"/>
              </a:cubicBezTo>
              <a:cubicBezTo>
                <a:pt x="1920411" y="1214460"/>
                <a:pt x="1874172" y="1191794"/>
                <a:pt x="1935125" y="1212112"/>
              </a:cubicBezTo>
              <a:cubicBezTo>
                <a:pt x="1942636" y="1223379"/>
                <a:pt x="1962506" y="1257701"/>
                <a:pt x="1977655" y="1265275"/>
              </a:cubicBezTo>
              <a:cubicBezTo>
                <a:pt x="1997704" y="1275300"/>
                <a:pt x="2020186" y="1279452"/>
                <a:pt x="2041451" y="1286540"/>
              </a:cubicBezTo>
              <a:lnTo>
                <a:pt x="2105246" y="1307805"/>
              </a:lnTo>
              <a:cubicBezTo>
                <a:pt x="2115879" y="1311349"/>
                <a:pt x="2126089" y="1316594"/>
                <a:pt x="2137144" y="1318437"/>
              </a:cubicBezTo>
              <a:cubicBezTo>
                <a:pt x="2158409" y="1321981"/>
                <a:pt x="2179894" y="1324393"/>
                <a:pt x="2200939" y="1329070"/>
              </a:cubicBezTo>
              <a:cubicBezTo>
                <a:pt x="2211880" y="1331501"/>
                <a:pt x="2222102" y="1336482"/>
                <a:pt x="2232837" y="1339703"/>
              </a:cubicBezTo>
              <a:cubicBezTo>
                <a:pt x="2311524" y="1363309"/>
                <a:pt x="2291151" y="1357745"/>
                <a:pt x="2360427" y="1371600"/>
              </a:cubicBezTo>
              <a:cubicBezTo>
                <a:pt x="2425068" y="1414694"/>
                <a:pt x="2356388" y="1374073"/>
                <a:pt x="2434855" y="1403498"/>
              </a:cubicBezTo>
              <a:cubicBezTo>
                <a:pt x="2449696" y="1409063"/>
                <a:pt x="2462817" y="1418519"/>
                <a:pt x="2477386" y="1424763"/>
              </a:cubicBezTo>
              <a:cubicBezTo>
                <a:pt x="2487687" y="1429178"/>
                <a:pt x="2499259" y="1430384"/>
                <a:pt x="2509283" y="1435396"/>
              </a:cubicBezTo>
              <a:cubicBezTo>
                <a:pt x="2520713" y="1441111"/>
                <a:pt x="2529435" y="1451627"/>
                <a:pt x="2541181" y="1456661"/>
              </a:cubicBezTo>
              <a:cubicBezTo>
                <a:pt x="2554612" y="1462417"/>
                <a:pt x="2569534" y="1463749"/>
                <a:pt x="2583711" y="1467293"/>
              </a:cubicBezTo>
              <a:cubicBezTo>
                <a:pt x="2597888" y="1474381"/>
                <a:pt x="2611400" y="1482993"/>
                <a:pt x="2626241" y="1488558"/>
              </a:cubicBezTo>
              <a:cubicBezTo>
                <a:pt x="2639924" y="1493689"/>
                <a:pt x="2654721" y="1495176"/>
                <a:pt x="2668772" y="1499191"/>
              </a:cubicBezTo>
              <a:cubicBezTo>
                <a:pt x="2679548" y="1502270"/>
                <a:pt x="2690037" y="1506279"/>
                <a:pt x="2700669" y="1509823"/>
              </a:cubicBezTo>
              <a:cubicBezTo>
                <a:pt x="2780747" y="1563210"/>
                <a:pt x="2678979" y="1500528"/>
                <a:pt x="2775097" y="1541721"/>
              </a:cubicBezTo>
              <a:cubicBezTo>
                <a:pt x="2786843" y="1546755"/>
                <a:pt x="2795318" y="1557796"/>
                <a:pt x="2806995" y="1562986"/>
              </a:cubicBezTo>
              <a:cubicBezTo>
                <a:pt x="2827478" y="1572090"/>
                <a:pt x="2849525" y="1577163"/>
                <a:pt x="2870790" y="1584251"/>
              </a:cubicBezTo>
              <a:cubicBezTo>
                <a:pt x="2881423" y="1587795"/>
                <a:pt x="2891567" y="1593494"/>
                <a:pt x="2902688" y="1594884"/>
              </a:cubicBezTo>
              <a:cubicBezTo>
                <a:pt x="3019594" y="1609497"/>
                <a:pt x="2959349" y="1602360"/>
                <a:pt x="3083441" y="1616149"/>
              </a:cubicBezTo>
              <a:cubicBezTo>
                <a:pt x="3097618" y="1619693"/>
                <a:pt x="3112540" y="1621025"/>
                <a:pt x="3125972" y="1626782"/>
              </a:cubicBezTo>
              <a:cubicBezTo>
                <a:pt x="3137717" y="1631816"/>
                <a:pt x="3145904" y="1643560"/>
                <a:pt x="3157869" y="1648047"/>
              </a:cubicBezTo>
              <a:cubicBezTo>
                <a:pt x="3174790" y="1654392"/>
                <a:pt x="3193311" y="1655135"/>
                <a:pt x="3211032" y="1658679"/>
              </a:cubicBezTo>
              <a:cubicBezTo>
                <a:pt x="3225209" y="1665767"/>
                <a:pt x="3238994" y="1673700"/>
                <a:pt x="3253562" y="1679944"/>
              </a:cubicBezTo>
              <a:cubicBezTo>
                <a:pt x="3263864" y="1684359"/>
                <a:pt x="3275435" y="1685565"/>
                <a:pt x="3285460" y="1690577"/>
              </a:cubicBezTo>
              <a:cubicBezTo>
                <a:pt x="3296890" y="1696292"/>
                <a:pt x="3305612" y="1706808"/>
                <a:pt x="3317358" y="1711842"/>
              </a:cubicBezTo>
              <a:cubicBezTo>
                <a:pt x="3330789" y="1717598"/>
                <a:pt x="3346205" y="1717344"/>
                <a:pt x="3359888" y="1722475"/>
              </a:cubicBezTo>
              <a:cubicBezTo>
                <a:pt x="3374729" y="1728040"/>
                <a:pt x="3387850" y="1737496"/>
                <a:pt x="3402418" y="1743740"/>
              </a:cubicBezTo>
              <a:cubicBezTo>
                <a:pt x="3412720" y="1748155"/>
                <a:pt x="3424014" y="1749957"/>
                <a:pt x="3434316" y="1754372"/>
              </a:cubicBezTo>
              <a:cubicBezTo>
                <a:pt x="3512162" y="1787734"/>
                <a:pt x="3440960" y="1766665"/>
                <a:pt x="3519376" y="1786270"/>
              </a:cubicBezTo>
              <a:cubicBezTo>
                <a:pt x="3530009" y="1793358"/>
                <a:pt x="3539844" y="1801820"/>
                <a:pt x="3551274" y="1807535"/>
              </a:cubicBezTo>
              <a:cubicBezTo>
                <a:pt x="3568274" y="1816035"/>
                <a:pt x="3609798" y="1824256"/>
                <a:pt x="3625702" y="1828800"/>
              </a:cubicBezTo>
              <a:cubicBezTo>
                <a:pt x="3636479" y="1831879"/>
                <a:pt x="3647575" y="1834421"/>
                <a:pt x="3657600" y="1839433"/>
              </a:cubicBezTo>
              <a:cubicBezTo>
                <a:pt x="3692649" y="1856958"/>
                <a:pt x="3682789" y="1865391"/>
                <a:pt x="3721395" y="1871330"/>
              </a:cubicBezTo>
              <a:cubicBezTo>
                <a:pt x="3934370" y="1904095"/>
                <a:pt x="3729628" y="1862071"/>
                <a:pt x="3912781" y="1892596"/>
              </a:cubicBezTo>
              <a:cubicBezTo>
                <a:pt x="3927195" y="1894998"/>
                <a:pt x="3941046" y="1900058"/>
                <a:pt x="3955311" y="1903228"/>
              </a:cubicBezTo>
              <a:cubicBezTo>
                <a:pt x="3972953" y="1907148"/>
                <a:pt x="3990942" y="1909478"/>
                <a:pt x="4008474" y="1913861"/>
              </a:cubicBezTo>
              <a:cubicBezTo>
                <a:pt x="4019347" y="1916579"/>
                <a:pt x="4029499" y="1921775"/>
                <a:pt x="4040372" y="1924493"/>
              </a:cubicBezTo>
              <a:cubicBezTo>
                <a:pt x="4057904" y="1928876"/>
                <a:pt x="4075893" y="1931206"/>
                <a:pt x="4093534" y="1935126"/>
              </a:cubicBezTo>
              <a:cubicBezTo>
                <a:pt x="4107799" y="1938296"/>
                <a:pt x="4121622" y="1943536"/>
                <a:pt x="4136065" y="1945758"/>
              </a:cubicBezTo>
              <a:cubicBezTo>
                <a:pt x="4167786" y="1950638"/>
                <a:pt x="4199860" y="1952847"/>
                <a:pt x="4231758" y="1956391"/>
              </a:cubicBezTo>
              <a:cubicBezTo>
                <a:pt x="4301795" y="1973899"/>
                <a:pt x="4259675" y="1967023"/>
                <a:pt x="4359348" y="1967023"/>
              </a:cubicBezTo>
            </a:path>
          </a:pathLst>
        </a:cu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0.34694</cdr:x>
      <cdr:y>0.82102</cdr:y>
    </cdr:from>
    <cdr:to>
      <cdr:x>0.41627</cdr:x>
      <cdr:y>0.89905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72406" y="3336592"/>
          <a:ext cx="633954" cy="317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1pPr>
          <a:lvl2pPr marL="4556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2pPr>
          <a:lvl3pPr marL="9128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3pPr>
          <a:lvl4pPr marL="13700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4pPr>
          <a:lvl5pPr marL="1827213" indent="1588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000" kern="1200">
              <a:solidFill>
                <a:srgbClr val="000000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2012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0.54342</cdr:x>
      <cdr:y>0.867</cdr:y>
    </cdr:from>
    <cdr:to>
      <cdr:x>0.61275</cdr:x>
      <cdr:y>0.94503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969009" y="3523425"/>
          <a:ext cx="633954" cy="317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2013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0.16456</cdr:x>
      <cdr:y>0.78529</cdr:y>
    </cdr:from>
    <cdr:to>
      <cdr:x>0.23389</cdr:x>
      <cdr:y>0.86332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504737" y="3191366"/>
          <a:ext cx="633953" cy="317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2011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94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1ED05BC-032B-43F8-BCA5-28D76FE6ECE8}" type="datetimeFigureOut">
              <a:rPr lang="en-US"/>
              <a:pPr/>
              <a:t>1/28/2014</a:t>
            </a:fld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94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AB8AA3E-A1E7-4506-9127-8A62AEA1A3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1284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4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0EFE3FB-8D6D-4179-851E-B445121DA9B3}" type="datetimeFigureOut">
              <a:rPr lang="en-US"/>
              <a:pPr/>
              <a:t>1/28/2014</a:t>
            </a:fld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1187"/>
            <a:ext cx="5444490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defTabSz="930126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4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88A5389-7A44-44FB-9082-946F7D39B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3100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8A5389-7A44-44FB-9082-946F7D39B07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889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8A5389-7A44-44FB-9082-946F7D39B07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055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8A5389-7A44-44FB-9082-946F7D39B07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023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C0B62-735F-4396-A9DD-85077BABC7D2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800100" y="5715000"/>
            <a:ext cx="75438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10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_Sector</a:t>
            </a:r>
            <a:endParaRPr lang="de-DE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_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0477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HLRTR2_CO"/>
          <p:cNvPicPr>
            <a:picLocks noChangeArrowheads="1"/>
          </p:cNvPicPr>
          <p:nvPr userDrawn="1"/>
        </p:nvPicPr>
        <p:blipFill>
          <a:blip r:embed="rId2" cstate="print"/>
          <a:srcRect l="12177" t="64865"/>
          <a:stretch>
            <a:fillRect/>
          </a:stretch>
        </p:blipFill>
        <p:spPr bwMode="auto">
          <a:xfrm>
            <a:off x="783773" y="2051301"/>
            <a:ext cx="3783705" cy="42295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0052" y="887640"/>
            <a:ext cx="5172556" cy="10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429000"/>
            <a:ext cx="9144000" cy="1524000"/>
          </a:xfrm>
          <a:prstGeom prst="rect">
            <a:avLst/>
          </a:prstGeom>
          <a:solidFill>
            <a:srgbClr val="0A5ED7">
              <a:alpha val="9411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B5ED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7472" y="3596727"/>
            <a:ext cx="8142287" cy="91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197" y="677436"/>
            <a:ext cx="5237611" cy="21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556590" y="2103197"/>
            <a:ext cx="6175513" cy="9011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565150"/>
            <a:ext cx="8359775" cy="914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LRTR2_CO"/>
          <p:cNvPicPr>
            <a:picLocks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950" y="2025650"/>
            <a:ext cx="2073275" cy="27971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8388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565150"/>
            <a:ext cx="8359775" cy="914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714500"/>
            <a:ext cx="8359775" cy="4381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711" r:id="rId3"/>
    <p:sldLayoutId id="2147483662" r:id="rId4"/>
    <p:sldLayoutId id="2147483672" r:id="rId5"/>
    <p:sldLayoutId id="2147483678" r:id="rId6"/>
    <p:sldLayoutId id="2147483679" r:id="rId7"/>
    <p:sldLayoutId id="2147483714" r:id="rId8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2875C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9pPr>
    </p:titleStyle>
    <p:bodyStyle>
      <a:lvl1pPr marL="169863" indent="-16986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457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100000"/>
        <a:buChar char="–"/>
        <a:defRPr>
          <a:solidFill>
            <a:srgbClr val="000000"/>
          </a:solidFill>
          <a:latin typeface="+mn-lt"/>
        </a:defRPr>
      </a:lvl2pPr>
      <a:lvl3pPr marL="690563" indent="-1809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0000"/>
          </a:solidFill>
          <a:latin typeface="+mn-lt"/>
        </a:defRPr>
      </a:lvl3pPr>
      <a:lvl4pPr marL="966788" indent="-22225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100000"/>
        <a:buChar char="–"/>
        <a:defRPr sz="1400">
          <a:solidFill>
            <a:srgbClr val="000000"/>
          </a:solidFill>
          <a:latin typeface="+mn-lt"/>
        </a:defRPr>
      </a:lvl4pPr>
      <a:lvl5pPr marL="1147763" indent="-1809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100000"/>
        <a:buChar char="–"/>
        <a:defRPr sz="1200">
          <a:solidFill>
            <a:srgbClr val="000000"/>
          </a:solidFill>
          <a:latin typeface="+mn-lt"/>
        </a:defRPr>
      </a:lvl5pPr>
      <a:lvl6pPr marL="2540000" indent="-254000" algn="l" rtl="0" eaLnBrk="1" fontAlgn="base" hangingPunct="1">
        <a:lnSpc>
          <a:spcPct val="105000"/>
        </a:lnSpc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6pPr>
      <a:lvl7pPr marL="2997200" indent="-254000" algn="l" rtl="0" eaLnBrk="1" fontAlgn="base" hangingPunct="1">
        <a:lnSpc>
          <a:spcPct val="105000"/>
        </a:lnSpc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7pPr>
      <a:lvl8pPr marL="3454400" indent="-254000" algn="l" rtl="0" eaLnBrk="1" fontAlgn="base" hangingPunct="1">
        <a:lnSpc>
          <a:spcPct val="105000"/>
        </a:lnSpc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8pPr>
      <a:lvl9pPr marL="3911600" indent="-254000" algn="l" rtl="0" eaLnBrk="1" fontAlgn="base" hangingPunct="1">
        <a:lnSpc>
          <a:spcPct val="105000"/>
        </a:lnSpc>
        <a:spcBef>
          <a:spcPct val="20000"/>
        </a:spcBef>
        <a:spcAft>
          <a:spcPct val="0"/>
        </a:spcAft>
        <a:buSzPct val="100000"/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video" Target="../media/media1.wmv"/><Relationship Id="rId6" Type="http://schemas.microsoft.com/office/2007/relationships/media" Target="../media/media1.wm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9" Type="http://schemas.openxmlformats.org/officeDocument/2006/relationships/slideLayout" Target="../slideLayouts/slideLayout1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34" Type="http://schemas.openxmlformats.org/officeDocument/2006/relationships/tags" Target="../tags/tag58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33" Type="http://schemas.openxmlformats.org/officeDocument/2006/relationships/tags" Target="../tags/tag57.xml"/><Relationship Id="rId38" Type="http://schemas.openxmlformats.org/officeDocument/2006/relationships/tags" Target="../tags/tag62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tags" Target="../tags/tag53.xml"/><Relationship Id="rId41" Type="http://schemas.openxmlformats.org/officeDocument/2006/relationships/image" Target="../media/image11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32" Type="http://schemas.openxmlformats.org/officeDocument/2006/relationships/tags" Target="../tags/tag56.xml"/><Relationship Id="rId37" Type="http://schemas.openxmlformats.org/officeDocument/2006/relationships/tags" Target="../tags/tag61.xml"/><Relationship Id="rId40" Type="http://schemas.openxmlformats.org/officeDocument/2006/relationships/image" Target="../media/image31.jpeg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tags" Target="../tags/tag60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tags" Target="../tags/tag55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30" Type="http://schemas.openxmlformats.org/officeDocument/2006/relationships/tags" Target="../tags/tag54.xml"/><Relationship Id="rId35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39" Type="http://schemas.openxmlformats.org/officeDocument/2006/relationships/tags" Target="../tags/tag101.xml"/><Relationship Id="rId3" Type="http://schemas.openxmlformats.org/officeDocument/2006/relationships/tags" Target="../tags/tag65.xml"/><Relationship Id="rId21" Type="http://schemas.openxmlformats.org/officeDocument/2006/relationships/tags" Target="../tags/tag83.xml"/><Relationship Id="rId34" Type="http://schemas.openxmlformats.org/officeDocument/2006/relationships/tags" Target="../tags/tag96.xml"/><Relationship Id="rId42" Type="http://schemas.openxmlformats.org/officeDocument/2006/relationships/tags" Target="../tags/tag104.xml"/><Relationship Id="rId47" Type="http://schemas.openxmlformats.org/officeDocument/2006/relationships/tags" Target="../tags/tag109.xml"/><Relationship Id="rId50" Type="http://schemas.openxmlformats.org/officeDocument/2006/relationships/image" Target="../media/image11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tags" Target="../tags/tag108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29" Type="http://schemas.openxmlformats.org/officeDocument/2006/relationships/tags" Target="../tags/tag91.xml"/><Relationship Id="rId41" Type="http://schemas.openxmlformats.org/officeDocument/2006/relationships/tags" Target="../tags/tag103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3" Type="http://schemas.openxmlformats.org/officeDocument/2006/relationships/image" Target="../media/image40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49" Type="http://schemas.openxmlformats.org/officeDocument/2006/relationships/image" Target="../media/image31.jpeg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52" Type="http://schemas.openxmlformats.org/officeDocument/2006/relationships/image" Target="../media/image39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48" Type="http://schemas.openxmlformats.org/officeDocument/2006/relationships/slideLayout" Target="../slideLayouts/slideLayout1.xml"/><Relationship Id="rId8" Type="http://schemas.openxmlformats.org/officeDocument/2006/relationships/tags" Target="../tags/tag70.xml"/><Relationship Id="rId5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1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0.jpeg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7.xml"/><Relationship Id="rId6" Type="http://schemas.openxmlformats.org/officeDocument/2006/relationships/diagramLayout" Target="../diagrams/layout2.xml"/><Relationship Id="rId11" Type="http://schemas.microsoft.com/office/2007/relationships/hdphoto" Target="../media/hdphoto2.wdp"/><Relationship Id="rId5" Type="http://schemas.openxmlformats.org/officeDocument/2006/relationships/diagramData" Target="../diagrams/data2.xml"/><Relationship Id="rId10" Type="http://schemas.openxmlformats.org/officeDocument/2006/relationships/image" Target="../media/image52.png"/><Relationship Id="rId4" Type="http://schemas.openxmlformats.org/officeDocument/2006/relationships/image" Target="../media/image55.jpe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1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11.pn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chart" Target="../charts/chart8.xml"/><Relationship Id="rId5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Relationship Id="rId6" Type="http://schemas.openxmlformats.org/officeDocument/2006/relationships/image" Target="../media/image72.emf"/><Relationship Id="rId5" Type="http://schemas.openxmlformats.org/officeDocument/2006/relationships/image" Target="../media/image71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8.jpeg"/><Relationship Id="rId10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1.pn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94.gif"/><Relationship Id="rId18" Type="http://schemas.openxmlformats.org/officeDocument/2006/relationships/image" Target="../media/image99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93.jpeg"/><Relationship Id="rId17" Type="http://schemas.openxmlformats.org/officeDocument/2006/relationships/image" Target="../media/image98.png"/><Relationship Id="rId2" Type="http://schemas.openxmlformats.org/officeDocument/2006/relationships/tags" Target="../tags/tag125.xml"/><Relationship Id="rId16" Type="http://schemas.openxmlformats.org/officeDocument/2006/relationships/image" Target="../media/image97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92.jpeg"/><Relationship Id="rId5" Type="http://schemas.openxmlformats.org/officeDocument/2006/relationships/tags" Target="../tags/tag128.xml"/><Relationship Id="rId15" Type="http://schemas.openxmlformats.org/officeDocument/2006/relationships/image" Target="../media/image96.gif"/><Relationship Id="rId10" Type="http://schemas.openxmlformats.org/officeDocument/2006/relationships/image" Target="../media/image91.jpeg"/><Relationship Id="rId19" Type="http://schemas.openxmlformats.org/officeDocument/2006/relationships/image" Target="../media/image11.png"/><Relationship Id="rId4" Type="http://schemas.openxmlformats.org/officeDocument/2006/relationships/tags" Target="../tags/tag127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wmv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1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7.jpeg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0.xml"/><Relationship Id="rId7" Type="http://schemas.openxmlformats.org/officeDocument/2006/relationships/chart" Target="../charts/chart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chart" Target="../charts/chart6.xml"/><Relationship Id="rId4" Type="http://schemas.openxmlformats.org/officeDocument/2006/relationships/slideLayout" Target="../slideLayouts/slideLayout1.xml"/><Relationship Id="rId9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ouds fly trough rain,loo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 rotWithShape="1">
          <a:blip r:embed="rId7" cstate="print">
            <a:lum contrast="20000"/>
          </a:blip>
          <a:srcRect t="21250"/>
          <a:stretch/>
        </p:blipFill>
        <p:spPr>
          <a:xfrm>
            <a:off x="78847" y="23750"/>
            <a:ext cx="8992182" cy="4800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3223" y="6205501"/>
            <a:ext cx="5573279" cy="63824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noProof="1" smtClean="0">
                <a:solidFill>
                  <a:schemeClr val="tx1"/>
                </a:solidFill>
              </a:rPr>
              <a:t>Facilities BIC Team</a:t>
            </a:r>
          </a:p>
          <a:p>
            <a:r>
              <a:rPr lang="en-US" sz="1600" b="1" noProof="1" smtClean="0">
                <a:solidFill>
                  <a:schemeClr val="tx1"/>
                </a:solidFill>
              </a:rPr>
              <a:t>Singapore Submarine 577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55097" y="2101931"/>
            <a:ext cx="9002283" cy="294773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8366078" y="4217158"/>
            <a:ext cx="750678" cy="723332"/>
          </a:xfrm>
          <a:custGeom>
            <a:avLst/>
            <a:gdLst>
              <a:gd name="connsiteX0" fmla="*/ 0 w 750678"/>
              <a:gd name="connsiteY0" fmla="*/ 723332 h 723332"/>
              <a:gd name="connsiteX1" fmla="*/ 109182 w 750678"/>
              <a:gd name="connsiteY1" fmla="*/ 655093 h 723332"/>
              <a:gd name="connsiteX2" fmla="*/ 150125 w 750678"/>
              <a:gd name="connsiteY2" fmla="*/ 641445 h 723332"/>
              <a:gd name="connsiteX3" fmla="*/ 232012 w 750678"/>
              <a:gd name="connsiteY3" fmla="*/ 600502 h 723332"/>
              <a:gd name="connsiteX4" fmla="*/ 259307 w 750678"/>
              <a:gd name="connsiteY4" fmla="*/ 559558 h 723332"/>
              <a:gd name="connsiteX5" fmla="*/ 300250 w 750678"/>
              <a:gd name="connsiteY5" fmla="*/ 532263 h 723332"/>
              <a:gd name="connsiteX6" fmla="*/ 313898 w 750678"/>
              <a:gd name="connsiteY6" fmla="*/ 491320 h 723332"/>
              <a:gd name="connsiteX7" fmla="*/ 436728 w 750678"/>
              <a:gd name="connsiteY7" fmla="*/ 423081 h 723332"/>
              <a:gd name="connsiteX8" fmla="*/ 491319 w 750678"/>
              <a:gd name="connsiteY8" fmla="*/ 341194 h 723332"/>
              <a:gd name="connsiteX9" fmla="*/ 573206 w 750678"/>
              <a:gd name="connsiteY9" fmla="*/ 286603 h 723332"/>
              <a:gd name="connsiteX10" fmla="*/ 586853 w 750678"/>
              <a:gd name="connsiteY10" fmla="*/ 218364 h 723332"/>
              <a:gd name="connsiteX11" fmla="*/ 655092 w 750678"/>
              <a:gd name="connsiteY11" fmla="*/ 163773 h 723332"/>
              <a:gd name="connsiteX12" fmla="*/ 696035 w 750678"/>
              <a:gd name="connsiteY12" fmla="*/ 136478 h 723332"/>
              <a:gd name="connsiteX13" fmla="*/ 723331 w 750678"/>
              <a:gd name="connsiteY13" fmla="*/ 54591 h 723332"/>
              <a:gd name="connsiteX14" fmla="*/ 750626 w 750678"/>
              <a:gd name="connsiteY14" fmla="*/ 0 h 72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0678" h="723332">
                <a:moveTo>
                  <a:pt x="0" y="723332"/>
                </a:moveTo>
                <a:cubicBezTo>
                  <a:pt x="178605" y="651888"/>
                  <a:pt x="-21919" y="742493"/>
                  <a:pt x="109182" y="655093"/>
                </a:cubicBezTo>
                <a:cubicBezTo>
                  <a:pt x="121152" y="647113"/>
                  <a:pt x="137258" y="647879"/>
                  <a:pt x="150125" y="641445"/>
                </a:cubicBezTo>
                <a:cubicBezTo>
                  <a:pt x="255940" y="588536"/>
                  <a:pt x="129108" y="634801"/>
                  <a:pt x="232012" y="600502"/>
                </a:cubicBezTo>
                <a:cubicBezTo>
                  <a:pt x="241110" y="586854"/>
                  <a:pt x="247709" y="571157"/>
                  <a:pt x="259307" y="559558"/>
                </a:cubicBezTo>
                <a:cubicBezTo>
                  <a:pt x="270905" y="547960"/>
                  <a:pt x="290003" y="545071"/>
                  <a:pt x="300250" y="532263"/>
                </a:cubicBezTo>
                <a:cubicBezTo>
                  <a:pt x="309237" y="521030"/>
                  <a:pt x="303726" y="501492"/>
                  <a:pt x="313898" y="491320"/>
                </a:cubicBezTo>
                <a:cubicBezTo>
                  <a:pt x="360826" y="444392"/>
                  <a:pt x="385243" y="440243"/>
                  <a:pt x="436728" y="423081"/>
                </a:cubicBezTo>
                <a:lnTo>
                  <a:pt x="491319" y="341194"/>
                </a:lnTo>
                <a:cubicBezTo>
                  <a:pt x="509516" y="313898"/>
                  <a:pt x="573206" y="286603"/>
                  <a:pt x="573206" y="286603"/>
                </a:cubicBezTo>
                <a:cubicBezTo>
                  <a:pt x="577755" y="263857"/>
                  <a:pt x="578708" y="240084"/>
                  <a:pt x="586853" y="218364"/>
                </a:cubicBezTo>
                <a:cubicBezTo>
                  <a:pt x="608089" y="161734"/>
                  <a:pt x="610902" y="185868"/>
                  <a:pt x="655092" y="163773"/>
                </a:cubicBezTo>
                <a:cubicBezTo>
                  <a:pt x="669763" y="156438"/>
                  <a:pt x="682387" y="145576"/>
                  <a:pt x="696035" y="136478"/>
                </a:cubicBezTo>
                <a:cubicBezTo>
                  <a:pt x="705134" y="109182"/>
                  <a:pt x="707371" y="78531"/>
                  <a:pt x="723331" y="54591"/>
                </a:cubicBezTo>
                <a:cubicBezTo>
                  <a:pt x="753149" y="9863"/>
                  <a:pt x="750626" y="30050"/>
                  <a:pt x="750626" y="0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80" y="1"/>
            <a:ext cx="9144000" cy="5872680"/>
          </a:xfrm>
          <a:prstGeom prst="rect">
            <a:avLst/>
          </a:prstGeom>
        </p:spPr>
      </p:pic>
      <p:sp>
        <p:nvSpPr>
          <p:cNvPr id="5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13200" y="5114263"/>
            <a:ext cx="7427905" cy="911130"/>
          </a:xfrm>
          <a:solidFill>
            <a:schemeClr val="bg1"/>
          </a:solidFill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Water Efficiency Management System and Measures</a:t>
            </a:r>
          </a:p>
          <a:p>
            <a:endParaRPr lang="en-US" sz="3600" dirty="0">
              <a:solidFill>
                <a:schemeClr val="bg2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1" name="Picture 10" descr="http://www.sjbparish.com/pics/contpics/Water_Conservation_Tips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548" y="5149907"/>
            <a:ext cx="1767628" cy="9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70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6" b="16622"/>
          <a:stretch/>
        </p:blipFill>
        <p:spPr>
          <a:xfrm>
            <a:off x="0" y="652145"/>
            <a:ext cx="9144000" cy="6203295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103970" y="2757581"/>
            <a:ext cx="8835243" cy="7743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89098" y="4054200"/>
            <a:ext cx="5932967" cy="23751"/>
          </a:xfrm>
          <a:prstGeom prst="straightConnector1">
            <a:avLst/>
          </a:prstGeom>
          <a:ln w="79375"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5177642" y="3340438"/>
            <a:ext cx="748145" cy="70064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4363490" y="4089827"/>
            <a:ext cx="695398" cy="9482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2388460" y="3340438"/>
            <a:ext cx="699124" cy="6887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1786270" y="4077954"/>
            <a:ext cx="921304" cy="96007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 bwMode="auto">
          <a:xfrm>
            <a:off x="1246910" y="2179694"/>
            <a:ext cx="2283100" cy="114646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Leakage at water fixtures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922854" y="2179693"/>
            <a:ext cx="2283100" cy="115011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flow rate at water tap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155761" y="5151025"/>
            <a:ext cx="2605252" cy="106904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Lack of communication/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feedback channel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3087584" y="5151026"/>
            <a:ext cx="2551813" cy="119516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Cafeteria staff lack awareness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560287" y="3612451"/>
            <a:ext cx="2464955" cy="942708"/>
          </a:xfrm>
          <a:prstGeom prst="roundRec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W</a:t>
            </a:r>
            <a:r>
              <a:rPr lang="en-US" sz="1600" b="1" dirty="0" smtClean="0">
                <a:solidFill>
                  <a:schemeClr val="bg1"/>
                </a:solidFill>
              </a:rPr>
              <a:t>ater </a:t>
            </a:r>
            <a:r>
              <a:rPr lang="en-US" sz="1600" b="1" dirty="0">
                <a:solidFill>
                  <a:schemeClr val="bg1"/>
                </a:solidFill>
              </a:rPr>
              <a:t>C</a:t>
            </a:r>
            <a:r>
              <a:rPr lang="en-US" sz="1600" b="1" dirty="0" smtClean="0">
                <a:solidFill>
                  <a:schemeClr val="bg1"/>
                </a:solidFill>
              </a:rPr>
              <a:t>onsumption </a:t>
            </a:r>
            <a:r>
              <a:rPr lang="en-US" sz="1600" b="1" dirty="0">
                <a:solidFill>
                  <a:schemeClr val="bg1"/>
                </a:solidFill>
              </a:rPr>
              <a:t>at </a:t>
            </a:r>
            <a:r>
              <a:rPr lang="en-US" sz="1600" b="1" dirty="0" smtClean="0">
                <a:solidFill>
                  <a:schemeClr val="bg1"/>
                </a:solidFill>
              </a:rPr>
              <a:t>Wash </a:t>
            </a:r>
            <a:r>
              <a:rPr lang="en-US" sz="1600" b="1" dirty="0">
                <a:solidFill>
                  <a:schemeClr val="bg1"/>
                </a:solidFill>
              </a:rPr>
              <a:t>R</a:t>
            </a:r>
            <a:r>
              <a:rPr lang="en-US" sz="1600" b="1" dirty="0" smtClean="0">
                <a:solidFill>
                  <a:schemeClr val="bg1"/>
                </a:solidFill>
              </a:rPr>
              <a:t>ooms </a:t>
            </a:r>
            <a:r>
              <a:rPr lang="en-US" sz="1600" b="1" dirty="0">
                <a:solidFill>
                  <a:schemeClr val="bg1"/>
                </a:solidFill>
              </a:rPr>
              <a:t>&amp; </a:t>
            </a:r>
            <a:r>
              <a:rPr lang="en-US" sz="1600" b="1" dirty="0" smtClean="0">
                <a:solidFill>
                  <a:schemeClr val="bg1"/>
                </a:solidFill>
              </a:rPr>
              <a:t>Cafeteria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007698" y="346346"/>
            <a:ext cx="2840620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2875CA"/>
                </a:solidFill>
                <a:latin typeface="Britannic Bold" pitchFamily="34" charset="0"/>
              </a:rPr>
              <a:t>Analysis</a:t>
            </a:r>
            <a:endParaRPr lang="en-US" sz="2000" kern="0" dirty="0">
              <a:solidFill>
                <a:srgbClr val="2875CA"/>
              </a:solidFill>
              <a:latin typeface="Britannic Bold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49" name="Group 48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50" name="Group 49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52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58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60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61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62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63" name="Block Arc 62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64" name="Block Arc 63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5" name="Block Arc 64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6" name="Block Arc 65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7" name="Block Arc 66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59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53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4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55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6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7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51" name="TextBox 29"/>
            <p:cNvSpPr txBox="1">
              <a:spLocks noChangeArrowheads="1"/>
            </p:cNvSpPr>
            <p:nvPr/>
          </p:nvSpPr>
          <p:spPr bwMode="auto">
            <a:xfrm rot="21335818">
              <a:off x="4056376" y="1352947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A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0" y="1066531"/>
            <a:ext cx="9144000" cy="464557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1" name="Rectangle 70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 smtClean="0"/>
                <a:t>Cause </a:t>
              </a:r>
              <a:r>
                <a:rPr lang="en-US" sz="2400" dirty="0"/>
                <a:t>&amp; Effect </a:t>
              </a:r>
              <a:r>
                <a:rPr lang="en-US" sz="2400" dirty="0" smtClean="0"/>
                <a:t>Analysis-Potable </a:t>
              </a:r>
              <a:r>
                <a:rPr lang="en-US" sz="2400" dirty="0"/>
                <a:t>Water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7606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6" b="16622"/>
          <a:stretch/>
        </p:blipFill>
        <p:spPr>
          <a:xfrm>
            <a:off x="0" y="2235397"/>
            <a:ext cx="9144000" cy="4622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08" y="1660865"/>
            <a:ext cx="2410691" cy="452431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b="1" dirty="0"/>
              <a:t>Causes:</a:t>
            </a:r>
          </a:p>
          <a:p>
            <a:pPr marL="342900" indent="-342900"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leakage at production </a:t>
            </a:r>
            <a:r>
              <a:rPr lang="en-US" dirty="0" smtClean="0"/>
              <a:t>floor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Low efficiency DI </a:t>
            </a:r>
            <a:r>
              <a:rPr lang="en-US" dirty="0" smtClean="0"/>
              <a:t>system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No waste water </a:t>
            </a:r>
            <a:r>
              <a:rPr lang="en-US" dirty="0" smtClean="0"/>
              <a:t>reclaim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Leakage at water </a:t>
            </a:r>
            <a:r>
              <a:rPr lang="en-US" dirty="0" smtClean="0"/>
              <a:t>fixtures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High flow rate at water </a:t>
            </a:r>
            <a:r>
              <a:rPr lang="en-US" dirty="0" smtClean="0"/>
              <a:t>tap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L</a:t>
            </a:r>
            <a:r>
              <a:rPr lang="en-US" dirty="0"/>
              <a:t>ack of communication/</a:t>
            </a:r>
          </a:p>
          <a:p>
            <a:pPr algn="ctr"/>
            <a:r>
              <a:rPr lang="en-US" dirty="0" smtClean="0"/>
              <a:t>  feedback channel</a:t>
            </a:r>
          </a:p>
          <a:p>
            <a:pPr marL="342900" indent="-342900">
              <a:buAutoNum type="arabicPeriod" startAt="7"/>
            </a:pPr>
            <a:r>
              <a:rPr lang="en-US" dirty="0" smtClean="0"/>
              <a:t>Cafeteria </a:t>
            </a:r>
            <a:r>
              <a:rPr lang="en-US" dirty="0"/>
              <a:t>staff lack </a:t>
            </a:r>
            <a:r>
              <a:rPr lang="en-US" dirty="0" smtClean="0"/>
              <a:t>awareness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96015" y="1937863"/>
            <a:ext cx="2458467" cy="39703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b="1" dirty="0"/>
              <a:t>Solutions:</a:t>
            </a:r>
          </a:p>
          <a:p>
            <a:pPr marL="342900" indent="-342900">
              <a:buAutoNum type="arabicPeriod"/>
            </a:pPr>
            <a:r>
              <a:rPr lang="en-US" dirty="0" smtClean="0"/>
              <a:t>Tap </a:t>
            </a:r>
            <a:r>
              <a:rPr lang="en-US" dirty="0"/>
              <a:t>on PUB </a:t>
            </a:r>
            <a:r>
              <a:rPr lang="en-US" dirty="0" smtClean="0"/>
              <a:t>fund</a:t>
            </a:r>
          </a:p>
          <a:p>
            <a:pPr marL="342900" indent="-342900">
              <a:buAutoNum type="arabicPeriod"/>
            </a:pPr>
            <a:r>
              <a:rPr lang="en-US" dirty="0" smtClean="0"/>
              <a:t>Partnering </a:t>
            </a:r>
            <a:r>
              <a:rPr lang="en-US" dirty="0"/>
              <a:t>with vendor on waste water </a:t>
            </a:r>
            <a:r>
              <a:rPr lang="en-US" dirty="0" smtClean="0"/>
              <a:t>reclaim</a:t>
            </a:r>
          </a:p>
          <a:p>
            <a:pPr marL="342900" indent="-342900">
              <a:buAutoNum type="arabicPeriod"/>
            </a:pPr>
            <a:r>
              <a:rPr lang="en-US" dirty="0"/>
              <a:t>S</a:t>
            </a:r>
            <a:r>
              <a:rPr lang="en-US" dirty="0" smtClean="0"/>
              <a:t>ystem </a:t>
            </a:r>
            <a:r>
              <a:rPr lang="en-US" dirty="0"/>
              <a:t>efficiency </a:t>
            </a:r>
            <a:r>
              <a:rPr lang="en-US" dirty="0" smtClean="0"/>
              <a:t>improvement</a:t>
            </a:r>
          </a:p>
          <a:p>
            <a:pPr marL="342900" indent="-342900">
              <a:buAutoNum type="arabicPeriod"/>
            </a:pPr>
            <a:r>
              <a:rPr lang="en-US" dirty="0" smtClean="0"/>
              <a:t>Install </a:t>
            </a:r>
            <a:r>
              <a:rPr lang="en-US" dirty="0"/>
              <a:t>leak detection </a:t>
            </a:r>
            <a:r>
              <a:rPr lang="en-US" dirty="0" smtClean="0"/>
              <a:t>system</a:t>
            </a:r>
          </a:p>
          <a:p>
            <a:pPr marL="342900" indent="-342900">
              <a:buAutoNum type="arabicPeriod"/>
            </a:pPr>
            <a:r>
              <a:rPr lang="en-US" dirty="0" smtClean="0"/>
              <a:t>Improve awareness</a:t>
            </a:r>
          </a:p>
          <a:p>
            <a:pPr marL="342900" indent="-342900">
              <a:buAutoNum type="arabicPeriod"/>
            </a:pPr>
            <a:r>
              <a:rPr lang="en-US" dirty="0" smtClean="0"/>
              <a:t>Proper </a:t>
            </a:r>
            <a:r>
              <a:rPr lang="en-US" dirty="0"/>
              <a:t>consumption tracking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7938" y="4906096"/>
            <a:ext cx="2499204" cy="18158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The Lumileds Attitude</a:t>
            </a:r>
          </a:p>
          <a:p>
            <a:r>
              <a:rPr lang="en-US" sz="1600" dirty="0" smtClean="0"/>
              <a:t> - Make never before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possible, possible.</a:t>
            </a:r>
          </a:p>
          <a:p>
            <a:r>
              <a:rPr lang="en-US" sz="1600" dirty="0"/>
              <a:t> - What </a:t>
            </a:r>
            <a:r>
              <a:rPr lang="en-US" sz="1600" dirty="0" smtClean="0"/>
              <a:t>can I do better?</a:t>
            </a:r>
          </a:p>
          <a:p>
            <a:r>
              <a:rPr lang="en-US" sz="1600" dirty="0"/>
              <a:t> - Accept </a:t>
            </a:r>
            <a:r>
              <a:rPr lang="en-US" sz="1600" dirty="0" smtClean="0"/>
              <a:t>responsibility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and take bold action.</a:t>
            </a:r>
          </a:p>
          <a:p>
            <a:r>
              <a:rPr lang="en-US" sz="1600" dirty="0" smtClean="0"/>
              <a:t>- </a:t>
            </a:r>
            <a:r>
              <a:rPr lang="en-US" sz="1600" dirty="0"/>
              <a:t>Have </a:t>
            </a:r>
            <a:r>
              <a:rPr lang="en-US" sz="1600" dirty="0" smtClean="0"/>
              <a:t>fun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454576" y="808429"/>
            <a:ext cx="2422566" cy="10772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Philips Behaviors:</a:t>
            </a:r>
          </a:p>
          <a:p>
            <a:r>
              <a:rPr lang="en-US" sz="1600" dirty="0" smtClean="0"/>
              <a:t>- Eager to win</a:t>
            </a:r>
          </a:p>
          <a:p>
            <a:r>
              <a:rPr lang="en-US" sz="1600" dirty="0" smtClean="0"/>
              <a:t>- Take ownership</a:t>
            </a:r>
          </a:p>
          <a:p>
            <a:r>
              <a:rPr lang="en-US" sz="1600" dirty="0" smtClean="0"/>
              <a:t>- Team up to excel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3059784" y="2395662"/>
            <a:ext cx="3093631" cy="1918051"/>
            <a:chOff x="2888618" y="2104809"/>
            <a:chExt cx="3093631" cy="1918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88618" y="2104809"/>
              <a:ext cx="3093631" cy="1918051"/>
            </a:xfrm>
            <a:prstGeom prst="rect">
              <a:avLst/>
            </a:prstGeom>
            <a:ln/>
          </p:spPr>
        </p:pic>
        <p:sp>
          <p:nvSpPr>
            <p:cNvPr id="6" name="Rectangle 5"/>
            <p:cNvSpPr/>
            <p:nvPr/>
          </p:nvSpPr>
          <p:spPr>
            <a:xfrm>
              <a:off x="4128434" y="3331964"/>
              <a:ext cx="1423788" cy="40011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r>
                <a:rPr lang="en-US" dirty="0" smtClean="0"/>
                <a:t>Brainstorm</a:t>
              </a:r>
              <a:endParaRPr lang="en-US" dirty="0"/>
            </a:p>
          </p:txBody>
        </p:sp>
      </p:grpSp>
      <p:sp>
        <p:nvSpPr>
          <p:cNvPr id="14" name="Down Arrow 13"/>
          <p:cNvSpPr/>
          <p:nvPr/>
        </p:nvSpPr>
        <p:spPr bwMode="auto">
          <a:xfrm rot="10800000" flipV="1">
            <a:off x="4468463" y="2088294"/>
            <a:ext cx="318154" cy="589669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9" name="Down Arrow 18"/>
          <p:cNvSpPr/>
          <p:nvPr/>
        </p:nvSpPr>
        <p:spPr bwMode="auto">
          <a:xfrm flipV="1">
            <a:off x="4485516" y="4209330"/>
            <a:ext cx="318154" cy="589669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5400000" flipV="1">
            <a:off x="6096812" y="3219599"/>
            <a:ext cx="318154" cy="589669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1" name="Down Arrow 20"/>
          <p:cNvSpPr/>
          <p:nvPr/>
        </p:nvSpPr>
        <p:spPr bwMode="auto">
          <a:xfrm rot="16200000" flipV="1">
            <a:off x="2605872" y="3218931"/>
            <a:ext cx="318154" cy="589669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007698" y="346346"/>
            <a:ext cx="2840620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2875CA"/>
                </a:solidFill>
                <a:latin typeface="Britannic Bold" pitchFamily="34" charset="0"/>
              </a:rPr>
              <a:t>Analysis</a:t>
            </a:r>
            <a:endParaRPr lang="en-US" sz="2000" kern="0" dirty="0">
              <a:solidFill>
                <a:srgbClr val="2875CA"/>
              </a:solidFill>
              <a:latin typeface="Britannic Bold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5" name="Group 2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3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5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6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7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8" name="Block Arc 37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39" name="Block Arc 3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0" name="Block Arc 3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1" name="Block Arc 40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4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28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 rot="21335818">
              <a:off x="4056376" y="1352947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A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0955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19725"/>
            <a:ext cx="9144000" cy="6096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4019108" y="5222460"/>
            <a:ext cx="753601" cy="514201"/>
          </a:xfrm>
          <a:prstGeom prst="down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684027" y="4981932"/>
            <a:ext cx="2776700" cy="904321"/>
          </a:xfrm>
          <a:custGeom>
            <a:avLst/>
            <a:gdLst>
              <a:gd name="connsiteX0" fmla="*/ 0 w 2776700"/>
              <a:gd name="connsiteY0" fmla="*/ 0 h 904321"/>
              <a:gd name="connsiteX1" fmla="*/ 2776700 w 2776700"/>
              <a:gd name="connsiteY1" fmla="*/ 0 h 904321"/>
              <a:gd name="connsiteX2" fmla="*/ 2776700 w 2776700"/>
              <a:gd name="connsiteY2" fmla="*/ 904321 h 904321"/>
              <a:gd name="connsiteX3" fmla="*/ 0 w 2776700"/>
              <a:gd name="connsiteY3" fmla="*/ 904321 h 904321"/>
              <a:gd name="connsiteX4" fmla="*/ 0 w 2776700"/>
              <a:gd name="connsiteY4" fmla="*/ 0 h 90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700" h="904321">
                <a:moveTo>
                  <a:pt x="0" y="0"/>
                </a:moveTo>
                <a:lnTo>
                  <a:pt x="2776700" y="0"/>
                </a:lnTo>
                <a:lnTo>
                  <a:pt x="2776700" y="904321"/>
                </a:lnTo>
                <a:lnTo>
                  <a:pt x="0" y="9043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104010" y="3216603"/>
            <a:ext cx="1509981" cy="1302236"/>
          </a:xfrm>
          <a:custGeom>
            <a:avLst/>
            <a:gdLst>
              <a:gd name="connsiteX0" fmla="*/ 0 w 1509981"/>
              <a:gd name="connsiteY0" fmla="*/ 651118 h 1302236"/>
              <a:gd name="connsiteX1" fmla="*/ 754991 w 1509981"/>
              <a:gd name="connsiteY1" fmla="*/ 0 h 1302236"/>
              <a:gd name="connsiteX2" fmla="*/ 1509982 w 1509981"/>
              <a:gd name="connsiteY2" fmla="*/ 651118 h 1302236"/>
              <a:gd name="connsiteX3" fmla="*/ 754991 w 1509981"/>
              <a:gd name="connsiteY3" fmla="*/ 1302236 h 1302236"/>
              <a:gd name="connsiteX4" fmla="*/ 0 w 1509981"/>
              <a:gd name="connsiteY4" fmla="*/ 651118 h 13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981" h="1302236">
                <a:moveTo>
                  <a:pt x="0" y="651118"/>
                </a:moveTo>
                <a:cubicBezTo>
                  <a:pt x="0" y="291515"/>
                  <a:pt x="338021" y="0"/>
                  <a:pt x="754991" y="0"/>
                </a:cubicBezTo>
                <a:cubicBezTo>
                  <a:pt x="1171961" y="0"/>
                  <a:pt x="1509982" y="291515"/>
                  <a:pt x="1509982" y="651118"/>
                </a:cubicBezTo>
                <a:cubicBezTo>
                  <a:pt x="1509982" y="1010721"/>
                  <a:pt x="1171961" y="1302236"/>
                  <a:pt x="754991" y="1302236"/>
                </a:cubicBezTo>
                <a:cubicBezTo>
                  <a:pt x="338021" y="1302236"/>
                  <a:pt x="0" y="1010721"/>
                  <a:pt x="0" y="651118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912" tIns="208488" rIns="238912" bIns="20848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 smtClean="0">
                <a:solidFill>
                  <a:schemeClr val="bg1"/>
                </a:solidFill>
              </a:rPr>
              <a:t>Air Handling Units’ Condensate </a:t>
            </a:r>
            <a:endParaRPr lang="en-US" sz="1400" b="1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806995" y="2742340"/>
            <a:ext cx="1482214" cy="1303253"/>
          </a:xfrm>
          <a:custGeom>
            <a:avLst/>
            <a:gdLst>
              <a:gd name="connsiteX0" fmla="*/ 0 w 1482214"/>
              <a:gd name="connsiteY0" fmla="*/ 651627 h 1303253"/>
              <a:gd name="connsiteX1" fmla="*/ 741107 w 1482214"/>
              <a:gd name="connsiteY1" fmla="*/ 0 h 1303253"/>
              <a:gd name="connsiteX2" fmla="*/ 1482214 w 1482214"/>
              <a:gd name="connsiteY2" fmla="*/ 651627 h 1303253"/>
              <a:gd name="connsiteX3" fmla="*/ 741107 w 1482214"/>
              <a:gd name="connsiteY3" fmla="*/ 1303254 h 1303253"/>
              <a:gd name="connsiteX4" fmla="*/ 0 w 1482214"/>
              <a:gd name="connsiteY4" fmla="*/ 651627 h 130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214" h="1303253">
                <a:moveTo>
                  <a:pt x="0" y="651627"/>
                </a:moveTo>
                <a:cubicBezTo>
                  <a:pt x="0" y="291743"/>
                  <a:pt x="331805" y="0"/>
                  <a:pt x="741107" y="0"/>
                </a:cubicBezTo>
                <a:cubicBezTo>
                  <a:pt x="1150409" y="0"/>
                  <a:pt x="1482214" y="291743"/>
                  <a:pt x="1482214" y="651627"/>
                </a:cubicBezTo>
                <a:cubicBezTo>
                  <a:pt x="1482214" y="1011511"/>
                  <a:pt x="1150409" y="1303254"/>
                  <a:pt x="741107" y="1303254"/>
                </a:cubicBezTo>
                <a:cubicBezTo>
                  <a:pt x="331805" y="1303254"/>
                  <a:pt x="0" y="1011511"/>
                  <a:pt x="0" y="651627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845" tIns="208637" rIns="234845" bIns="2086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bg1"/>
                </a:solidFill>
              </a:rPr>
              <a:t>Thinning Process Waste Water</a:t>
            </a:r>
            <a:endParaRPr lang="en-US" sz="1400" b="1" kern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54104" y="1886328"/>
            <a:ext cx="4220166" cy="3376132"/>
            <a:chOff x="2239778" y="1852395"/>
            <a:chExt cx="4220166" cy="3376132"/>
          </a:xfrm>
        </p:grpSpPr>
        <p:sp>
          <p:nvSpPr>
            <p:cNvPr id="10" name="Oval 9"/>
            <p:cNvSpPr/>
            <p:nvPr/>
          </p:nvSpPr>
          <p:spPr>
            <a:xfrm>
              <a:off x="2384218" y="2000192"/>
              <a:ext cx="3888581" cy="1350453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Shape 19"/>
            <p:cNvSpPr/>
            <p:nvPr/>
          </p:nvSpPr>
          <p:spPr>
            <a:xfrm>
              <a:off x="2239778" y="1852395"/>
              <a:ext cx="4220166" cy="3376132"/>
            </a:xfrm>
            <a:prstGeom prst="funnel">
              <a:avLst/>
            </a:pr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9" name="Freeform 18"/>
          <p:cNvSpPr/>
          <p:nvPr/>
        </p:nvSpPr>
        <p:spPr>
          <a:xfrm>
            <a:off x="3965963" y="1942480"/>
            <a:ext cx="1403484" cy="1250974"/>
          </a:xfrm>
          <a:custGeom>
            <a:avLst/>
            <a:gdLst>
              <a:gd name="connsiteX0" fmla="*/ 0 w 1403484"/>
              <a:gd name="connsiteY0" fmla="*/ 625487 h 1250974"/>
              <a:gd name="connsiteX1" fmla="*/ 701742 w 1403484"/>
              <a:gd name="connsiteY1" fmla="*/ 0 h 1250974"/>
              <a:gd name="connsiteX2" fmla="*/ 1403484 w 1403484"/>
              <a:gd name="connsiteY2" fmla="*/ 625487 h 1250974"/>
              <a:gd name="connsiteX3" fmla="*/ 701742 w 1403484"/>
              <a:gd name="connsiteY3" fmla="*/ 1250974 h 1250974"/>
              <a:gd name="connsiteX4" fmla="*/ 0 w 1403484"/>
              <a:gd name="connsiteY4" fmla="*/ 625487 h 125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484" h="1250974">
                <a:moveTo>
                  <a:pt x="0" y="625487"/>
                </a:moveTo>
                <a:cubicBezTo>
                  <a:pt x="0" y="280040"/>
                  <a:pt x="314181" y="0"/>
                  <a:pt x="701742" y="0"/>
                </a:cubicBezTo>
                <a:cubicBezTo>
                  <a:pt x="1089303" y="0"/>
                  <a:pt x="1403484" y="280040"/>
                  <a:pt x="1403484" y="625487"/>
                </a:cubicBezTo>
                <a:cubicBezTo>
                  <a:pt x="1403484" y="970934"/>
                  <a:pt x="1089303" y="1250974"/>
                  <a:pt x="701742" y="1250974"/>
                </a:cubicBezTo>
                <a:cubicBezTo>
                  <a:pt x="314181" y="1250974"/>
                  <a:pt x="0" y="970934"/>
                  <a:pt x="0" y="625487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775" tIns="198441" rIns="220775" bIns="19844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kern="1200" dirty="0" smtClean="0"/>
              <a:t>RO Reject Water from DI System</a:t>
            </a:r>
            <a:endParaRPr lang="en-US" sz="1200" b="1" kern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066531"/>
            <a:ext cx="9144000" cy="464557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 smtClean="0"/>
                <a:t>Concept of Waste </a:t>
              </a:r>
              <a:r>
                <a:rPr lang="en-US" dirty="0"/>
                <a:t>W</a:t>
              </a:r>
              <a:r>
                <a:rPr lang="en-US" dirty="0" smtClean="0"/>
                <a:t>ater </a:t>
              </a:r>
              <a:r>
                <a:rPr lang="en-US" dirty="0"/>
                <a:t>R</a:t>
              </a:r>
              <a:r>
                <a:rPr lang="en-US" dirty="0" smtClean="0"/>
                <a:t>eclaim </a:t>
              </a:r>
              <a:r>
                <a:rPr lang="en-US" dirty="0"/>
                <a:t>S</a:t>
              </a:r>
              <a:r>
                <a:rPr lang="en-US" dirty="0" smtClean="0"/>
                <a:t>ystem</a:t>
              </a:r>
              <a:endParaRPr lang="en-US" kern="12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6790" y="1804256"/>
            <a:ext cx="1467858" cy="195714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8" r="21445" b="3685"/>
          <a:stretch/>
        </p:blipFill>
        <p:spPr>
          <a:xfrm>
            <a:off x="0" y="1804256"/>
            <a:ext cx="2254104" cy="213714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Can 7"/>
          <p:cNvSpPr/>
          <p:nvPr/>
        </p:nvSpPr>
        <p:spPr bwMode="auto">
          <a:xfrm>
            <a:off x="2721775" y="5736661"/>
            <a:ext cx="3565090" cy="1153238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Can 23"/>
          <p:cNvSpPr/>
          <p:nvPr/>
        </p:nvSpPr>
        <p:spPr bwMode="auto">
          <a:xfrm>
            <a:off x="2721777" y="6079149"/>
            <a:ext cx="3565088" cy="810750"/>
          </a:xfrm>
          <a:prstGeom prst="can">
            <a:avLst>
              <a:gd name="adj" fmla="val 22883"/>
            </a:avLst>
          </a:prstGeom>
          <a:blipFill>
            <a:blip r:embed="rId8" cstate="print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1857" y="6387708"/>
            <a:ext cx="2205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grade water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" y="247274"/>
            <a:ext cx="6792866" cy="5321010"/>
            <a:chOff x="-4016166" y="3177676"/>
            <a:chExt cx="6792866" cy="5321010"/>
          </a:xfrm>
        </p:grpSpPr>
        <p:sp>
          <p:nvSpPr>
            <p:cNvPr id="26" name="Rectangle 25"/>
            <p:cNvSpPr/>
            <p:nvPr/>
          </p:nvSpPr>
          <p:spPr>
            <a:xfrm>
              <a:off x="0" y="3177676"/>
              <a:ext cx="2776700" cy="9043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-4016166" y="7149172"/>
              <a:ext cx="3341049" cy="134951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 smtClean="0"/>
                <a:t>Waste </a:t>
              </a:r>
              <a:r>
                <a:rPr lang="en-GB" sz="1800" b="1" dirty="0"/>
                <a:t>W</a:t>
              </a:r>
              <a:r>
                <a:rPr lang="en-GB" sz="1800" b="1" kern="1200" dirty="0" smtClean="0"/>
                <a:t>ater </a:t>
              </a:r>
              <a:r>
                <a:rPr lang="en-GB" sz="1800" b="1" dirty="0"/>
                <a:t>R</a:t>
              </a:r>
              <a:r>
                <a:rPr lang="en-GB" sz="1800" b="1" kern="1200" dirty="0" smtClean="0"/>
                <a:t>eclaim </a:t>
              </a:r>
              <a:r>
                <a:rPr lang="en-GB" sz="1800" b="1" dirty="0" smtClean="0"/>
                <a:t>is </a:t>
              </a:r>
              <a:r>
                <a:rPr lang="en-GB" sz="1800" b="1" dirty="0" smtClean="0">
                  <a:solidFill>
                    <a:schemeClr val="tx1"/>
                  </a:solidFill>
                </a:rPr>
                <a:t>28,000m3</a:t>
              </a:r>
              <a:r>
                <a:rPr lang="en-GB" sz="1800" b="1" dirty="0" smtClean="0"/>
                <a:t> water per month, this is equivalent to 11 Olympics swimming pools. </a:t>
              </a:r>
              <a:endParaRPr lang="en-US" sz="1800" b="1" kern="1200" dirty="0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993674" y="391951"/>
            <a:ext cx="4765681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-1 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33" name="Group 32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35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41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43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44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45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46" name="Block Arc 45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7" name="Block Arc 46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8" name="Block Arc 47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9" name="Block Arc 48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0" name="Block Arc 49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42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36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7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8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9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0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2403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7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37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37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7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75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ver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8" grpId="0" animBg="1"/>
      <p:bldP spid="24" grpId="1" animBg="1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5" b="15900"/>
          <a:stretch/>
        </p:blipFill>
        <p:spPr>
          <a:xfrm>
            <a:off x="-3934" y="6275769"/>
            <a:ext cx="9144000" cy="58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1665212"/>
            <a:ext cx="9143999" cy="4699725"/>
          </a:xfrm>
          <a:prstGeom prst="rect">
            <a:avLst/>
          </a:prstGeom>
          <a:gradFill>
            <a:gsLst>
              <a:gs pos="0">
                <a:schemeClr val="bg2"/>
              </a:gs>
              <a:gs pos="4000">
                <a:schemeClr val="bg2">
                  <a:lumMod val="60000"/>
                  <a:lumOff val="40000"/>
                </a:schemeClr>
              </a:gs>
              <a:gs pos="31000">
                <a:schemeClr val="accent4">
                  <a:lumMod val="60000"/>
                  <a:lumOff val="40000"/>
                </a:schemeClr>
              </a:gs>
              <a:gs pos="90000">
                <a:schemeClr val="bg1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12726" y="970841"/>
            <a:ext cx="9144000" cy="400759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ctr"/>
              <a:r>
                <a:rPr lang="en-US" sz="2600" b="1" dirty="0" smtClean="0"/>
                <a:t>Waste Water Reclaim System Implementation</a:t>
              </a:r>
              <a:endParaRPr lang="en-US" sz="2600" b="1" dirty="0"/>
            </a:p>
          </p:txBody>
        </p:sp>
      </p:grpSp>
      <p:sp>
        <p:nvSpPr>
          <p:cNvPr id="33" name="Line 31000000000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087603" y="2071050"/>
            <a:ext cx="0" cy="37958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633" y="2423198"/>
            <a:ext cx="882720" cy="664386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err="1" smtClean="0"/>
              <a:t>Cooling</a:t>
            </a:r>
            <a:r>
              <a:rPr lang="fr-FR" sz="1200" dirty="0" smtClean="0"/>
              <a:t> </a:t>
            </a:r>
            <a:r>
              <a:rPr lang="fr-FR" sz="1200" dirty="0" err="1" smtClean="0"/>
              <a:t>Tower</a:t>
            </a:r>
            <a:endParaRPr lang="fr-FR" sz="1200" dirty="0" smtClean="0"/>
          </a:p>
        </p:txBody>
      </p:sp>
      <p:sp>
        <p:nvSpPr>
          <p:cNvPr id="37" name="Rectangle 3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9252" y="3325092"/>
            <a:ext cx="803599" cy="7383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fr-FR" sz="1200" dirty="0"/>
              <a:t>Wet Tools</a:t>
            </a:r>
            <a:endParaRPr lang="en-US" sz="1200" dirty="0"/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486150" y="3705225"/>
            <a:ext cx="17716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square" lIns="97256" tIns="48628" rIns="97256" bIns="48628">
            <a:spAutoFit/>
          </a:bodyPr>
          <a:lstStyle/>
          <a:p>
            <a:endParaRPr lang="en-US" dirty="0"/>
          </a:p>
        </p:txBody>
      </p:sp>
      <p:sp>
        <p:nvSpPr>
          <p:cNvPr id="40" name="AutoShape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07423" y="3350425"/>
            <a:ext cx="976910" cy="809795"/>
          </a:xfrm>
          <a:prstGeom prst="flowChartAlternateProcess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200" dirty="0" smtClean="0"/>
              <a:t>Waste</a:t>
            </a:r>
            <a:endParaRPr lang="fr-FR" sz="1200" dirty="0"/>
          </a:p>
          <a:p>
            <a:pPr algn="ctr"/>
            <a:r>
              <a:rPr lang="fr-FR" sz="1200" dirty="0" smtClean="0"/>
              <a:t>Water</a:t>
            </a:r>
            <a:endParaRPr lang="fr-FR" sz="1200" dirty="0"/>
          </a:p>
          <a:p>
            <a:pPr algn="ctr"/>
            <a:r>
              <a:rPr lang="fr-FR" sz="1200" dirty="0" smtClean="0"/>
              <a:t>Treatment</a:t>
            </a:r>
          </a:p>
          <a:p>
            <a:pPr algn="ctr"/>
            <a:r>
              <a:rPr lang="fr-FR" sz="1100" dirty="0" smtClean="0"/>
              <a:t>Plant  (WWT)</a:t>
            </a:r>
            <a:endParaRPr lang="en-US" sz="1100" dirty="0"/>
          </a:p>
        </p:txBody>
      </p:sp>
      <p:sp>
        <p:nvSpPr>
          <p:cNvPr id="41" name="Line 1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339772" y="3777094"/>
            <a:ext cx="367666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 lIns="97256" tIns="48628" rIns="97256" bIns="48628">
            <a:spAutoFit/>
          </a:bodyPr>
          <a:lstStyle/>
          <a:p>
            <a:endParaRPr lang="en-US" dirty="0"/>
          </a:p>
        </p:txBody>
      </p:sp>
      <p:sp>
        <p:nvSpPr>
          <p:cNvPr id="42" name="AutoShape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39075" y="2432762"/>
            <a:ext cx="955411" cy="576252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Scrubber</a:t>
            </a:r>
          </a:p>
        </p:txBody>
      </p:sp>
      <p:sp>
        <p:nvSpPr>
          <p:cNvPr id="43" name="AutoShape 2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13172" y="4738255"/>
            <a:ext cx="1048503" cy="57684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Wafer </a:t>
            </a:r>
            <a:r>
              <a:rPr lang="fr-FR" sz="1200" dirty="0"/>
              <a:t>T</a:t>
            </a:r>
            <a:r>
              <a:rPr lang="fr-FR" sz="1200" dirty="0" smtClean="0"/>
              <a:t>hinning </a:t>
            </a:r>
            <a:r>
              <a:rPr lang="fr-FR" sz="1200" dirty="0"/>
              <a:t>T</a:t>
            </a:r>
            <a:r>
              <a:rPr lang="fr-FR" sz="1200" dirty="0" smtClean="0"/>
              <a:t>ools</a:t>
            </a:r>
            <a:endParaRPr lang="en-US" sz="1200" dirty="0"/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89186" y="1572556"/>
            <a:ext cx="1008994" cy="33855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NeWater</a:t>
            </a:r>
            <a:endParaRPr lang="en-US" sz="1600" b="1" dirty="0"/>
          </a:p>
        </p:txBody>
      </p:sp>
      <p:sp>
        <p:nvSpPr>
          <p:cNvPr id="51" name="AutoShape 23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84515" y="4769999"/>
            <a:ext cx="913190" cy="45561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RO Reject </a:t>
            </a:r>
            <a:endParaRPr lang="en-US" sz="1200" dirty="0"/>
          </a:p>
        </p:txBody>
      </p:sp>
      <p:sp>
        <p:nvSpPr>
          <p:cNvPr id="53" name="AutoShape 23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29721" y="2411323"/>
            <a:ext cx="882720" cy="585816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050" dirty="0" smtClean="0"/>
              <a:t>Process </a:t>
            </a:r>
            <a:r>
              <a:rPr lang="fr-FR" sz="1050" dirty="0" err="1" smtClean="0"/>
              <a:t>Cooling</a:t>
            </a:r>
            <a:r>
              <a:rPr lang="fr-FR" sz="1050" dirty="0" smtClean="0"/>
              <a:t> Water</a:t>
            </a:r>
          </a:p>
        </p:txBody>
      </p:sp>
      <p:sp>
        <p:nvSpPr>
          <p:cNvPr id="54" name="AutoShape 230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923553" y="2387572"/>
            <a:ext cx="975316" cy="585816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Production Tools</a:t>
            </a:r>
          </a:p>
        </p:txBody>
      </p:sp>
      <p:sp>
        <p:nvSpPr>
          <p:cNvPr id="64" name="AutoShape 25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39369" y="5620250"/>
            <a:ext cx="1248767" cy="655519"/>
          </a:xfrm>
          <a:prstGeom prst="flowChartAlternateProcess">
            <a:avLst/>
          </a:prstGeom>
          <a:solidFill>
            <a:srgbClr val="87EFA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Waste Water </a:t>
            </a:r>
            <a:r>
              <a:rPr lang="fr-FR" sz="1200" dirty="0"/>
              <a:t>Reclaim </a:t>
            </a:r>
            <a:r>
              <a:rPr lang="fr-FR" sz="1200" dirty="0" smtClean="0"/>
              <a:t>Skid</a:t>
            </a:r>
            <a:endParaRPr lang="en-US" sz="1200" dirty="0"/>
          </a:p>
        </p:txBody>
      </p:sp>
      <p:sp>
        <p:nvSpPr>
          <p:cNvPr id="68" name="Line 31000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578361" y="5308321"/>
            <a:ext cx="2549" cy="316319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" name="AutoShape 23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31751" y="4741087"/>
            <a:ext cx="1167451" cy="612791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200" dirty="0" smtClean="0"/>
              <a:t>Air Handling Unit (AHU) condensate</a:t>
            </a:r>
            <a:endParaRPr lang="en-US" sz="1200" dirty="0"/>
          </a:p>
        </p:txBody>
      </p:sp>
      <p:cxnSp>
        <p:nvCxnSpPr>
          <p:cNvPr id="82" name="Straight Connector 81"/>
          <p:cNvCxnSpPr/>
          <p:nvPr>
            <p:custDataLst>
              <p:tags r:id="rId16"/>
            </p:custDataLst>
          </p:nvPr>
        </p:nvCxnSpPr>
        <p:spPr bwMode="auto">
          <a:xfrm flipH="1" flipV="1">
            <a:off x="304504" y="2047300"/>
            <a:ext cx="8083920" cy="135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E2FF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Line 3100000000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304502" y="2047300"/>
            <a:ext cx="0" cy="37958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4" name="Line 31000000000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27687" y="2071050"/>
            <a:ext cx="0" cy="37958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5" name="Line 3100000000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390408" y="2047301"/>
            <a:ext cx="0" cy="37958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" name="Down Arrow 86"/>
          <p:cNvSpPr/>
          <p:nvPr>
            <p:custDataLst>
              <p:tags r:id="rId20"/>
            </p:custDataLst>
          </p:nvPr>
        </p:nvSpPr>
        <p:spPr bwMode="auto">
          <a:xfrm>
            <a:off x="4598896" y="1477927"/>
            <a:ext cx="293869" cy="56937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8" name="Rounded Rectangle 87"/>
          <p:cNvSpPr/>
          <p:nvPr>
            <p:custDataLst>
              <p:tags r:id="rId21"/>
            </p:custDataLst>
          </p:nvPr>
        </p:nvSpPr>
        <p:spPr bwMode="auto">
          <a:xfrm>
            <a:off x="1337912" y="4124326"/>
            <a:ext cx="4995774" cy="231271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1" name="Line 1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7687587" y="3773058"/>
            <a:ext cx="502552" cy="40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 wrap="square" lIns="97256" tIns="48628" rIns="97256" bIns="48628">
            <a:spAutoFit/>
          </a:bodyPr>
          <a:lstStyle/>
          <a:p>
            <a:endParaRPr lang="en-US" dirty="0"/>
          </a:p>
        </p:txBody>
      </p:sp>
      <p:sp>
        <p:nvSpPr>
          <p:cNvPr id="92" name="AutoShape 1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189247" y="3455280"/>
            <a:ext cx="731501" cy="617827"/>
          </a:xfrm>
          <a:prstGeom prst="flowChartAlternateProcess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200" dirty="0"/>
              <a:t>Sewage</a:t>
            </a:r>
            <a:endParaRPr lang="en-US" sz="1200" dirty="0"/>
          </a:p>
        </p:txBody>
      </p:sp>
      <p:cxnSp>
        <p:nvCxnSpPr>
          <p:cNvPr id="102" name="Straight Connector 9"/>
          <p:cNvCxnSpPr>
            <a:endCxn id="51" idx="0"/>
          </p:cNvCxnSpPr>
          <p:nvPr/>
        </p:nvCxnSpPr>
        <p:spPr bwMode="auto">
          <a:xfrm rot="5400000">
            <a:off x="1595951" y="3658375"/>
            <a:ext cx="1456783" cy="76646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ffectLst/>
        </p:spPr>
      </p:cxnSp>
      <p:cxnSp>
        <p:nvCxnSpPr>
          <p:cNvPr id="108" name="Straight Connector 9"/>
          <p:cNvCxnSpPr/>
          <p:nvPr/>
        </p:nvCxnSpPr>
        <p:spPr bwMode="auto">
          <a:xfrm>
            <a:off x="2017014" y="5234194"/>
            <a:ext cx="934652" cy="565255"/>
          </a:xfrm>
          <a:prstGeom prst="bentConnector3">
            <a:avLst>
              <a:gd name="adj1" fmla="val -54"/>
            </a:avLst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  <a:effectLst/>
        </p:spPr>
      </p:cxnSp>
      <p:cxnSp>
        <p:nvCxnSpPr>
          <p:cNvPr id="113" name="Straight Connector 9"/>
          <p:cNvCxnSpPr/>
          <p:nvPr/>
        </p:nvCxnSpPr>
        <p:spPr bwMode="auto">
          <a:xfrm rot="10800000" flipV="1">
            <a:off x="4185030" y="5353195"/>
            <a:ext cx="1016532" cy="561205"/>
          </a:xfrm>
          <a:prstGeom prst="bentConnector3">
            <a:avLst>
              <a:gd name="adj1" fmla="val -1252"/>
            </a:avLst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  <a:effectLst/>
        </p:spPr>
      </p:cxnSp>
      <p:cxnSp>
        <p:nvCxnSpPr>
          <p:cNvPr id="123" name="Straight Connector 9"/>
          <p:cNvCxnSpPr/>
          <p:nvPr/>
        </p:nvCxnSpPr>
        <p:spPr bwMode="auto">
          <a:xfrm rot="16200000" flipV="1">
            <a:off x="869842" y="3930758"/>
            <a:ext cx="2471102" cy="1677136"/>
          </a:xfrm>
          <a:prstGeom prst="bentConnector3">
            <a:avLst>
              <a:gd name="adj1" fmla="val 276"/>
            </a:avLst>
          </a:prstGeom>
          <a:noFill/>
          <a:ln w="25400">
            <a:solidFill>
              <a:srgbClr val="3E2FFD"/>
            </a:solidFill>
            <a:round/>
            <a:headEnd/>
            <a:tailEnd type="stealth" w="med" len="med"/>
          </a:ln>
          <a:effectLst/>
        </p:spPr>
      </p:cxnSp>
      <p:cxnSp>
        <p:nvCxnSpPr>
          <p:cNvPr id="136" name="Elbow Connector 135"/>
          <p:cNvCxnSpPr>
            <a:stCxn id="64" idx="2"/>
          </p:cNvCxnSpPr>
          <p:nvPr/>
        </p:nvCxnSpPr>
        <p:spPr bwMode="auto">
          <a:xfrm rot="5400000" flipH="1">
            <a:off x="363255" y="3075271"/>
            <a:ext cx="3161094" cy="3239903"/>
          </a:xfrm>
          <a:prstGeom prst="bentConnector4">
            <a:avLst>
              <a:gd name="adj1" fmla="val -7232"/>
              <a:gd name="adj2" fmla="val 100207"/>
            </a:avLst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1137114" y="2319149"/>
            <a:ext cx="4040700" cy="993903"/>
            <a:chOff x="1101488" y="3162297"/>
            <a:chExt cx="4040700" cy="993903"/>
          </a:xfrm>
        </p:grpSpPr>
        <p:grpSp>
          <p:nvGrpSpPr>
            <p:cNvPr id="3" name="Group 100"/>
            <p:cNvGrpSpPr/>
            <p:nvPr/>
          </p:nvGrpSpPr>
          <p:grpSpPr>
            <a:xfrm>
              <a:off x="1101488" y="3162297"/>
              <a:ext cx="4040700" cy="993903"/>
              <a:chOff x="1101488" y="3162297"/>
              <a:chExt cx="4040700" cy="993903"/>
            </a:xfrm>
          </p:grpSpPr>
          <p:sp>
            <p:nvSpPr>
              <p:cNvPr id="62" name="Rounded Rectangle 61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101488" y="3207244"/>
                <a:ext cx="4040700" cy="948956"/>
              </a:xfrm>
              <a:prstGeom prst="roundRect">
                <a:avLst/>
              </a:prstGeom>
              <a:solidFill>
                <a:srgbClr val="FF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4" name="Group 99"/>
              <p:cNvGrpSpPr/>
              <p:nvPr/>
            </p:nvGrpSpPr>
            <p:grpSpPr>
              <a:xfrm>
                <a:off x="1132938" y="3162297"/>
                <a:ext cx="3918161" cy="870314"/>
                <a:chOff x="1132938" y="3162297"/>
                <a:chExt cx="3918161" cy="870314"/>
              </a:xfrm>
            </p:grpSpPr>
            <p:sp>
              <p:nvSpPr>
                <p:cNvPr id="35" name="AutoShape 3"/>
                <p:cNvSpPr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121213" y="3393338"/>
                  <a:ext cx="929886" cy="633204"/>
                </a:xfrm>
                <a:prstGeom prst="flowChartAlternateProcess">
                  <a:avLst/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/>
                  <a:r>
                    <a:rPr lang="en-US" sz="1200" dirty="0"/>
                    <a:t>Polishing System</a:t>
                  </a:r>
                </a:p>
              </p:txBody>
            </p:sp>
            <p:sp>
              <p:nvSpPr>
                <p:cNvPr id="44" name="AutoShape 28"/>
                <p:cNvSpPr>
                  <a:spLocks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324315" y="3393338"/>
                  <a:ext cx="808215" cy="633204"/>
                </a:xfrm>
                <a:prstGeom prst="flowChartAlternateProcess">
                  <a:avLst/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fr-FR" sz="1200" dirty="0" smtClean="0"/>
                    <a:t>Reverse </a:t>
                  </a:r>
                </a:p>
                <a:p>
                  <a:pPr algn="ctr"/>
                  <a:r>
                    <a:rPr lang="fr-FR" sz="1200" dirty="0" smtClean="0"/>
                    <a:t>Osmoses </a:t>
                  </a:r>
                </a:p>
                <a:p>
                  <a:pPr algn="ctr"/>
                  <a:r>
                    <a:rPr lang="fr-FR" sz="1200" dirty="0" smtClean="0"/>
                    <a:t>(RO)</a:t>
                  </a:r>
                  <a:endParaRPr lang="en-US" sz="1200" dirty="0"/>
                </a:p>
              </p:txBody>
            </p:sp>
            <p:sp>
              <p:nvSpPr>
                <p:cNvPr id="45" name="AutoShape 29"/>
                <p:cNvSpPr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132938" y="3456100"/>
                  <a:ext cx="955606" cy="569046"/>
                </a:xfrm>
                <a:prstGeom prst="flowChartAlternateProcess">
                  <a:avLst/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/>
                  <a:r>
                    <a:rPr lang="fr-FR" sz="1200" dirty="0"/>
                    <a:t>Raw Water Tank</a:t>
                  </a:r>
                  <a:endParaRPr lang="en-US" sz="1200" dirty="0"/>
                </a:p>
              </p:txBody>
            </p:sp>
            <p:sp>
              <p:nvSpPr>
                <p:cNvPr id="46" name="Line 30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43435" y="3732295"/>
                  <a:ext cx="515055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Line 30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063439" y="3734017"/>
                  <a:ext cx="274072" cy="4474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TextBox 62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1186108" y="3162297"/>
                  <a:ext cx="297238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00B050"/>
                      </a:solidFill>
                    </a:rPr>
                    <a:t>Deionized (DI) water system </a:t>
                  </a:r>
                  <a:endParaRPr lang="en-US" sz="12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" name="Group 70"/>
                <p:cNvGrpSpPr/>
                <p:nvPr/>
              </p:nvGrpSpPr>
              <p:grpSpPr>
                <a:xfrm>
                  <a:off x="3316659" y="3399963"/>
                  <a:ext cx="661206" cy="632648"/>
                  <a:chOff x="3563887" y="3690014"/>
                  <a:chExt cx="648073" cy="720080"/>
                </a:xfrm>
              </p:grpSpPr>
              <p:sp>
                <p:nvSpPr>
                  <p:cNvPr id="95" name="Rectangle 94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563888" y="3834030"/>
                    <a:ext cx="648072" cy="5760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rPr>
                      <a:t>RO Tank</a:t>
                    </a:r>
                  </a:p>
                </p:txBody>
              </p:sp>
              <p:sp>
                <p:nvSpPr>
                  <p:cNvPr id="96" name="Flowchart: Delay 95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 rot="16200000">
                    <a:off x="3815915" y="3437986"/>
                    <a:ext cx="144016" cy="648072"/>
                  </a:xfrm>
                  <a:prstGeom prst="flowChartDelay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67" name="Line 30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3121837" y="3732295"/>
              <a:ext cx="226949" cy="447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3" name="Straight Connector 9"/>
          <p:cNvCxnSpPr/>
          <p:nvPr/>
        </p:nvCxnSpPr>
        <p:spPr bwMode="auto">
          <a:xfrm rot="16200000" flipH="1">
            <a:off x="5003176" y="3158819"/>
            <a:ext cx="808560" cy="283592"/>
          </a:xfrm>
          <a:prstGeom prst="bentConnector2">
            <a:avLst/>
          </a:prstGeom>
          <a:noFill/>
          <a:ln w="25400">
            <a:solidFill>
              <a:srgbClr val="3E2FFD"/>
            </a:solidFill>
            <a:round/>
            <a:headEnd/>
            <a:tailEnd type="stealth" w="med" len="med"/>
          </a:ln>
          <a:effectLst/>
        </p:spPr>
      </p:cxnSp>
      <p:sp>
        <p:nvSpPr>
          <p:cNvPr id="71" name="Title 1"/>
          <p:cNvSpPr txBox="1">
            <a:spLocks/>
          </p:cNvSpPr>
          <p:nvPr/>
        </p:nvSpPr>
        <p:spPr>
          <a:xfrm>
            <a:off x="940387" y="378432"/>
            <a:ext cx="4603153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-1 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76" name="Group 75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77" name="Group 76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90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104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106" name="Freeform 6"/>
                  <p:cNvSpPr>
                    <a:spLocks noEditPoints="1"/>
                  </p:cNvSpPr>
                  <p:nvPr>
                    <p:custDataLst>
                      <p:tags r:id="rId28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107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109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110" name="Block Arc 109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111" name="Block Arc 110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2" name="Block Arc 111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4" name="Block Arc 113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5" name="Block Arc 114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105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97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9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10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0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03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89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7" name="Line 31000000000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679879" y="2044078"/>
            <a:ext cx="0" cy="37958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0" name="Line 13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5082639" y="2885704"/>
            <a:ext cx="185790" cy="146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square" lIns="97256" tIns="48628" rIns="97256" bIns="48628">
            <a:spAutoFit/>
          </a:bodyPr>
          <a:lstStyle/>
          <a:p>
            <a:endParaRPr lang="en-US" dirty="0"/>
          </a:p>
        </p:txBody>
      </p:sp>
      <p:sp>
        <p:nvSpPr>
          <p:cNvPr id="131" name="Line 3100000000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3495675" y="3699825"/>
            <a:ext cx="1128" cy="10341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39" name="Straight Connector 9"/>
          <p:cNvCxnSpPr/>
          <p:nvPr/>
        </p:nvCxnSpPr>
        <p:spPr bwMode="auto">
          <a:xfrm flipV="1">
            <a:off x="1257300" y="3209925"/>
            <a:ext cx="2400300" cy="342900"/>
          </a:xfrm>
          <a:prstGeom prst="bentConnector3">
            <a:avLst>
              <a:gd name="adj1" fmla="val 100000"/>
            </a:avLst>
          </a:prstGeom>
          <a:noFill/>
          <a:ln w="25400">
            <a:solidFill>
              <a:srgbClr val="3E2FFD"/>
            </a:solidFill>
            <a:round/>
            <a:headEnd/>
            <a:tailEnd type="stealth" w="med" len="med"/>
          </a:ln>
          <a:effectLst/>
        </p:spPr>
      </p:cxnSp>
      <p:sp>
        <p:nvSpPr>
          <p:cNvPr id="70" name="TextBox 69"/>
          <p:cNvSpPr txBox="1"/>
          <p:nvPr>
            <p:custDataLst>
              <p:tags r:id="rId27"/>
            </p:custDataLst>
          </p:nvPr>
        </p:nvSpPr>
        <p:spPr>
          <a:xfrm>
            <a:off x="2881400" y="4262996"/>
            <a:ext cx="3042986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Waste Water </a:t>
            </a:r>
            <a:r>
              <a:rPr lang="en-US" sz="1600" b="1" dirty="0">
                <a:solidFill>
                  <a:schemeClr val="bg1"/>
                </a:solidFill>
              </a:rPr>
              <a:t>R</a:t>
            </a:r>
            <a:r>
              <a:rPr lang="en-US" sz="1600" b="1" dirty="0" smtClean="0">
                <a:solidFill>
                  <a:schemeClr val="bg1"/>
                </a:solidFill>
              </a:rPr>
              <a:t>eclaim </a:t>
            </a:r>
            <a:r>
              <a:rPr lang="en-US" sz="1600" b="1" dirty="0">
                <a:solidFill>
                  <a:schemeClr val="bg1"/>
                </a:solidFill>
              </a:rPr>
              <a:t>S</a:t>
            </a:r>
            <a:r>
              <a:rPr lang="en-US" sz="1600" b="1" dirty="0" smtClean="0">
                <a:solidFill>
                  <a:schemeClr val="bg1"/>
                </a:solidFill>
              </a:rPr>
              <a:t>ystem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9391" y="5953998"/>
            <a:ext cx="1224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Product Water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288090" y="6116223"/>
            <a:ext cx="1224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Reject Water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85794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51" grpId="0" animBg="1"/>
      <p:bldP spid="53" grpId="0" animBg="1"/>
      <p:bldP spid="54" grpId="0" animBg="1"/>
      <p:bldP spid="64" grpId="0" animBg="1"/>
      <p:bldP spid="68" grpId="0" animBg="1"/>
      <p:bldP spid="69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8" grpId="1" animBg="1"/>
      <p:bldP spid="91" grpId="0" animBg="1"/>
      <p:bldP spid="92" grpId="0" animBg="1"/>
      <p:bldP spid="117" grpId="0" animBg="1"/>
      <p:bldP spid="120" grpId="0" animBg="1"/>
      <p:bldP spid="131" grpId="0" animBg="1"/>
      <p:bldP spid="70" grpId="0" animBg="1"/>
      <p:bldP spid="21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5" b="15900"/>
          <a:stretch/>
        </p:blipFill>
        <p:spPr>
          <a:xfrm>
            <a:off x="-3934" y="6010275"/>
            <a:ext cx="9144000" cy="847724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 bwMode="auto">
          <a:xfrm>
            <a:off x="0" y="1576044"/>
            <a:ext cx="9143999" cy="4694128"/>
          </a:xfrm>
          <a:prstGeom prst="rect">
            <a:avLst/>
          </a:prstGeom>
          <a:gradFill>
            <a:gsLst>
              <a:gs pos="0">
                <a:schemeClr val="bg2"/>
              </a:gs>
              <a:gs pos="4000">
                <a:schemeClr val="bg2">
                  <a:lumMod val="60000"/>
                  <a:lumOff val="40000"/>
                </a:schemeClr>
              </a:gs>
              <a:gs pos="31000">
                <a:schemeClr val="accent4">
                  <a:lumMod val="60000"/>
                  <a:lumOff val="40000"/>
                </a:schemeClr>
              </a:gs>
              <a:gs pos="90000">
                <a:schemeClr val="bg1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2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0831" y="2373650"/>
            <a:ext cx="282480" cy="888938"/>
          </a:xfrm>
          <a:prstGeom prst="downArrowCallout">
            <a:avLst>
              <a:gd name="adj1" fmla="val 25000"/>
              <a:gd name="adj2" fmla="val 25000"/>
              <a:gd name="adj3" fmla="val 48980"/>
              <a:gd name="adj4" fmla="val 6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97256" tIns="48628" rIns="97256" bIns="48628" anchor="ctr">
            <a:spAutoFit/>
          </a:bodyPr>
          <a:lstStyle/>
          <a:p>
            <a:endParaRPr lang="en-SG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12726" y="970841"/>
            <a:ext cx="9144000" cy="400759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7" name="Rectangle 106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Rectangle 115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ctr"/>
              <a:r>
                <a:rPr lang="en-US" sz="2400" dirty="0"/>
                <a:t>Waste Water Reclaim System Schematic (WWRS)</a:t>
              </a:r>
              <a:endParaRPr lang="en-US" sz="26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0629" y="1512968"/>
            <a:ext cx="8824051" cy="4761260"/>
            <a:chOff x="130629" y="1512968"/>
            <a:chExt cx="8824051" cy="4761260"/>
          </a:xfrm>
        </p:grpSpPr>
        <p:sp>
          <p:nvSpPr>
            <p:cNvPr id="109" name="Text Box 6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448043" y="2890098"/>
              <a:ext cx="1410207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 smtClean="0"/>
                <a:t>Product Water</a:t>
              </a:r>
              <a:endParaRPr lang="en-US" sz="1200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0629" y="1512968"/>
              <a:ext cx="8824051" cy="4761260"/>
              <a:chOff x="467544" y="1090422"/>
              <a:chExt cx="8336089" cy="4972788"/>
            </a:xfrm>
          </p:grpSpPr>
          <p:sp>
            <p:nvSpPr>
              <p:cNvPr id="16" name="Rectangle 1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67544" y="1090422"/>
                <a:ext cx="6912768" cy="4968552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632084" y="1159330"/>
                <a:ext cx="8171549" cy="4903880"/>
                <a:chOff x="632084" y="1159330"/>
                <a:chExt cx="8171549" cy="4903880"/>
              </a:xfrm>
            </p:grpSpPr>
            <p:sp>
              <p:nvSpPr>
                <p:cNvPr id="18" name="Line 23"/>
                <p:cNvSpPr>
                  <a:spLocks noChangeShapeType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912691" y="2646814"/>
                  <a:ext cx="0" cy="20525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632084" y="1159330"/>
                  <a:ext cx="8171549" cy="4903880"/>
                  <a:chOff x="632084" y="1159330"/>
                  <a:chExt cx="8171549" cy="4903880"/>
                </a:xfrm>
              </p:grpSpPr>
              <p:sp>
                <p:nvSpPr>
                  <p:cNvPr id="20" name="Rounded Rectangle 19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632084" y="1222873"/>
                    <a:ext cx="917824" cy="694822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  <a:alpha val="54000"/>
                    </a:schemeClr>
                  </a:solidFill>
                  <a:ln w="19050" cap="flat" cmpd="sng" algn="ctr">
                    <a:solidFill>
                      <a:schemeClr val="accent5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200" dirty="0"/>
                      <a:t>Wafer Thinning Tools </a:t>
                    </a:r>
                  </a:p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endParaRP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821047" y="1159330"/>
                    <a:ext cx="7982586" cy="4903880"/>
                    <a:chOff x="821047" y="1159330"/>
                    <a:chExt cx="7982586" cy="4903880"/>
                  </a:xfrm>
                </p:grpSpPr>
                <p:grpSp>
                  <p:nvGrpSpPr>
                    <p:cNvPr id="24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41107" y="3592524"/>
                      <a:ext cx="315455" cy="411415"/>
                      <a:chOff x="229" y="199"/>
                      <a:chExt cx="48" cy="58"/>
                    </a:xfrm>
                  </p:grpSpPr>
                  <p:sp>
                    <p:nvSpPr>
                      <p:cNvPr id="101" name="AutoShape 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1" y="199"/>
                        <a:ext cx="44" cy="41"/>
                      </a:xfrm>
                      <a:prstGeom prst="flowChartMagneticTap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102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34" y="241"/>
                        <a:ext cx="11" cy="1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03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9" y="25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04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3" y="242"/>
                        <a:ext cx="13" cy="1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06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8" y="213"/>
                        <a:ext cx="8" cy="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</p:grpSp>
                <p:sp>
                  <p:nvSpPr>
                    <p:cNvPr id="25" name="Line 18"/>
                    <p:cNvSpPr>
                      <a:spLocks noChangeShapeType="1"/>
                    </p:cNvSpPr>
                    <p:nvPr>
                      <p:custDataLst>
                        <p:tags r:id="rId9"/>
                      </p:custDataLst>
                    </p:nvPr>
                  </p:nvSpPr>
                  <p:spPr bwMode="auto">
                    <a:xfrm>
                      <a:off x="2010905" y="3621745"/>
                      <a:ext cx="55343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7" name="Line 21"/>
                    <p:cNvSpPr>
                      <a:spLocks noChangeShapeType="1"/>
                    </p:cNvSpPr>
                    <p:nvPr>
                      <p:custDataLst>
                        <p:tags r:id="rId10"/>
                      </p:custDataLst>
                    </p:nvPr>
                  </p:nvSpPr>
                  <p:spPr bwMode="auto">
                    <a:xfrm flipV="1">
                      <a:off x="3039938" y="2657616"/>
                      <a:ext cx="0" cy="3364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8" name="Line 22"/>
                    <p:cNvSpPr>
                      <a:spLocks noChangeShapeType="1"/>
                    </p:cNvSpPr>
                    <p:nvPr>
                      <p:custDataLst>
                        <p:tags r:id="rId11"/>
                      </p:custDataLst>
                    </p:nvPr>
                  </p:nvSpPr>
                  <p:spPr bwMode="auto">
                    <a:xfrm flipH="1">
                      <a:off x="912691" y="2646814"/>
                      <a:ext cx="2118599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" name="Line 53"/>
                    <p:cNvSpPr>
                      <a:spLocks noChangeShapeType="1"/>
                    </p:cNvSpPr>
                    <p:nvPr>
                      <p:custDataLst>
                        <p:tags r:id="rId12"/>
                      </p:custDataLst>
                    </p:nvPr>
                  </p:nvSpPr>
                  <p:spPr bwMode="auto">
                    <a:xfrm>
                      <a:off x="821047" y="1907746"/>
                      <a:ext cx="847" cy="94432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AC0098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" name="Text Box 56"/>
                    <p:cNvSpPr txBox="1">
                      <a:spLocks noChangeArrowheads="1"/>
                    </p:cNvSpPr>
                    <p:nvPr>
                      <p:custDataLst>
                        <p:tags r:id="rId13"/>
                      </p:custDataLst>
                    </p:nvPr>
                  </p:nvSpPr>
                  <p:spPr bwMode="auto">
                    <a:xfrm>
                      <a:off x="1474218" y="3022112"/>
                      <a:ext cx="1066108" cy="546465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400" dirty="0" smtClean="0"/>
                        <a:t>UF Transfer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pump</a:t>
                      </a:r>
                    </a:p>
                  </p:txBody>
                </p:sp>
                <p:cxnSp>
                  <p:nvCxnSpPr>
                    <p:cNvPr id="32" name="Straight Connector 2"/>
                    <p:cNvCxnSpPr>
                      <a:cxnSpLocks noChangeShapeType="1"/>
                    </p:cNvCxnSpPr>
                    <p:nvPr>
                      <p:custDataLst>
                        <p:tags r:id="rId14"/>
                      </p:custDataLst>
                    </p:nvPr>
                  </p:nvCxnSpPr>
                  <p:spPr bwMode="auto">
                    <a:xfrm flipH="1">
                      <a:off x="4411360" y="3183880"/>
                      <a:ext cx="2003" cy="962203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33" name="Rectangle 80"/>
                    <p:cNvSpPr>
                      <a:spLocks noChangeArrowheads="1"/>
                    </p:cNvSpPr>
                    <p:nvPr>
                      <p:custDataLst>
                        <p:tags r:id="rId15"/>
                      </p:custDataLst>
                    </p:nvPr>
                  </p:nvSpPr>
                  <p:spPr bwMode="auto">
                    <a:xfrm>
                      <a:off x="4150088" y="4154557"/>
                      <a:ext cx="829036" cy="1160212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1"/>
                      <a:tileRect/>
                    </a:gra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 algn="ctr"/>
                      <a:r>
                        <a:rPr lang="en-US" sz="1100" dirty="0" smtClean="0"/>
                        <a:t>Central Collection</a:t>
                      </a:r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Tank</a:t>
                      </a:r>
                    </a:p>
                    <a:p>
                      <a:pPr algn="ctr"/>
                      <a:endParaRPr lang="en-US" sz="1100" dirty="0" smtClean="0"/>
                    </a:p>
                  </p:txBody>
                </p:sp>
                <p:grpSp>
                  <p:nvGrpSpPr>
                    <p:cNvPr id="36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42604" y="2790933"/>
                      <a:ext cx="596667" cy="750041"/>
                      <a:chOff x="123" y="262"/>
                      <a:chExt cx="80" cy="104"/>
                    </a:xfrm>
                  </p:grpSpPr>
                  <p:sp>
                    <p:nvSpPr>
                      <p:cNvPr id="96" name="Arc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" y="262"/>
                        <a:ext cx="80" cy="18"/>
                      </a:xfrm>
                      <a:custGeom>
                        <a:avLst/>
                        <a:gdLst>
                          <a:gd name="T0" fmla="*/ 0 w 42975"/>
                          <a:gd name="T1" fmla="*/ 0 h 21600"/>
                          <a:gd name="T2" fmla="*/ 0 w 42975"/>
                          <a:gd name="T3" fmla="*/ 0 h 21600"/>
                          <a:gd name="T4" fmla="*/ 0 w 42975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42975"/>
                          <a:gd name="T10" fmla="*/ 0 h 21600"/>
                          <a:gd name="T11" fmla="*/ 42975 w 42975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975" h="21600" fill="none" extrusionOk="0">
                            <a:moveTo>
                              <a:pt x="0" y="18489"/>
                            </a:moveTo>
                            <a:cubicBezTo>
                              <a:pt x="1545" y="7873"/>
                              <a:pt x="10647" y="-1"/>
                              <a:pt x="21375" y="0"/>
                            </a:cubicBezTo>
                            <a:cubicBezTo>
                              <a:pt x="33304" y="0"/>
                              <a:pt x="42975" y="9670"/>
                              <a:pt x="42975" y="21600"/>
                            </a:cubicBezTo>
                          </a:path>
                          <a:path w="42975" h="21600" stroke="0" extrusionOk="0">
                            <a:moveTo>
                              <a:pt x="0" y="18489"/>
                            </a:moveTo>
                            <a:cubicBezTo>
                              <a:pt x="1545" y="7873"/>
                              <a:pt x="10647" y="-1"/>
                              <a:pt x="21375" y="0"/>
                            </a:cubicBezTo>
                            <a:cubicBezTo>
                              <a:pt x="33304" y="0"/>
                              <a:pt x="42975" y="9670"/>
                              <a:pt x="42975" y="21600"/>
                            </a:cubicBezTo>
                            <a:lnTo>
                              <a:pt x="21375" y="21600"/>
                            </a:lnTo>
                            <a:lnTo>
                              <a:pt x="0" y="1848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03D4A8"/>
                          </a:gs>
                          <a:gs pos="25000">
                            <a:srgbClr val="21D6E0"/>
                          </a:gs>
                          <a:gs pos="75000">
                            <a:srgbClr val="0087E6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  <a:tileRect/>
                      </a:gradFill>
                      <a:ln w="9525">
                        <a:solidFill>
                          <a:schemeClr val="accent2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97" name="Rectangle 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3" y="277"/>
                        <a:ext cx="80" cy="89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15875">
                        <a:solidFill>
                          <a:schemeClr val="accent2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</p:grpSp>
                <p:sp>
                  <p:nvSpPr>
                    <p:cNvPr id="37" name="Line 84"/>
                    <p:cNvSpPr>
                      <a:spLocks noChangeShapeType="1"/>
                    </p:cNvSpPr>
                    <p:nvPr>
                      <p:custDataLst>
                        <p:tags r:id="rId16"/>
                      </p:custDataLst>
                    </p:nvPr>
                  </p:nvSpPr>
                  <p:spPr bwMode="auto">
                    <a:xfrm flipV="1">
                      <a:off x="6937379" y="2852934"/>
                      <a:ext cx="936104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E2FFD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Text Box 85"/>
                    <p:cNvSpPr txBox="1">
                      <a:spLocks noChangeArrowheads="1"/>
                    </p:cNvSpPr>
                    <p:nvPr>
                      <p:custDataLst>
                        <p:tags r:id="rId17"/>
                      </p:custDataLst>
                    </p:nvPr>
                  </p:nvSpPr>
                  <p:spPr bwMode="auto">
                    <a:xfrm>
                      <a:off x="7691811" y="3573015"/>
                      <a:ext cx="1008112" cy="771481"/>
                    </a:xfrm>
                    <a:prstGeom prst="rect">
                      <a:avLst/>
                    </a:prstGeom>
                    <a:noFill/>
                    <a:ln w="22225" algn="ctr">
                      <a:noFill/>
                      <a:prstDash val="dash"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dirty="0"/>
                        <a:t>Existing</a:t>
                      </a:r>
                    </a:p>
                    <a:p>
                      <a:pPr algn="ctr"/>
                      <a:r>
                        <a:rPr lang="en-US" sz="1400" dirty="0"/>
                        <a:t>RO </a:t>
                      </a:r>
                      <a:r>
                        <a:rPr lang="en-US" sz="1400" dirty="0" smtClean="0"/>
                        <a:t>Tank in DI Plant</a:t>
                      </a:r>
                      <a:endParaRPr lang="en-US" sz="1400" dirty="0"/>
                    </a:p>
                  </p:txBody>
                </p:sp>
                <p:grpSp>
                  <p:nvGrpSpPr>
                    <p:cNvPr id="39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87628" y="4961366"/>
                      <a:ext cx="328599" cy="368848"/>
                      <a:chOff x="254" y="204"/>
                      <a:chExt cx="50" cy="52"/>
                    </a:xfrm>
                  </p:grpSpPr>
                  <p:sp>
                    <p:nvSpPr>
                      <p:cNvPr id="91" name="AutoShape 1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5" y="204"/>
                        <a:ext cx="44" cy="41"/>
                      </a:xfrm>
                      <a:prstGeom prst="flowChartMagneticTap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92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4" y="242"/>
                        <a:ext cx="11" cy="1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93" name="Line 15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5" y="255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9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91" y="241"/>
                        <a:ext cx="13" cy="1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95" name="Oval 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4" y="220"/>
                        <a:ext cx="8" cy="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</p:grpSp>
                <p:sp>
                  <p:nvSpPr>
                    <p:cNvPr id="40" name="Line 180"/>
                    <p:cNvSpPr>
                      <a:spLocks noChangeShapeType="1"/>
                    </p:cNvSpPr>
                    <p:nvPr>
                      <p:custDataLst>
                        <p:tags r:id="rId18"/>
                      </p:custDataLst>
                    </p:nvPr>
                  </p:nvSpPr>
                  <p:spPr bwMode="auto">
                    <a:xfrm>
                      <a:off x="5380494" y="4980272"/>
                      <a:ext cx="27671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cxnSp>
                  <p:nvCxnSpPr>
                    <p:cNvPr id="41" name="Straight Connector 6"/>
                    <p:cNvCxnSpPr>
                      <a:cxnSpLocks noChangeShapeType="1"/>
                    </p:cNvCxnSpPr>
                    <p:nvPr>
                      <p:custDataLst>
                        <p:tags r:id="rId19"/>
                      </p:custDataLst>
                    </p:nvPr>
                  </p:nvCxnSpPr>
                  <p:spPr bwMode="auto">
                    <a:xfrm flipV="1">
                      <a:off x="5648211" y="2860393"/>
                      <a:ext cx="0" cy="2129827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43" name="TextBox 14"/>
                    <p:cNvSpPr txBox="1">
                      <a:spLocks noChangeArrowheads="1"/>
                    </p:cNvSpPr>
                    <p:nvPr>
                      <p:custDataLst>
                        <p:tags r:id="rId20"/>
                      </p:custDataLst>
                    </p:nvPr>
                  </p:nvSpPr>
                  <p:spPr bwMode="auto">
                    <a:xfrm>
                      <a:off x="7560709" y="1700805"/>
                      <a:ext cx="1242924" cy="321451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400" dirty="0"/>
                        <a:t>Cooling </a:t>
                      </a:r>
                      <a:r>
                        <a:rPr lang="en-US" sz="1400" dirty="0" smtClean="0"/>
                        <a:t>Tower</a:t>
                      </a:r>
                      <a:endParaRPr lang="en-US" sz="1400" dirty="0"/>
                    </a:p>
                  </p:txBody>
                </p:sp>
                <p:sp>
                  <p:nvSpPr>
                    <p:cNvPr id="46" name="Text Box 670"/>
                    <p:cNvSpPr txBox="1">
                      <a:spLocks noChangeArrowheads="1"/>
                    </p:cNvSpPr>
                    <p:nvPr>
                      <p:custDataLst>
                        <p:tags r:id="rId21"/>
                      </p:custDataLst>
                    </p:nvPr>
                  </p:nvSpPr>
                  <p:spPr bwMode="auto">
                    <a:xfrm>
                      <a:off x="6245762" y="1458016"/>
                      <a:ext cx="1224136" cy="307777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 smtClean="0"/>
                        <a:t>Reject Water</a:t>
                      </a:r>
                      <a:endParaRPr lang="en-US" dirty="0"/>
                    </a:p>
                  </p:txBody>
                </p:sp>
                <p:sp>
                  <p:nvSpPr>
                    <p:cNvPr id="47" name="Rounded Rectangle 46"/>
                    <p:cNvSpPr/>
                    <p:nvPr>
                      <p:custDataLst>
                        <p:tags r:id="rId22"/>
                      </p:custDataLst>
                    </p:nvPr>
                  </p:nvSpPr>
                  <p:spPr bwMode="auto">
                    <a:xfrm>
                      <a:off x="4969253" y="1257875"/>
                      <a:ext cx="998809" cy="520544"/>
                    </a:xfrm>
                    <a:prstGeom prst="roundRect">
                      <a:avLst/>
                    </a:prstGeom>
                    <a:solidFill>
                      <a:schemeClr val="accent3">
                        <a:lumMod val="60000"/>
                        <a:lumOff val="40000"/>
                        <a:alpha val="52000"/>
                      </a:schemeClr>
                    </a:solidFill>
                    <a:ln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r>
                        <a:rPr lang="en-US" sz="1200" dirty="0"/>
                        <a:t>AHU </a:t>
                      </a:r>
                      <a:r>
                        <a:rPr lang="en-US" sz="1200" dirty="0" smtClean="0"/>
                        <a:t>Condensate</a:t>
                      </a:r>
                      <a:endParaRPr lang="en-US" sz="1200" dirty="0"/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</a:endParaRPr>
                    </a:p>
                  </p:txBody>
                </p:sp>
                <p:cxnSp>
                  <p:nvCxnSpPr>
                    <p:cNvPr id="48" name="Elbow Connector 47"/>
                    <p:cNvCxnSpPr>
                      <a:stCxn id="47" idx="2"/>
                    </p:cNvCxnSpPr>
                    <p:nvPr>
                      <p:custDataLst>
                        <p:tags r:id="rId23"/>
                      </p:custDataLst>
                    </p:nvPr>
                  </p:nvCxnSpPr>
                  <p:spPr bwMode="auto">
                    <a:xfrm rot="5400000">
                      <a:off x="3963613" y="2631089"/>
                      <a:ext cx="2357715" cy="652375"/>
                    </a:xfrm>
                    <a:prstGeom prst="bentConnector3">
                      <a:avLst>
                        <a:gd name="adj1" fmla="val 50000"/>
                      </a:avLst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grpSp>
                  <p:nvGrpSpPr>
                    <p:cNvPr id="50" name="Group 49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01999" y="4975975"/>
                      <a:ext cx="360040" cy="360040"/>
                      <a:chOff x="143" y="208"/>
                      <a:chExt cx="50" cy="52"/>
                    </a:xfrm>
                  </p:grpSpPr>
                  <p:sp>
                    <p:nvSpPr>
                      <p:cNvPr id="8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44" y="208"/>
                        <a:ext cx="44" cy="41"/>
                      </a:xfrm>
                      <a:prstGeom prst="flowChartMagneticTap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87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3" y="246"/>
                        <a:ext cx="11" cy="1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88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4" y="259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89" name="Line 11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80" y="245"/>
                        <a:ext cx="13" cy="1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90" name="Oval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" y="224"/>
                        <a:ext cx="8" cy="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</p:grpSp>
                <p:sp>
                  <p:nvSpPr>
                    <p:cNvPr id="51" name="Text Box 560"/>
                    <p:cNvSpPr txBox="1">
                      <a:spLocks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4930246" y="5460843"/>
                      <a:ext cx="1094881" cy="546465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400" dirty="0" smtClean="0"/>
                        <a:t>RO Transfer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pump</a:t>
                      </a:r>
                    </a:p>
                  </p:txBody>
                </p:sp>
                <p:sp>
                  <p:nvSpPr>
                    <p:cNvPr id="53" name="Text Box 5600"/>
                    <p:cNvSpPr txBox="1">
                      <a:spLocks noChangeArrowheads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3025515" y="5516745"/>
                      <a:ext cx="1266307" cy="546465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400" dirty="0" smtClean="0"/>
                        <a:t>UF Back wash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pump</a:t>
                      </a:r>
                    </a:p>
                  </p:txBody>
                </p:sp>
                <p:grpSp>
                  <p:nvGrpSpPr>
                    <p:cNvPr id="54" name="Group 122"/>
                    <p:cNvGrpSpPr/>
                    <p:nvPr/>
                  </p:nvGrpSpPr>
                  <p:grpSpPr>
                    <a:xfrm>
                      <a:off x="1108047" y="4930823"/>
                      <a:ext cx="343360" cy="383638"/>
                      <a:chOff x="1293502" y="4930823"/>
                      <a:chExt cx="343360" cy="383638"/>
                    </a:xfrm>
                  </p:grpSpPr>
                  <p:sp>
                    <p:nvSpPr>
                      <p:cNvPr id="82" name="AutoShape 1300"/>
                      <p:cNvSpPr>
                        <a:spLocks noChangeArrowheads="1"/>
                      </p:cNvSpPr>
                      <p:nvPr>
                        <p:custDataLst>
                          <p:tags r:id="rId44"/>
                        </p:custDataLst>
                      </p:nvPr>
                    </p:nvSpPr>
                    <p:spPr bwMode="auto">
                      <a:xfrm flipV="1">
                        <a:off x="1300368" y="4930823"/>
                        <a:ext cx="302157" cy="300416"/>
                      </a:xfrm>
                      <a:prstGeom prst="flowChartMagneticTap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83" name="Line 1400"/>
                      <p:cNvSpPr>
                        <a:spLocks noChangeShapeType="1"/>
                      </p:cNvSpPr>
                      <p:nvPr>
                        <p:custDataLst>
                          <p:tags r:id="rId45"/>
                        </p:custDataLst>
                      </p:nvPr>
                    </p:nvSpPr>
                    <p:spPr bwMode="auto">
                      <a:xfrm flipH="1">
                        <a:off x="1293502" y="5209258"/>
                        <a:ext cx="75539" cy="9525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84" name="Line 15000"/>
                      <p:cNvSpPr>
                        <a:spLocks noChangeShapeType="1"/>
                      </p:cNvSpPr>
                      <p:nvPr>
                        <p:custDataLst>
                          <p:tags r:id="rId46"/>
                        </p:custDataLst>
                      </p:nvPr>
                    </p:nvSpPr>
                    <p:spPr bwMode="auto">
                      <a:xfrm>
                        <a:off x="1300369" y="5314461"/>
                        <a:ext cx="32962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sp>
                    <p:nvSpPr>
                      <p:cNvPr id="85" name="Line 1600"/>
                      <p:cNvSpPr>
                        <a:spLocks noChangeShapeType="1"/>
                      </p:cNvSpPr>
                      <p:nvPr>
                        <p:custDataLst>
                          <p:tags r:id="rId47"/>
                        </p:custDataLst>
                      </p:nvPr>
                    </p:nvSpPr>
                    <p:spPr bwMode="auto">
                      <a:xfrm flipH="1" flipV="1">
                        <a:off x="1547588" y="5201931"/>
                        <a:ext cx="89274" cy="10990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</p:grpSp>
                <p:sp>
                  <p:nvSpPr>
                    <p:cNvPr id="55" name="Oval 120"/>
                    <p:cNvSpPr>
                      <a:spLocks noChangeArrowheads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 flipH="1">
                      <a:off x="1249225" y="5054385"/>
                      <a:ext cx="57606" cy="5539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SG" dirty="0"/>
                    </a:p>
                  </p:txBody>
                </p:sp>
                <p:sp>
                  <p:nvSpPr>
                    <p:cNvPr id="56" name="Line 1100"/>
                    <p:cNvSpPr>
                      <a:spLocks noChangeShapeType="1"/>
                    </p:cNvSpPr>
                    <p:nvPr>
                      <p:custDataLst>
                        <p:tags r:id="rId27"/>
                      </p:custDataLst>
                    </p:nvPr>
                  </p:nvSpPr>
                  <p:spPr bwMode="auto">
                    <a:xfrm>
                      <a:off x="947023" y="5091159"/>
                      <a:ext cx="32393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cxnSp>
                  <p:nvCxnSpPr>
                    <p:cNvPr id="57" name="Straight Connector 20"/>
                    <p:cNvCxnSpPr>
                      <a:cxnSpLocks noChangeShapeType="1"/>
                      <a:endCxn id="56" idx="0"/>
                    </p:cNvCxnSpPr>
                    <p:nvPr>
                      <p:custDataLst>
                        <p:tags r:id="rId28"/>
                      </p:custDataLst>
                    </p:nvPr>
                  </p:nvCxnSpPr>
                  <p:spPr bwMode="auto">
                    <a:xfrm flipH="1">
                      <a:off x="947023" y="4241189"/>
                      <a:ext cx="1" cy="849969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58" name="Text Box 56000"/>
                    <p:cNvSpPr txBox="1">
                      <a:spLocks noChangeArrowheads="1"/>
                    </p:cNvSpPr>
                    <p:nvPr>
                      <p:custDataLst>
                        <p:tags r:id="rId29"/>
                      </p:custDataLst>
                    </p:nvPr>
                  </p:nvSpPr>
                  <p:spPr bwMode="auto">
                    <a:xfrm>
                      <a:off x="862955" y="5455234"/>
                      <a:ext cx="945262" cy="546465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400" dirty="0" smtClean="0"/>
                        <a:t>De-sludge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pump</a:t>
                      </a:r>
                    </a:p>
                  </p:txBody>
                </p:sp>
                <p:sp>
                  <p:nvSpPr>
                    <p:cNvPr id="59" name="Line 1800"/>
                    <p:cNvSpPr>
                      <a:spLocks noChangeShapeType="1"/>
                    </p:cNvSpPr>
                    <p:nvPr>
                      <p:custDataLst>
                        <p:tags r:id="rId30"/>
                      </p:custDataLst>
                    </p:nvPr>
                  </p:nvSpPr>
                  <p:spPr bwMode="auto">
                    <a:xfrm>
                      <a:off x="1412707" y="4963992"/>
                      <a:ext cx="309804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0" name="Text Box 560000"/>
                    <p:cNvSpPr txBox="1">
                      <a:spLocks noChangeArrowheads="1"/>
                    </p:cNvSpPr>
                    <p:nvPr>
                      <p:custDataLst>
                        <p:tags r:id="rId31"/>
                      </p:custDataLst>
                    </p:nvPr>
                  </p:nvSpPr>
                  <p:spPr bwMode="auto">
                    <a:xfrm>
                      <a:off x="1631783" y="4848840"/>
                      <a:ext cx="633507" cy="307777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400" dirty="0" smtClean="0"/>
                        <a:t>WWT</a:t>
                      </a:r>
                      <a:endParaRPr lang="en-US" sz="1400" dirty="0"/>
                    </a:p>
                  </p:txBody>
                </p:sp>
                <p:sp>
                  <p:nvSpPr>
                    <p:cNvPr id="61" name="Line 18000"/>
                    <p:cNvSpPr>
                      <a:spLocks noChangeShapeType="1"/>
                    </p:cNvSpPr>
                    <p:nvPr>
                      <p:custDataLst>
                        <p:tags r:id="rId32"/>
                      </p:custDataLst>
                    </p:nvPr>
                  </p:nvSpPr>
                  <p:spPr bwMode="auto">
                    <a:xfrm>
                      <a:off x="3023298" y="2647798"/>
                      <a:ext cx="55343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2" name="Text Box 5600000"/>
                    <p:cNvSpPr txBox="1">
                      <a:spLocks noChangeArrowheads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3567134" y="2485457"/>
                      <a:ext cx="633507" cy="307777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400" dirty="0" smtClean="0"/>
                        <a:t>WWT</a:t>
                      </a:r>
                      <a:endParaRPr lang="en-US" sz="1400" dirty="0"/>
                    </a:p>
                  </p:txBody>
                </p:sp>
                <p:sp>
                  <p:nvSpPr>
                    <p:cNvPr id="65" name="Line 1800000"/>
                    <p:cNvSpPr>
                      <a:spLocks noChangeShapeType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 flipH="1" flipV="1">
                      <a:off x="3898457" y="5130951"/>
                      <a:ext cx="26095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6" name="Line 180000000"/>
                    <p:cNvSpPr>
                      <a:spLocks noChangeShapeType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5637483" y="2873829"/>
                      <a:ext cx="247752" cy="87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67" name="Group 140"/>
                    <p:cNvGrpSpPr/>
                    <p:nvPr/>
                  </p:nvGrpSpPr>
                  <p:grpSpPr>
                    <a:xfrm>
                      <a:off x="6155354" y="2093506"/>
                      <a:ext cx="360046" cy="344268"/>
                      <a:chOff x="6228184" y="1628800"/>
                      <a:chExt cx="423860" cy="360040"/>
                    </a:xfrm>
                  </p:grpSpPr>
                  <p:sp>
                    <p:nvSpPr>
                      <p:cNvPr id="80" name="Oval 79"/>
                      <p:cNvSpPr/>
                      <p:nvPr/>
                    </p:nvSpPr>
                    <p:spPr>
                      <a:xfrm>
                        <a:off x="6228184" y="1628800"/>
                        <a:ext cx="360040" cy="36004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1" name="TextBox 80"/>
                      <p:cNvSpPr txBox="1"/>
                      <p:nvPr/>
                    </p:nvSpPr>
                    <p:spPr>
                      <a:xfrm>
                        <a:off x="6241679" y="1693493"/>
                        <a:ext cx="410365" cy="257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 smtClean="0"/>
                          <a:t>FT</a:t>
                        </a:r>
                        <a:endParaRPr lang="en-US" sz="1000" dirty="0"/>
                      </a:p>
                    </p:txBody>
                  </p:sp>
                </p:grpSp>
                <p:grpSp>
                  <p:nvGrpSpPr>
                    <p:cNvPr id="68" name="Group 143"/>
                    <p:cNvGrpSpPr/>
                    <p:nvPr/>
                  </p:nvGrpSpPr>
                  <p:grpSpPr>
                    <a:xfrm>
                      <a:off x="6998500" y="2311206"/>
                      <a:ext cx="360046" cy="344268"/>
                      <a:chOff x="6228184" y="1628800"/>
                      <a:chExt cx="423860" cy="360040"/>
                    </a:xfrm>
                  </p:grpSpPr>
                  <p:sp>
                    <p:nvSpPr>
                      <p:cNvPr id="78" name="Oval 77"/>
                      <p:cNvSpPr/>
                      <p:nvPr/>
                    </p:nvSpPr>
                    <p:spPr>
                      <a:xfrm>
                        <a:off x="6228184" y="1628800"/>
                        <a:ext cx="360040" cy="36004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6241679" y="1693493"/>
                        <a:ext cx="410365" cy="257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 smtClean="0"/>
                          <a:t>FT</a:t>
                        </a:r>
                        <a:endParaRPr lang="en-US" sz="1000" dirty="0"/>
                      </a:p>
                    </p:txBody>
                  </p:sp>
                </p:grpSp>
                <p:cxnSp>
                  <p:nvCxnSpPr>
                    <p:cNvPr id="69" name="Straight Connector 68"/>
                    <p:cNvCxnSpPr/>
                    <p:nvPr>
                      <p:custDataLst>
                        <p:tags r:id="rId36"/>
                      </p:custDataLst>
                    </p:nvPr>
                  </p:nvCxnSpPr>
                  <p:spPr bwMode="auto">
                    <a:xfrm flipH="1">
                      <a:off x="6450911" y="2264427"/>
                      <a:ext cx="28197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0" name="Straight Connector 69"/>
                    <p:cNvCxnSpPr/>
                    <p:nvPr>
                      <p:custDataLst>
                        <p:tags r:id="rId37"/>
                      </p:custDataLst>
                    </p:nvPr>
                  </p:nvCxnSpPr>
                  <p:spPr bwMode="auto">
                    <a:xfrm>
                      <a:off x="7161786" y="2643604"/>
                      <a:ext cx="0" cy="21602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71" name="Line 1800000000"/>
                    <p:cNvSpPr>
                      <a:spLocks noChangeShapeType="1"/>
                    </p:cNvSpPr>
                    <p:nvPr>
                      <p:custDataLst>
                        <p:tags r:id="rId38"/>
                      </p:custDataLst>
                    </p:nvPr>
                  </p:nvSpPr>
                  <p:spPr bwMode="auto">
                    <a:xfrm>
                      <a:off x="6732240" y="1844824"/>
                      <a:ext cx="7920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AC0098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2" name="Line 1800000000"/>
                    <p:cNvSpPr>
                      <a:spLocks noChangeShapeType="1"/>
                    </p:cNvSpPr>
                    <p:nvPr>
                      <p:custDataLst>
                        <p:tags r:id="rId39"/>
                      </p:custDataLst>
                    </p:nvPr>
                  </p:nvSpPr>
                  <p:spPr bwMode="auto">
                    <a:xfrm flipH="1" flipV="1">
                      <a:off x="6734737" y="1826443"/>
                      <a:ext cx="3519" cy="87321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AC0098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3" name="Line 180"/>
                    <p:cNvSpPr>
                      <a:spLocks noChangeShapeType="1"/>
                    </p:cNvSpPr>
                    <p:nvPr>
                      <p:custDataLst>
                        <p:tags r:id="rId40"/>
                      </p:custDataLst>
                    </p:nvPr>
                  </p:nvSpPr>
                  <p:spPr bwMode="auto">
                    <a:xfrm>
                      <a:off x="3673502" y="3191059"/>
                      <a:ext cx="737859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6" name="Rounded Rectangle 75"/>
                    <p:cNvSpPr/>
                    <p:nvPr>
                      <p:custDataLst>
                        <p:tags r:id="rId41"/>
                      </p:custDataLst>
                    </p:nvPr>
                  </p:nvSpPr>
                  <p:spPr bwMode="auto">
                    <a:xfrm>
                      <a:off x="3872591" y="1159330"/>
                      <a:ext cx="943691" cy="648933"/>
                    </a:xfrm>
                    <a:prstGeom prst="roundRect">
                      <a:avLst/>
                    </a:prstGeom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  <a:ln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r>
                        <a:rPr lang="en-US" sz="1200" dirty="0"/>
                        <a:t>RO Reject from DI </a:t>
                      </a:r>
                      <a:r>
                        <a:rPr lang="en-US" sz="1200" dirty="0" smtClean="0"/>
                        <a:t>plants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</a:endParaRPr>
                    </a:p>
                  </p:txBody>
                </p:sp>
                <p:sp>
                  <p:nvSpPr>
                    <p:cNvPr id="77" name="Line 180"/>
                    <p:cNvSpPr>
                      <a:spLocks noChangeShapeType="1"/>
                    </p:cNvSpPr>
                    <p:nvPr>
                      <p:custDataLst>
                        <p:tags r:id="rId42"/>
                      </p:custDataLst>
                    </p:nvPr>
                  </p:nvSpPr>
                  <p:spPr bwMode="auto">
                    <a:xfrm>
                      <a:off x="4969253" y="5111055"/>
                      <a:ext cx="26994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" name="Line 11"/>
                    <p:cNvSpPr>
                      <a:spLocks noChangeShapeType="1"/>
                    </p:cNvSpPr>
                    <p:nvPr>
                      <p:custDataLst>
                        <p:tags r:id="rId43"/>
                      </p:custDataLst>
                    </p:nvPr>
                  </p:nvSpPr>
                  <p:spPr bwMode="auto">
                    <a:xfrm>
                      <a:off x="1324763" y="3715030"/>
                      <a:ext cx="544783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</p:grpSp>
      <p:sp>
        <p:nvSpPr>
          <p:cNvPr id="120" name="Line 180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483812" y="2203997"/>
            <a:ext cx="2463" cy="223465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45" name="Picture 4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9" y="3083972"/>
            <a:ext cx="1302399" cy="185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5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945" y="3220514"/>
            <a:ext cx="1552651" cy="173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689" y="2771404"/>
            <a:ext cx="1511627" cy="181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1" name="Straight Connector 9"/>
          <p:cNvCxnSpPr/>
          <p:nvPr/>
        </p:nvCxnSpPr>
        <p:spPr bwMode="auto">
          <a:xfrm rot="10800000">
            <a:off x="2895600" y="4762501"/>
            <a:ext cx="696934" cy="496635"/>
          </a:xfrm>
          <a:prstGeom prst="bentConnector3">
            <a:avLst>
              <a:gd name="adj1" fmla="val 100568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8" name="Title 1"/>
          <p:cNvSpPr txBox="1">
            <a:spLocks/>
          </p:cNvSpPr>
          <p:nvPr/>
        </p:nvSpPr>
        <p:spPr>
          <a:xfrm>
            <a:off x="993594" y="382930"/>
            <a:ext cx="4045132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-1 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114" name="Group 11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115" name="Group 11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118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125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127" name="Freeform 6"/>
                  <p:cNvSpPr>
                    <a:spLocks noEditPoints="1"/>
                  </p:cNvSpPr>
                  <p:nvPr>
                    <p:custDataLst>
                      <p:tags r:id="rId4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128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129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130" name="Block Arc 129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131" name="Block Arc 130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32" name="Block Arc 131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33" name="Block Arc 132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34" name="Block Arc 133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126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119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21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122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23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24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117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76227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52" grpId="0"/>
      <p:bldP spid="1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376" y="914400"/>
            <a:ext cx="9144000" cy="5943599"/>
          </a:xfrm>
          <a:prstGeom prst="rect">
            <a:avLst/>
          </a:prstGeom>
          <a:gradFill>
            <a:gsLst>
              <a:gs pos="0">
                <a:srgbClr val="000082">
                  <a:alpha val="42000"/>
                </a:srgbClr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889" l="669" r="97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46007803"/>
              </p:ext>
            </p:extLst>
          </p:nvPr>
        </p:nvGraphicFramePr>
        <p:xfrm>
          <a:off x="1695448" y="946300"/>
          <a:ext cx="7370145" cy="1964979"/>
        </p:xfrm>
        <a:graphic>
          <a:graphicData uri="http://schemas.openxmlformats.org/drawingml/2006/table">
            <a:tbl>
              <a:tblPr/>
              <a:tblGrid>
                <a:gridCol w="2518826"/>
                <a:gridCol w="1185641"/>
                <a:gridCol w="1832839"/>
                <a:gridCol w="1832839"/>
              </a:tblGrid>
              <a:tr h="35850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7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  <a:defRPr/>
                      </a:pPr>
                      <a:r>
                        <a:rPr lang="en-US" sz="1600" b="1" kern="1200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Product Water Quality of WWRS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585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600" b="1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  Parameter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600" b="1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Unit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600" b="1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Design Data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Actual Result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989">
                <a:tc>
                  <a:txBody>
                    <a:bodyPr/>
                    <a:lstStyle/>
                    <a:p>
                      <a:pPr marL="228600" marR="0" indent="-228600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22860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GB" sz="1400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  Conductivity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Us/cm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&lt;15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&lt;5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989">
                <a:tc>
                  <a:txBody>
                    <a:bodyPr/>
                    <a:lstStyle/>
                    <a:p>
                      <a:pPr marL="228600" marR="0" indent="-228600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22860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GB" sz="1400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  Total </a:t>
                      </a:r>
                      <a:r>
                        <a:rPr lang="en-GB" sz="1400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Organic Carbon (TOC)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ppb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spc="-15" dirty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&lt;50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&lt;15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989">
                <a:tc>
                  <a:txBody>
                    <a:bodyPr/>
                    <a:lstStyle/>
                    <a:p>
                      <a:pPr marL="228600" marR="0" indent="-228600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22860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GB" sz="1400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  pH value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400" spc="-15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spc="-15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7</a:t>
                      </a:r>
                      <a:r>
                        <a:rPr lang="en-US" sz="1400" spc="-15" baseline="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Arial"/>
                        </a:rPr>
                        <a:t> - 8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7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 -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/>
                          <a:ea typeface="宋体"/>
                          <a:cs typeface="Times New Roman"/>
                        </a:rPr>
                        <a:t>8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7" r="21914" b="3183"/>
          <a:stretch/>
        </p:blipFill>
        <p:spPr>
          <a:xfrm>
            <a:off x="-27395" y="914401"/>
            <a:ext cx="1701840" cy="196527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4344953"/>
            <a:ext cx="3223617" cy="177874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26" name="Rectangle 25"/>
          <p:cNvSpPr/>
          <p:nvPr/>
        </p:nvSpPr>
        <p:spPr>
          <a:xfrm>
            <a:off x="0" y="2987852"/>
            <a:ext cx="9144000" cy="41549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182880" indent="-182880" algn="ctr">
              <a:lnSpc>
                <a:spcPct val="150000"/>
              </a:lnSpc>
            </a:pPr>
            <a:r>
              <a:rPr lang="en-US" sz="1400" dirty="0"/>
              <a:t>The product water is RO water grade and will be directly top up to existing RO water tank of the </a:t>
            </a:r>
            <a:r>
              <a:rPr lang="en-US" sz="1400" dirty="0" smtClean="0"/>
              <a:t>DI </a:t>
            </a:r>
            <a:r>
              <a:rPr lang="en-US" sz="1400" dirty="0"/>
              <a:t>system.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83645" y="4126010"/>
            <a:ext cx="5381949" cy="1431161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CC00"/>
              </a:gs>
              <a:gs pos="100000">
                <a:srgbClr val="FF6600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GB" sz="1800" b="1" dirty="0" smtClean="0">
                <a:solidFill>
                  <a:schemeClr val="tx2"/>
                </a:solidFill>
              </a:rPr>
              <a:t>This system enabled Lumileds Singapore to recycle  </a:t>
            </a:r>
            <a:r>
              <a:rPr lang="en-GB" sz="4000" b="1" dirty="0" smtClean="0">
                <a:solidFill>
                  <a:schemeClr val="tx2"/>
                </a:solidFill>
              </a:rPr>
              <a:t>43% </a:t>
            </a:r>
            <a:r>
              <a:rPr lang="en-GB" sz="1800" b="1" dirty="0" smtClean="0">
                <a:solidFill>
                  <a:schemeClr val="tx2"/>
                </a:solidFill>
              </a:rPr>
              <a:t>of water consumed. </a:t>
            </a:r>
            <a:endParaRPr lang="en-US" sz="1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356" y="5796981"/>
            <a:ext cx="3358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months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funding from PUB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Explosion 1 16"/>
          <p:cNvSpPr/>
          <p:nvPr/>
        </p:nvSpPr>
        <p:spPr bwMode="auto">
          <a:xfrm>
            <a:off x="1076103" y="3886200"/>
            <a:ext cx="2607542" cy="1910782"/>
          </a:xfrm>
          <a:prstGeom prst="irregularSeal1">
            <a:avLst/>
          </a:prstGeom>
          <a:gradFill>
            <a:gsLst>
              <a:gs pos="0">
                <a:schemeClr val="accent6">
                  <a:shade val="51000"/>
                  <a:satMod val="130000"/>
                  <a:lumMod val="63000"/>
                  <a:alpha val="77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u="sng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Return on Investment</a:t>
            </a:r>
            <a:endParaRPr kumimoji="0" lang="en-US" sz="180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030" l="2963" r="9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35" y="3605272"/>
            <a:ext cx="1152862" cy="17250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93594" y="382930"/>
            <a:ext cx="584393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-1 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5" name="Group 2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8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4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6" name="Freeform 6"/>
                  <p:cNvSpPr>
                    <a:spLocks noEditPoints="1"/>
                  </p:cNvSpPr>
                  <p:nvPr>
                    <p:custDataLst>
                      <p:tags r:id="rId2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7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8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9" name="Block Arc 38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0" name="Block Arc 39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1" name="Block Arc 40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3" name="Block Arc 42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5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3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7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7851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851" y="1288537"/>
            <a:ext cx="9143149" cy="5569461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 rot="16200000">
            <a:off x="2100018" y="-810630"/>
            <a:ext cx="4962138" cy="916047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51" y="864825"/>
            <a:ext cx="9144000" cy="400759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7" name="Rectangle 106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Rectangle 115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De-ionized </a:t>
              </a:r>
              <a:r>
                <a:rPr lang="en-US" sz="2400" dirty="0" smtClean="0"/>
                <a:t>Water </a:t>
              </a:r>
              <a:r>
                <a:rPr lang="en-US" sz="2400" dirty="0"/>
                <a:t>S</a:t>
              </a:r>
              <a:r>
                <a:rPr lang="en-US" sz="2400" dirty="0" smtClean="0"/>
                <a:t>ystems</a:t>
              </a:r>
              <a:r>
                <a:rPr lang="en-US" sz="2400" dirty="0"/>
                <a:t>’ </a:t>
              </a:r>
              <a:r>
                <a:rPr lang="en-US" sz="2400" dirty="0" smtClean="0"/>
                <a:t>Upgrading</a:t>
              </a:r>
              <a:endParaRPr lang="en-US" sz="2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166188" y="1288537"/>
            <a:ext cx="4571899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 Water Loop 1 Schematic Drawing</a:t>
            </a:r>
            <a:endParaRPr lang="en-US" sz="1600" dirty="0"/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959416" y="360806"/>
            <a:ext cx="5528348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-2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75" name="Group 74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76" name="Group 75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78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85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87" name="Freeform 6"/>
                  <p:cNvSpPr>
                    <a:spLocks noEditPoints="1"/>
                  </p:cNvSpPr>
                  <p:nvPr>
                    <p:custDataLst>
                      <p:tags r:id="rId2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88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89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90" name="Block Arc 89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109" name="Block Arc 10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0" name="Block Arc 10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7" name="Block Arc 116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119" name="Block Arc 118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86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79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80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81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82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83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77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163" y="1627091"/>
            <a:ext cx="6825354" cy="268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TextBox 1"/>
          <p:cNvSpPr txBox="1"/>
          <p:nvPr/>
        </p:nvSpPr>
        <p:spPr>
          <a:xfrm>
            <a:off x="982480" y="5305815"/>
            <a:ext cx="574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72%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587" y="3636737"/>
            <a:ext cx="4454838" cy="2708233"/>
            <a:chOff x="117587" y="3636737"/>
            <a:chExt cx="4454838" cy="2708233"/>
          </a:xfrm>
        </p:grpSpPr>
        <p:grpSp>
          <p:nvGrpSpPr>
            <p:cNvPr id="121" name="Group 120"/>
            <p:cNvGrpSpPr/>
            <p:nvPr/>
          </p:nvGrpSpPr>
          <p:grpSpPr>
            <a:xfrm>
              <a:off x="117587" y="3636737"/>
              <a:ext cx="4454838" cy="2708233"/>
              <a:chOff x="1043800" y="3404559"/>
              <a:chExt cx="4454838" cy="2708233"/>
            </a:xfrm>
          </p:grpSpPr>
          <p:graphicFrame>
            <p:nvGraphicFramePr>
              <p:cNvPr id="122" name="Chart 121"/>
              <p:cNvGraphicFramePr/>
              <p:nvPr>
                <p:extLst>
                  <p:ext uri="{D42A27DB-BD31-4B8C-83A1-F6EECF244321}">
                    <p14:modId xmlns:p14="http://schemas.microsoft.com/office/powerpoint/2010/main" xmlns="" val="1004104483"/>
                  </p:ext>
                </p:extLst>
              </p:nvPr>
            </p:nvGraphicFramePr>
            <p:xfrm>
              <a:off x="1043800" y="3404559"/>
              <a:ext cx="4454838" cy="27082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126" name="TextBox 1"/>
              <p:cNvSpPr txBox="1"/>
              <p:nvPr/>
            </p:nvSpPr>
            <p:spPr>
              <a:xfrm>
                <a:off x="3804495" y="5061413"/>
                <a:ext cx="5742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86%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74208" y="5855605"/>
              <a:ext cx="1390829" cy="489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Inefficient </a:t>
              </a:r>
              <a:endParaRPr lang="en-GB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 </a:t>
              </a:r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 System</a:t>
              </a:r>
            </a:p>
          </p:txBody>
        </p:sp>
        <p:sp>
          <p:nvSpPr>
            <p:cNvPr id="137" name="Freeform 136"/>
            <p:cNvSpPr/>
            <p:nvPr/>
          </p:nvSpPr>
          <p:spPr>
            <a:xfrm flipH="1">
              <a:off x="2166186" y="5898746"/>
              <a:ext cx="1966095" cy="403082"/>
            </a:xfrm>
            <a:custGeom>
              <a:avLst/>
              <a:gdLst>
                <a:gd name="connsiteX0" fmla="*/ 0 w 2692661"/>
                <a:gd name="connsiteY0" fmla="*/ 0 h 887354"/>
                <a:gd name="connsiteX1" fmla="*/ 2692661 w 2692661"/>
                <a:gd name="connsiteY1" fmla="*/ 0 h 887354"/>
                <a:gd name="connsiteX2" fmla="*/ 2692661 w 2692661"/>
                <a:gd name="connsiteY2" fmla="*/ 887354 h 887354"/>
                <a:gd name="connsiteX3" fmla="*/ 0 w 2692661"/>
                <a:gd name="connsiteY3" fmla="*/ 887354 h 887354"/>
                <a:gd name="connsiteX4" fmla="*/ 0 w 2692661"/>
                <a:gd name="connsiteY4" fmla="*/ 0 h 88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2661" h="887354">
                  <a:moveTo>
                    <a:pt x="0" y="0"/>
                  </a:moveTo>
                  <a:lnTo>
                    <a:pt x="2692661" y="0"/>
                  </a:lnTo>
                  <a:lnTo>
                    <a:pt x="2692661" y="887354"/>
                  </a:lnTo>
                  <a:lnTo>
                    <a:pt x="0" y="8873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Highly Efficient </a:t>
              </a:r>
            </a:p>
            <a:p>
              <a:pPr lvl="0"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 Water </a:t>
              </a:r>
              <a:r>
                <a:rPr lang="en-GB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n-GB" sz="1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ystem</a:t>
              </a:r>
              <a:endParaRPr lang="en-US" sz="1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983" b="87430" l="25378" r="91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31" b="12727"/>
          <a:stretch/>
        </p:blipFill>
        <p:spPr>
          <a:xfrm rot="673504">
            <a:off x="1653196" y="4294018"/>
            <a:ext cx="1313261" cy="1361968"/>
          </a:xfrm>
          <a:prstGeom prst="rect">
            <a:avLst/>
          </a:prstGeom>
        </p:spPr>
      </p:pic>
      <p:sp>
        <p:nvSpPr>
          <p:cNvPr id="42" name="TextBox 1"/>
          <p:cNvSpPr txBox="1"/>
          <p:nvPr/>
        </p:nvSpPr>
        <p:spPr>
          <a:xfrm>
            <a:off x="982480" y="5342086"/>
            <a:ext cx="574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72%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9" name="WordArt 4"/>
          <p:cNvSpPr>
            <a:spLocks noChangeArrowheads="1" noChangeShapeType="1" noTextEdit="1"/>
          </p:cNvSpPr>
          <p:nvPr/>
        </p:nvSpPr>
        <p:spPr bwMode="auto">
          <a:xfrm>
            <a:off x="3649410" y="5093204"/>
            <a:ext cx="5354847" cy="805542"/>
          </a:xfrm>
          <a:prstGeom prst="rect">
            <a:avLst/>
          </a:prstGeom>
          <a:scene3d>
            <a:camera prst="legacyPerspectiveFront">
              <a:rot lat="21119977" lon="1080000" rev="21599987"/>
            </a:camera>
            <a:lightRig rig="legacyHarsh2" dir="b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81268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18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2700000" scaled="1"/>
                </a:gradFill>
                <a:latin typeface="Impact"/>
              </a:rPr>
              <a:t>Water Recovery Rate Around 86%</a:t>
            </a:r>
            <a:endParaRPr lang="en-US" sz="32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2700000" scaled="1"/>
              </a:gradFill>
              <a:latin typeface="Impac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4974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34" grpId="0"/>
      <p:bldP spid="42" grpId="0"/>
      <p:bldP spid="1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936"/>
          <a:stretch/>
        </p:blipFill>
        <p:spPr>
          <a:xfrm>
            <a:off x="819" y="4928794"/>
            <a:ext cx="9101414" cy="19392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62" y="1102786"/>
            <a:ext cx="9144000" cy="457873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0"/>
              <a:ext cx="9144000" cy="4578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/>
                <a:t>Installation of </a:t>
              </a:r>
              <a:r>
                <a:rPr lang="en-US" b="1" dirty="0" smtClean="0"/>
                <a:t>Water </a:t>
              </a:r>
              <a:r>
                <a:rPr lang="en-US" b="1" dirty="0"/>
                <a:t>L</a:t>
              </a:r>
              <a:r>
                <a:rPr lang="en-US" b="1" dirty="0" smtClean="0"/>
                <a:t>eak </a:t>
              </a:r>
              <a:r>
                <a:rPr lang="en-US" b="1" dirty="0"/>
                <a:t>D</a:t>
              </a:r>
              <a:r>
                <a:rPr lang="en-US" b="1" dirty="0" smtClean="0"/>
                <a:t>etection </a:t>
              </a:r>
              <a:r>
                <a:rPr lang="en-US" b="1" dirty="0"/>
                <a:t>S</a:t>
              </a:r>
              <a:r>
                <a:rPr lang="en-US" b="1" dirty="0" smtClean="0"/>
                <a:t>ystem</a:t>
              </a:r>
              <a:endParaRPr lang="en-US" b="1" kern="1200" dirty="0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271765" y="5252100"/>
            <a:ext cx="8593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Installed sophisticated </a:t>
            </a:r>
            <a:r>
              <a:rPr lang="en-US" sz="1800" b="1" dirty="0" smtClean="0"/>
              <a:t>Water </a:t>
            </a:r>
            <a:r>
              <a:rPr lang="en-US" sz="1800" b="1" dirty="0"/>
              <a:t>L</a:t>
            </a:r>
            <a:r>
              <a:rPr lang="en-US" sz="1800" b="1" dirty="0" smtClean="0"/>
              <a:t>eak </a:t>
            </a:r>
            <a:r>
              <a:rPr lang="en-US" sz="1800" b="1" dirty="0"/>
              <a:t>D</a:t>
            </a:r>
            <a:r>
              <a:rPr lang="en-US" sz="1800" b="1" dirty="0" smtClean="0"/>
              <a:t>etection </a:t>
            </a:r>
            <a:r>
              <a:rPr lang="en-US" sz="1800" b="1" dirty="0"/>
              <a:t>S</a:t>
            </a:r>
            <a:r>
              <a:rPr lang="en-US" sz="1800" b="1" dirty="0" smtClean="0"/>
              <a:t>ystem </a:t>
            </a:r>
            <a:r>
              <a:rPr lang="en-US" sz="1800" b="1" dirty="0"/>
              <a:t>at </a:t>
            </a:r>
            <a:r>
              <a:rPr lang="en-US" sz="1800" b="1" dirty="0" smtClean="0"/>
              <a:t>Wafer Fab &amp; Saber Clean Rooms to </a:t>
            </a:r>
            <a:r>
              <a:rPr lang="en-US" sz="1800" b="1" dirty="0"/>
              <a:t>detect any water leaks.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340" y="1651407"/>
            <a:ext cx="1936075" cy="3538728"/>
            <a:chOff x="30340" y="1651407"/>
            <a:chExt cx="1936075" cy="3538728"/>
          </a:xfrm>
        </p:grpSpPr>
        <p:grpSp>
          <p:nvGrpSpPr>
            <p:cNvPr id="18" name="Group 17"/>
            <p:cNvGrpSpPr/>
            <p:nvPr/>
          </p:nvGrpSpPr>
          <p:grpSpPr>
            <a:xfrm>
              <a:off x="30340" y="1651407"/>
              <a:ext cx="1936075" cy="3538728"/>
              <a:chOff x="2070" y="7633"/>
              <a:chExt cx="2170001" cy="456026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9" name="Rounded Rectangle 18"/>
              <p:cNvSpPr/>
              <p:nvPr/>
            </p:nvSpPr>
            <p:spPr>
              <a:xfrm>
                <a:off x="2070" y="7633"/>
                <a:ext cx="2170001" cy="4560262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>
                <a:off x="2070" y="1831738"/>
                <a:ext cx="2170001" cy="182410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24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kern="1200" dirty="0" smtClean="0"/>
                  <a:t>Water leak detection sensor</a:t>
                </a:r>
                <a:endParaRPr lang="en-US" sz="1300" b="1" kern="1200" dirty="0"/>
              </a:p>
            </p:txBody>
          </p:sp>
        </p:grpSp>
        <p:sp>
          <p:nvSpPr>
            <p:cNvPr id="21" name="Flowchart: Alternate Process 20"/>
            <p:cNvSpPr/>
            <p:nvPr/>
          </p:nvSpPr>
          <p:spPr>
            <a:xfrm>
              <a:off x="127279" y="1818012"/>
              <a:ext cx="1732806" cy="2463598"/>
            </a:xfrm>
            <a:prstGeom prst="flowChartAlternateProcess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14000" r="-14000"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" name="Group 4"/>
          <p:cNvGrpSpPr/>
          <p:nvPr/>
        </p:nvGrpSpPr>
        <p:grpSpPr>
          <a:xfrm>
            <a:off x="2385441" y="1643235"/>
            <a:ext cx="2279324" cy="3538728"/>
            <a:chOff x="2398693" y="1643235"/>
            <a:chExt cx="2170001" cy="3538728"/>
          </a:xfrm>
        </p:grpSpPr>
        <p:grpSp>
          <p:nvGrpSpPr>
            <p:cNvPr id="22" name="Group 21"/>
            <p:cNvGrpSpPr/>
            <p:nvPr/>
          </p:nvGrpSpPr>
          <p:grpSpPr>
            <a:xfrm>
              <a:off x="2398693" y="1643235"/>
              <a:ext cx="2170001" cy="3538728"/>
              <a:chOff x="2269352" y="0"/>
              <a:chExt cx="2170001" cy="456026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3" name="Rounded Rectangle 22"/>
              <p:cNvSpPr/>
              <p:nvPr/>
            </p:nvSpPr>
            <p:spPr>
              <a:xfrm>
                <a:off x="2269352" y="0"/>
                <a:ext cx="1938528" cy="4560262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13333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13333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ed Rectangle 4"/>
              <p:cNvSpPr/>
              <p:nvPr/>
            </p:nvSpPr>
            <p:spPr>
              <a:xfrm>
                <a:off x="2269352" y="1824104"/>
                <a:ext cx="2170001" cy="182410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24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kern="1200" dirty="0" smtClean="0"/>
                  <a:t>Centre Control Panel</a:t>
                </a:r>
                <a:endParaRPr lang="en-US" sz="1300" b="1" kern="1200" dirty="0"/>
              </a:p>
            </p:txBody>
          </p:sp>
        </p:grpSp>
        <p:sp>
          <p:nvSpPr>
            <p:cNvPr id="26" name="Flowchart: Alternate Process 25"/>
            <p:cNvSpPr/>
            <p:nvPr/>
          </p:nvSpPr>
          <p:spPr>
            <a:xfrm>
              <a:off x="2487568" y="1768427"/>
              <a:ext cx="1760778" cy="2513183"/>
            </a:xfrm>
            <a:prstGeom prst="flowChartAlternateProcess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90000"/>
                <a:hueOff val="16631"/>
                <a:satOff val="-1038"/>
                <a:lumOff val="4072"/>
                <a:alphaOff val="-1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oup 5"/>
          <p:cNvGrpSpPr/>
          <p:nvPr/>
        </p:nvGrpSpPr>
        <p:grpSpPr>
          <a:xfrm>
            <a:off x="4801052" y="1671710"/>
            <a:ext cx="1938528" cy="3538728"/>
            <a:chOff x="4801052" y="1671710"/>
            <a:chExt cx="1938528" cy="3538728"/>
          </a:xfrm>
        </p:grpSpPr>
        <p:grpSp>
          <p:nvGrpSpPr>
            <p:cNvPr id="27" name="Group 26"/>
            <p:cNvGrpSpPr/>
            <p:nvPr/>
          </p:nvGrpSpPr>
          <p:grpSpPr>
            <a:xfrm>
              <a:off x="4801052" y="1671710"/>
              <a:ext cx="1938528" cy="3538728"/>
              <a:chOff x="4472273" y="78"/>
              <a:chExt cx="2170001" cy="456026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8" name="Rounded Rectangle 27"/>
              <p:cNvSpPr/>
              <p:nvPr/>
            </p:nvSpPr>
            <p:spPr>
              <a:xfrm>
                <a:off x="4472273" y="78"/>
                <a:ext cx="2170001" cy="4560262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26667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26667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ed Rectangle 4"/>
              <p:cNvSpPr/>
              <p:nvPr/>
            </p:nvSpPr>
            <p:spPr>
              <a:xfrm>
                <a:off x="4472273" y="1824182"/>
                <a:ext cx="2170001" cy="182410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24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kern="1200" dirty="0" smtClean="0"/>
                  <a:t>Monitor through </a:t>
                </a: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kern="1200" dirty="0" smtClean="0"/>
                  <a:t>Building Management System</a:t>
                </a:r>
                <a:endParaRPr lang="en-US" sz="1300" b="1" kern="1200" dirty="0"/>
              </a:p>
            </p:txBody>
          </p:sp>
        </p:grpSp>
        <p:sp>
          <p:nvSpPr>
            <p:cNvPr id="30" name="Flowchart: Alternate Process 29"/>
            <p:cNvSpPr/>
            <p:nvPr/>
          </p:nvSpPr>
          <p:spPr>
            <a:xfrm>
              <a:off x="4886047" y="1756003"/>
              <a:ext cx="1768538" cy="2538030"/>
            </a:xfrm>
            <a:prstGeom prst="flowChartAlternateProcess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t="-8000" b="-8000"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90000"/>
                <a:hueOff val="33262"/>
                <a:satOff val="-2076"/>
                <a:lumOff val="8145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" name="Group 6"/>
          <p:cNvGrpSpPr/>
          <p:nvPr/>
        </p:nvGrpSpPr>
        <p:grpSpPr>
          <a:xfrm>
            <a:off x="6909493" y="1651407"/>
            <a:ext cx="2161814" cy="3542256"/>
            <a:chOff x="6909493" y="1651407"/>
            <a:chExt cx="2161814" cy="3542256"/>
          </a:xfrm>
        </p:grpSpPr>
        <p:grpSp>
          <p:nvGrpSpPr>
            <p:cNvPr id="31" name="Group 30"/>
            <p:cNvGrpSpPr/>
            <p:nvPr/>
          </p:nvGrpSpPr>
          <p:grpSpPr>
            <a:xfrm>
              <a:off x="6909493" y="1651407"/>
              <a:ext cx="2161814" cy="3542256"/>
              <a:chOff x="6709435" y="16946"/>
              <a:chExt cx="2419957" cy="456026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32" name="Rounded Rectangle 31"/>
              <p:cNvSpPr/>
              <p:nvPr/>
            </p:nvSpPr>
            <p:spPr>
              <a:xfrm>
                <a:off x="6959391" y="16946"/>
                <a:ext cx="2170001" cy="4560262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ounded Rectangle 4"/>
              <p:cNvSpPr/>
              <p:nvPr/>
            </p:nvSpPr>
            <p:spPr>
              <a:xfrm>
                <a:off x="6709435" y="1841051"/>
                <a:ext cx="2170001" cy="182410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24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kern="1200" dirty="0" smtClean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00" b="1" dirty="0"/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dirty="0"/>
                  <a:t> </a:t>
                </a:r>
                <a:r>
                  <a:rPr lang="en-US" sz="1300" b="1" dirty="0" smtClean="0"/>
                  <a:t>            </a:t>
                </a:r>
                <a:r>
                  <a:rPr lang="en-US" sz="1300" b="1" kern="1200" dirty="0" smtClean="0"/>
                  <a:t>Alarm via SMS</a:t>
                </a:r>
                <a:endParaRPr lang="en-US" sz="1300" b="1" kern="1200" dirty="0"/>
              </a:p>
            </p:txBody>
          </p:sp>
        </p:grpSp>
        <p:sp>
          <p:nvSpPr>
            <p:cNvPr id="34" name="Flowchart: Alternate Process 33"/>
            <p:cNvSpPr/>
            <p:nvPr/>
          </p:nvSpPr>
          <p:spPr>
            <a:xfrm>
              <a:off x="7388747" y="1756606"/>
              <a:ext cx="1518567" cy="2537428"/>
            </a:xfrm>
            <a:prstGeom prst="flowChartAlternateProcess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t="1744"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90000"/>
                <a:hueOff val="49893"/>
                <a:satOff val="-3114"/>
                <a:lumOff val="12217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5" name="Flowchart: Extract 34"/>
          <p:cNvSpPr/>
          <p:nvPr/>
        </p:nvSpPr>
        <p:spPr>
          <a:xfrm rot="5400000">
            <a:off x="2001877" y="3052988"/>
            <a:ext cx="374528" cy="318588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lowchart: Extract 35"/>
          <p:cNvSpPr/>
          <p:nvPr/>
        </p:nvSpPr>
        <p:spPr>
          <a:xfrm rot="5400000">
            <a:off x="4409931" y="3077434"/>
            <a:ext cx="374528" cy="318588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lowchart: Extract 36"/>
          <p:cNvSpPr/>
          <p:nvPr/>
        </p:nvSpPr>
        <p:spPr>
          <a:xfrm rot="5400000">
            <a:off x="6771376" y="3080972"/>
            <a:ext cx="374528" cy="318588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Title 1"/>
          <p:cNvSpPr txBox="1">
            <a:spLocks/>
          </p:cNvSpPr>
          <p:nvPr/>
        </p:nvSpPr>
        <p:spPr>
          <a:xfrm>
            <a:off x="901548" y="382930"/>
            <a:ext cx="5158058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-3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45" name="Group 4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4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53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55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56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57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58" name="Block Arc 57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59" name="Block Arc 5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0" name="Block Arc 5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1" name="Block Arc 60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2" name="Block Arc 61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54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48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5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2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5060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5" b="15900"/>
          <a:stretch/>
        </p:blipFill>
        <p:spPr>
          <a:xfrm>
            <a:off x="-3934" y="6233757"/>
            <a:ext cx="9144000" cy="62424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875021321"/>
              </p:ext>
            </p:extLst>
          </p:nvPr>
        </p:nvGraphicFramePr>
        <p:xfrm>
          <a:off x="0" y="933449"/>
          <a:ext cx="9144000" cy="423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Left-Right Arrow 15"/>
          <p:cNvSpPr/>
          <p:nvPr/>
        </p:nvSpPr>
        <p:spPr bwMode="auto">
          <a:xfrm>
            <a:off x="0" y="4397890"/>
            <a:ext cx="9140066" cy="596754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/>
              <a:t>We started the project in Dec 2012 and completed in Apr 2013.</a:t>
            </a:r>
          </a:p>
        </p:txBody>
      </p:sp>
      <p:sp>
        <p:nvSpPr>
          <p:cNvPr id="8" name="Donut 7"/>
          <p:cNvSpPr/>
          <p:nvPr/>
        </p:nvSpPr>
        <p:spPr>
          <a:xfrm>
            <a:off x="2432959" y="5541131"/>
            <a:ext cx="778270" cy="778258"/>
          </a:xfrm>
          <a:prstGeom prst="donut">
            <a:avLst>
              <a:gd name="adj" fmla="val 110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518591" y="5626763"/>
            <a:ext cx="607005" cy="606995"/>
            <a:chOff x="2454955" y="276670"/>
            <a:chExt cx="607005" cy="606995"/>
          </a:xfrm>
          <a:scene3d>
            <a:camera prst="orthographicFront"/>
            <a:lightRig rig="flat" dir="t"/>
          </a:scene3d>
        </p:grpSpPr>
        <p:sp>
          <p:nvSpPr>
            <p:cNvPr id="12" name="Oval 11"/>
            <p:cNvSpPr/>
            <p:nvPr/>
          </p:nvSpPr>
          <p:spPr>
            <a:xfrm>
              <a:off x="2454955" y="276670"/>
              <a:ext cx="607005" cy="606995"/>
            </a:xfrm>
            <a:prstGeom prst="ellipse">
              <a:avLst/>
            </a:prstGeom>
            <a:sp3d z="190500"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Oval 5"/>
            <p:cNvSpPr/>
            <p:nvPr/>
          </p:nvSpPr>
          <p:spPr>
            <a:xfrm>
              <a:off x="2543849" y="365562"/>
              <a:ext cx="429217" cy="42921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 smtClean="0"/>
                <a:t>Smart Water Meters</a:t>
              </a:r>
              <a:endParaRPr lang="en-US" sz="1000" kern="1200" dirty="0"/>
            </a:p>
          </p:txBody>
        </p:sp>
      </p:grpSp>
      <p:sp>
        <p:nvSpPr>
          <p:cNvPr id="21" name="Flowchart: Connector 20"/>
          <p:cNvSpPr/>
          <p:nvPr/>
        </p:nvSpPr>
        <p:spPr>
          <a:xfrm>
            <a:off x="4235569" y="5933617"/>
            <a:ext cx="133678" cy="105501"/>
          </a:xfrm>
          <a:prstGeom prst="flowChartConnector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237" y="4892948"/>
            <a:ext cx="1280477" cy="159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0679" y="5026146"/>
            <a:ext cx="1605516" cy="1410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Donut 21"/>
          <p:cNvSpPr/>
          <p:nvPr/>
        </p:nvSpPr>
        <p:spPr>
          <a:xfrm>
            <a:off x="5078391" y="5702867"/>
            <a:ext cx="778270" cy="778258"/>
          </a:xfrm>
          <a:prstGeom prst="donut">
            <a:avLst>
              <a:gd name="adj" fmla="val 110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Group 22"/>
          <p:cNvGrpSpPr/>
          <p:nvPr/>
        </p:nvGrpSpPr>
        <p:grpSpPr>
          <a:xfrm>
            <a:off x="5164023" y="5788498"/>
            <a:ext cx="607005" cy="606995"/>
            <a:chOff x="2454955" y="276670"/>
            <a:chExt cx="607005" cy="606995"/>
          </a:xfrm>
          <a:scene3d>
            <a:camera prst="orthographicFront"/>
            <a:lightRig rig="flat" dir="t"/>
          </a:scene3d>
        </p:grpSpPr>
        <p:sp>
          <p:nvSpPr>
            <p:cNvPr id="24" name="Oval 23"/>
            <p:cNvSpPr/>
            <p:nvPr/>
          </p:nvSpPr>
          <p:spPr>
            <a:xfrm>
              <a:off x="2454955" y="276670"/>
              <a:ext cx="607005" cy="606995"/>
            </a:xfrm>
            <a:prstGeom prst="ellipse">
              <a:avLst/>
            </a:prstGeom>
            <a:sp3d z="190500"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Oval 5"/>
            <p:cNvSpPr/>
            <p:nvPr/>
          </p:nvSpPr>
          <p:spPr>
            <a:xfrm>
              <a:off x="2543849" y="365562"/>
              <a:ext cx="429217" cy="42921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 smtClean="0"/>
                <a:t>Smart Water Meters</a:t>
              </a:r>
              <a:endParaRPr lang="en-US" sz="1000" kern="12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-7868" y="1454076"/>
            <a:ext cx="9147934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The objective is to </a:t>
            </a:r>
            <a:r>
              <a:rPr lang="en-US" sz="1600" dirty="0" smtClean="0"/>
              <a:t>help us to formulate future plans to conserve more water</a:t>
            </a:r>
            <a:endParaRPr lang="en-US" sz="16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35447" y="364540"/>
            <a:ext cx="5242523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-4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30" name="Group 29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31" name="Group 30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33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9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41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42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43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44" name="Block Arc 43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5" name="Block Arc 44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6" name="Block Arc 45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7" name="Block Arc 46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8" name="Block Arc 47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40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34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5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6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7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8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32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6636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5" b="15900"/>
          <a:stretch/>
        </p:blipFill>
        <p:spPr>
          <a:xfrm>
            <a:off x="-75983" y="4653888"/>
            <a:ext cx="9292157" cy="231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7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-47501" y="783746"/>
            <a:ext cx="914399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en-US" dirty="0"/>
              <a:t>Water Consumption Charts from PUB Web Portal</a:t>
            </a:r>
          </a:p>
        </p:txBody>
      </p:sp>
      <p:pic>
        <p:nvPicPr>
          <p:cNvPr id="1026" name="Picture 2" descr="E:\smart meter2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0" t="23102" r="18019" b="25183"/>
          <a:stretch/>
        </p:blipFill>
        <p:spPr bwMode="auto">
          <a:xfrm>
            <a:off x="4650263" y="1959436"/>
            <a:ext cx="4334495" cy="360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mart meter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78" t="27292" r="17732" b="22014"/>
          <a:stretch/>
        </p:blipFill>
        <p:spPr bwMode="auto">
          <a:xfrm>
            <a:off x="130629" y="1959436"/>
            <a:ext cx="4393869" cy="360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16925" y="589016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3594" y="366576"/>
            <a:ext cx="5352615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-4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5" name="Group 2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3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5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6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7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8" name="Block Arc 37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39" name="Block Arc 3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0" name="Block Arc 3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1" name="Block Arc 40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4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28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952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057793"/>
            <a:ext cx="9144000" cy="4806798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stretch>
              <a:fillRect/>
            </a:stretch>
          </a:blipFill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17684" y="265669"/>
            <a:ext cx="8359775" cy="413680"/>
          </a:xfrm>
        </p:spPr>
        <p:txBody>
          <a:bodyPr/>
          <a:lstStyle/>
          <a:p>
            <a:r>
              <a:rPr lang="en-US" sz="2400" dirty="0" smtClean="0">
                <a:latin typeface="Britannic Bold" pitchFamily="34" charset="0"/>
              </a:rPr>
              <a:t>Team Members</a:t>
            </a:r>
            <a:endParaRPr lang="en-US" sz="2400" dirty="0">
              <a:latin typeface="Britannic Bold" pitchFamily="34" charset="0"/>
            </a:endParaRPr>
          </a:p>
        </p:txBody>
      </p:sp>
      <p:sp useBgFill="1">
        <p:nvSpPr>
          <p:cNvPr id="22" name="Arc 21"/>
          <p:cNvSpPr/>
          <p:nvPr/>
        </p:nvSpPr>
        <p:spPr>
          <a:xfrm>
            <a:off x="-1729276" y="1662646"/>
            <a:ext cx="3441796" cy="3437007"/>
          </a:xfrm>
          <a:prstGeom prst="arc">
            <a:avLst>
              <a:gd name="adj1" fmla="val 16200000"/>
              <a:gd name="adj2" fmla="val 5406790"/>
            </a:avLst>
          </a:prstGeom>
          <a:ln>
            <a:solidFill>
              <a:srgbClr val="7D7D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2556590" y="890390"/>
            <a:ext cx="16621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>
              <a:buNone/>
            </a:pPr>
            <a:r>
              <a:rPr lang="en-US" sz="1800" dirty="0" smtClean="0"/>
              <a:t>Team </a:t>
            </a:r>
            <a:r>
              <a:rPr lang="en-US" sz="1800" dirty="0"/>
              <a:t>Name</a:t>
            </a:r>
            <a:r>
              <a:rPr lang="en-US" sz="1800" dirty="0" smtClean="0"/>
              <a:t>: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2912406" y="1492989"/>
            <a:ext cx="73152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lvl="0" indent="0">
              <a:buNone/>
              <a:defRPr sz="1800"/>
            </a:lvl1pPr>
          </a:lstStyle>
          <a:p>
            <a:pPr lvl="0"/>
            <a:r>
              <a:rPr lang="en-US" dirty="0"/>
              <a:t>Project Leader: Yang Haixiang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3245845" y="4320609"/>
            <a:ext cx="36452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00" dirty="0"/>
              <a:t>Project </a:t>
            </a:r>
            <a:r>
              <a:rPr lang="en-US" sz="1800" dirty="0" smtClean="0"/>
              <a:t>Advisor</a:t>
            </a:r>
            <a:r>
              <a:rPr lang="en-US" sz="1800" dirty="0"/>
              <a:t>: Tang Wai Meng</a:t>
            </a:r>
          </a:p>
        </p:txBody>
      </p:sp>
      <p:sp>
        <p:nvSpPr>
          <p:cNvPr id="27" name="Oval 26"/>
          <p:cNvSpPr/>
          <p:nvPr/>
        </p:nvSpPr>
        <p:spPr>
          <a:xfrm>
            <a:off x="2015792" y="1024939"/>
            <a:ext cx="311727" cy="311727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458346" y="1531684"/>
            <a:ext cx="311727" cy="311727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06859" y="2228168"/>
            <a:ext cx="311727" cy="311727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>
            <a:off x="-958230" y="2473918"/>
            <a:ext cx="1878955" cy="1948541"/>
          </a:xfrm>
          <a:prstGeom prst="arc">
            <a:avLst>
              <a:gd name="adj1" fmla="val 16200000"/>
              <a:gd name="adj2" fmla="val 535979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2" name="Group 24"/>
          <p:cNvGrpSpPr/>
          <p:nvPr/>
        </p:nvGrpSpPr>
        <p:grpSpPr>
          <a:xfrm rot="5400000">
            <a:off x="-2464443" y="3166879"/>
            <a:ext cx="5044675" cy="205650"/>
            <a:chOff x="-3200400" y="3314684"/>
            <a:chExt cx="6641693" cy="228617"/>
          </a:xfrm>
        </p:grpSpPr>
        <p:sp>
          <p:nvSpPr>
            <p:cNvPr id="33" name="Rounded Rectangle 32"/>
            <p:cNvSpPr/>
            <p:nvPr/>
          </p:nvSpPr>
          <p:spPr>
            <a:xfrm rot="5400000">
              <a:off x="1726784" y="1828793"/>
              <a:ext cx="228617" cy="3200400"/>
            </a:xfrm>
            <a:prstGeom prst="roundRect">
              <a:avLst>
                <a:gd name="adj" fmla="val 35051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 flipH="1">
            <a:off x="3285606" y="2169597"/>
            <a:ext cx="412235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buNone/>
            </a:pPr>
            <a:r>
              <a:rPr lang="en-US" sz="1800" dirty="0"/>
              <a:t>Members: </a:t>
            </a:r>
            <a:r>
              <a:rPr lang="en-US" sz="1800" dirty="0" smtClean="0"/>
              <a:t>Kow </a:t>
            </a:r>
            <a:r>
              <a:rPr lang="en-US" sz="1800" dirty="0"/>
              <a:t>Mui Hiang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   Rowena </a:t>
            </a:r>
            <a:r>
              <a:rPr lang="en-US" sz="1800" dirty="0"/>
              <a:t>Villamayor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   Loo </a:t>
            </a:r>
            <a:r>
              <a:rPr lang="en-US" sz="1800" dirty="0"/>
              <a:t>Tee Hui</a:t>
            </a:r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A </a:t>
            </a:r>
            <a:r>
              <a:rPr lang="en-US" sz="1800" dirty="0"/>
              <a:t>Retnam Murualikaran </a:t>
            </a:r>
          </a:p>
          <a:p>
            <a:pPr lvl="0">
              <a:buNone/>
            </a:pPr>
            <a:r>
              <a:rPr lang="en-US" sz="1800" dirty="0"/>
              <a:t>                 </a:t>
            </a:r>
            <a:r>
              <a:rPr lang="en-US" sz="1800" dirty="0" smtClean="0"/>
              <a:t>Vivian </a:t>
            </a:r>
            <a:r>
              <a:rPr lang="en-US" sz="1800" dirty="0"/>
              <a:t>Ma Yan</a:t>
            </a:r>
          </a:p>
        </p:txBody>
      </p:sp>
      <p:sp>
        <p:nvSpPr>
          <p:cNvPr id="52" name="Oval 51"/>
          <p:cNvSpPr/>
          <p:nvPr/>
        </p:nvSpPr>
        <p:spPr>
          <a:xfrm>
            <a:off x="2759866" y="4338899"/>
            <a:ext cx="311727" cy="311727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2520" y="5111530"/>
            <a:ext cx="4702015" cy="1123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3755" y="824877"/>
            <a:ext cx="459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Singapore</a:t>
            </a:r>
            <a:r>
              <a:rPr lang="en-US" sz="2800" dirty="0"/>
              <a:t> </a:t>
            </a:r>
            <a:r>
              <a:rPr lang="en-US" sz="2800" b="1" noProof="1">
                <a:solidFill>
                  <a:schemeClr val="accent2">
                    <a:lumMod val="75000"/>
                  </a:schemeClr>
                </a:solidFill>
              </a:rPr>
              <a:t>Submarine 577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96790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29" dur="1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0" dur="1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2C96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2C96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2C96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 animBg="1"/>
      <p:bldP spid="28" grpId="0" animBg="1"/>
      <p:bldP spid="29" grpId="0" animBg="1"/>
      <p:bldP spid="51" grpId="0"/>
      <p:bldP spid="52" grpId="0" animBg="1"/>
      <p:bldP spid="2" grpId="0" build="allAtOnce"/>
      <p:bldP spid="2" grpId="1" build="allAtOnce"/>
      <p:bldP spid="2" grpId="2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" y="1621970"/>
            <a:ext cx="3436887" cy="298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608082" y="464196"/>
            <a:ext cx="1828800" cy="6400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0505638"/>
              </p:ext>
            </p:extLst>
          </p:nvPr>
        </p:nvGraphicFramePr>
        <p:xfrm>
          <a:off x="2295816" y="1749430"/>
          <a:ext cx="4792465" cy="5046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7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89441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996165"/>
            <a:ext cx="9144000" cy="428862"/>
            <a:chOff x="0" y="56032"/>
            <a:chExt cx="9144000" cy="27189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56032"/>
              <a:ext cx="9144000" cy="271897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56032"/>
              <a:ext cx="9144000" cy="2718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n-US" b="1" dirty="0"/>
                <a:t>Potable Water Conservation </a:t>
              </a:r>
              <a:r>
                <a:rPr lang="en-US" b="1" dirty="0" smtClean="0"/>
                <a:t>in Washroom and Cafeteria</a:t>
              </a:r>
              <a:endParaRPr lang="en-US" b="1" dirty="0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993594" y="378432"/>
            <a:ext cx="512060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-5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1" name="Group 20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3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29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1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2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3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4" name="Block Arc 33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35" name="Block Arc 34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6" name="Block Arc 35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7" name="Block Arc 36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8" name="Block Arc 37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0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24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5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26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7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8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484" y="1621970"/>
            <a:ext cx="1829218" cy="234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98640" y="4272543"/>
            <a:ext cx="1882467" cy="234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92131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936"/>
          <a:stretch/>
        </p:blipFill>
        <p:spPr>
          <a:xfrm>
            <a:off x="-3420" y="4918726"/>
            <a:ext cx="9144000" cy="19392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328" y="966511"/>
            <a:ext cx="9144000" cy="556968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 smtClean="0"/>
                <a:t>Communication of Water Conservation Program</a:t>
              </a:r>
              <a:endParaRPr lang="en-US" b="1" kern="12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8" t="8794" r="8815" b="11160"/>
          <a:stretch/>
        </p:blipFill>
        <p:spPr>
          <a:xfrm>
            <a:off x="210391" y="1884970"/>
            <a:ext cx="2306336" cy="1622827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9" name="Rectangle 28"/>
          <p:cNvSpPr/>
          <p:nvPr/>
        </p:nvSpPr>
        <p:spPr>
          <a:xfrm>
            <a:off x="210391" y="5024775"/>
            <a:ext cx="2544685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Feedback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481943" y="4924747"/>
            <a:ext cx="4275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encourage feedback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Conservation.</a:t>
            </a:r>
          </a:p>
          <a:p>
            <a:pPr algn="ctr"/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Efforts help to enhance the awareness of water conservation &amp; environmental sustainability.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C:\Documents and Settings\sgg10785\My Documents\My Pictures\EHS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2937" y="1638278"/>
            <a:ext cx="1628592" cy="109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5477" y="1640850"/>
            <a:ext cx="1626919" cy="1085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127262" y="3998214"/>
            <a:ext cx="2280061" cy="4001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62896" y="4243265"/>
            <a:ext cx="2576949" cy="4001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EHS Carnival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07434" y="2974900"/>
            <a:ext cx="1626919" cy="108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3744551" y="2610415"/>
            <a:ext cx="749583" cy="4001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64368" y="2974900"/>
            <a:ext cx="1626918" cy="108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 26"/>
          <p:cNvSpPr/>
          <p:nvPr/>
        </p:nvSpPr>
        <p:spPr>
          <a:xfrm>
            <a:off x="3744552" y="3937398"/>
            <a:ext cx="749583" cy="4001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984409" y="391951"/>
            <a:ext cx="5003781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- 6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of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6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36" name="Group 35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37" name="Group 36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39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45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47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48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49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50" name="Block Arc 49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51" name="Block Arc 50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2" name="Block Arc 51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3" name="Block Arc 52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4" name="Block Arc 53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46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40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1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42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3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4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38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C:\haixiang\Water Reclaim\Water Efficiency Building\Gold\IMG_0968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070887" y="2131196"/>
            <a:ext cx="3309936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0358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/>
      <p:bldP spid="17" grpId="0"/>
      <p:bldP spid="18" grpId="0"/>
      <p:bldP spid="2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950508"/>
            <a:ext cx="9143999" cy="9193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" y="1286808"/>
            <a:ext cx="9143999" cy="5355771"/>
            <a:chOff x="161069" y="979714"/>
            <a:chExt cx="8782653" cy="53557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1069" y="979714"/>
              <a:ext cx="8782653" cy="4876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69728" b="74942" l="88749" r="908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486" t="69076" r="8881" b="24406"/>
            <a:stretch/>
          </p:blipFill>
          <p:spPr>
            <a:xfrm>
              <a:off x="8207828" y="5856514"/>
              <a:ext cx="250372" cy="47897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14111" y="1482751"/>
            <a:ext cx="445788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7030A0"/>
                </a:solidFill>
              </a:rPr>
              <a:t>Waste Water Reclaim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112" y="2074095"/>
            <a:ext cx="316248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GB" sz="2400" b="1" dirty="0">
                <a:solidFill>
                  <a:srgbClr val="7030A0"/>
                </a:solidFill>
              </a:rPr>
              <a:t>Reclaimed</a:t>
            </a:r>
            <a:r>
              <a:rPr lang="en-GB" sz="4000" b="1" dirty="0">
                <a:solidFill>
                  <a:srgbClr val="7030A0"/>
                </a:solidFill>
              </a:rPr>
              <a:t> 43%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smtClean="0">
                <a:solidFill>
                  <a:srgbClr val="7030A0"/>
                </a:solidFill>
              </a:rPr>
              <a:t>of </a:t>
            </a:r>
            <a:r>
              <a:rPr lang="en-GB" sz="2400" b="1" dirty="0">
                <a:solidFill>
                  <a:srgbClr val="7030A0"/>
                </a:solidFill>
              </a:rPr>
              <a:t>Total </a:t>
            </a:r>
            <a:r>
              <a:rPr lang="en-GB" sz="2400" b="1" dirty="0" smtClean="0">
                <a:solidFill>
                  <a:srgbClr val="7030A0"/>
                </a:solidFill>
              </a:rPr>
              <a:t>Used Newater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8628" y="1150353"/>
            <a:ext cx="338953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41D0FD"/>
                </a:solidFill>
              </a:rPr>
              <a:t>De-ionized Water Systems’ Upgrading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5338" y="2074095"/>
            <a:ext cx="316248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GB" sz="4000" b="1" dirty="0">
                <a:solidFill>
                  <a:srgbClr val="41D0FD"/>
                </a:solidFill>
              </a:rPr>
              <a:t>86% </a:t>
            </a:r>
            <a:r>
              <a:rPr lang="en-GB" sz="2400" b="1" dirty="0" smtClean="0">
                <a:solidFill>
                  <a:srgbClr val="41D0FD"/>
                </a:solidFill>
              </a:rPr>
              <a:t>Water Recovery Rate</a:t>
            </a:r>
            <a:endParaRPr lang="en-US" sz="2400" b="1" dirty="0">
              <a:solidFill>
                <a:srgbClr val="41D0F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4531" y="3383235"/>
            <a:ext cx="197683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7030A0"/>
                </a:solidFill>
              </a:rPr>
              <a:t>Installation of Smart Water Meters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1724" y="5018490"/>
            <a:ext cx="319635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sz="2200" b="1" dirty="0">
                <a:solidFill>
                  <a:srgbClr val="7030A0"/>
                </a:solidFill>
              </a:rPr>
              <a:t>Potable Water Conservation in Wash Rooms and Cafeteria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13395" y="4103484"/>
            <a:ext cx="2193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b="1" dirty="0" smtClean="0">
                <a:solidFill>
                  <a:srgbClr val="41D0FD"/>
                </a:solidFill>
              </a:rPr>
              <a:t>Water Conservation Communication</a:t>
            </a:r>
            <a:endParaRPr lang="en-US" b="1" dirty="0">
              <a:solidFill>
                <a:srgbClr val="41D0FD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7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89441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03484"/>
            <a:ext cx="1311049" cy="174806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93594" y="391951"/>
            <a:ext cx="4929355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 Summary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21328" y="4002687"/>
            <a:ext cx="2710544" cy="11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41D0FD"/>
                </a:solidFill>
              </a:rPr>
              <a:t>Water </a:t>
            </a:r>
            <a:r>
              <a:rPr lang="en-US" sz="2200" b="1" dirty="0">
                <a:solidFill>
                  <a:srgbClr val="41D0FD"/>
                </a:solidFill>
              </a:rPr>
              <a:t>Leak Detection System</a:t>
            </a:r>
          </a:p>
          <a:p>
            <a:pPr lvl="0" algn="ctr" defTabSz="1155700">
              <a:lnSpc>
                <a:spcPct val="90000"/>
              </a:lnSpc>
              <a:spcAft>
                <a:spcPct val="35000"/>
              </a:spcAft>
            </a:pPr>
            <a:endParaRPr lang="en-US" sz="2200" b="1" dirty="0">
              <a:solidFill>
                <a:srgbClr val="41D0FD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5" name="Group 2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3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5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6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7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8" name="Block Arc 37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39" name="Block Arc 3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0" name="Block Arc 3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1" name="Block Arc 40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4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28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8124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605153"/>
            <a:ext cx="9143999" cy="126472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7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89441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 Single Corner Rectangle 15"/>
          <p:cNvSpPr/>
          <p:nvPr/>
        </p:nvSpPr>
        <p:spPr>
          <a:xfrm rot="16200000">
            <a:off x="-76029" y="1200134"/>
            <a:ext cx="4827752" cy="4457733"/>
          </a:xfrm>
          <a:prstGeom prst="round1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Group 19"/>
          <p:cNvGrpSpPr/>
          <p:nvPr/>
        </p:nvGrpSpPr>
        <p:grpSpPr>
          <a:xfrm>
            <a:off x="4566715" y="661679"/>
            <a:ext cx="4463015" cy="5181197"/>
            <a:chOff x="4457734" y="-31820"/>
            <a:chExt cx="4463015" cy="259597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Round Single Corner Rectangle 20"/>
            <p:cNvSpPr/>
            <p:nvPr/>
          </p:nvSpPr>
          <p:spPr>
            <a:xfrm>
              <a:off x="4457734" y="150276"/>
              <a:ext cx="4457733" cy="2413876"/>
            </a:xfrm>
            <a:prstGeom prst="round1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3546096"/>
                <a:satOff val="8910"/>
                <a:lumOff val="719"/>
                <a:alphaOff val="0"/>
              </a:schemeClr>
            </a:fillRef>
            <a:effectRef idx="2">
              <a:schemeClr val="accent4">
                <a:hueOff val="-3546096"/>
                <a:satOff val="8910"/>
                <a:lumOff val="7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 Single Corner Rectangle 4"/>
            <p:cNvSpPr/>
            <p:nvPr/>
          </p:nvSpPr>
          <p:spPr>
            <a:xfrm>
              <a:off x="4463016" y="-31820"/>
              <a:ext cx="4457733" cy="18104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>
                  <a:solidFill>
                    <a:schemeClr val="bg1"/>
                  </a:solidFill>
                </a:rPr>
                <a:t>Other </a:t>
              </a:r>
              <a:r>
                <a:rPr lang="en-US" sz="1600" b="1" kern="1200" dirty="0" smtClean="0">
                  <a:solidFill>
                    <a:schemeClr val="bg1"/>
                  </a:solidFill>
                </a:rPr>
                <a:t>Challenges:    </a:t>
              </a: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0" kern="1200" dirty="0" smtClean="0">
                  <a:solidFill>
                    <a:schemeClr val="bg1"/>
                  </a:solidFill>
                </a:rPr>
                <a:t>1. Get</a:t>
              </a:r>
              <a:r>
                <a:rPr lang="en-US" sz="1600" kern="1200" dirty="0" smtClean="0">
                  <a:solidFill>
                    <a:schemeClr val="bg1"/>
                  </a:solidFill>
                </a:rPr>
                <a:t> understood by employees in    </a:t>
              </a: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   wash room </a:t>
              </a:r>
              <a:r>
                <a:rPr lang="en-US" sz="1600" kern="1200" dirty="0" smtClean="0">
                  <a:solidFill>
                    <a:schemeClr val="bg1"/>
                  </a:solidFill>
                </a:rPr>
                <a:t>water conservation.</a:t>
              </a: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2. Gain ownership from Cafeteria staff.</a:t>
              </a: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bg1"/>
                  </a:solidFill>
                </a:rPr>
                <a:t>3. Difficult to get production windows time.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93594" y="391951"/>
            <a:ext cx="4929355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Implementation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- </a:t>
            </a:r>
            <a:r>
              <a:rPr lang="en-US" dirty="0">
                <a:solidFill>
                  <a:srgbClr val="2875CA"/>
                </a:solidFill>
                <a:latin typeface="Britannic Bold" pitchFamily="34" charset="0"/>
              </a:rPr>
              <a:t>Challenges Faced</a:t>
            </a:r>
          </a:p>
          <a:p>
            <a:pPr lvl="0">
              <a:defRPr/>
            </a:pP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14" name="Group 13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1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27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29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0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1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2" name="Block Arc 31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33" name="Block Arc 32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4" name="Block Arc 33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5" name="Block Arc 34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36" name="Block Arc 35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28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19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3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5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26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15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67163" y="3448961"/>
            <a:ext cx="4497633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5. Tough process of obtaining </a:t>
            </a:r>
            <a:r>
              <a:rPr lang="en-US" sz="1600" dirty="0" smtClean="0">
                <a:solidFill>
                  <a:schemeClr val="bg1"/>
                </a:solidFill>
              </a:rPr>
              <a:t>the 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  governmental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funding of S$243,000.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6. Inconsistent </a:t>
            </a:r>
            <a:r>
              <a:rPr lang="en-US" sz="1600" dirty="0">
                <a:solidFill>
                  <a:schemeClr val="bg1"/>
                </a:solidFill>
              </a:rPr>
              <a:t>water pressure from PUB  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r>
              <a:rPr lang="en-US" sz="1600" dirty="0" smtClean="0">
                <a:solidFill>
                  <a:schemeClr val="bg1"/>
                </a:solidFill>
              </a:rPr>
              <a:t>supply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7.  </a:t>
            </a:r>
            <a:r>
              <a:rPr lang="en-US" sz="1600" dirty="0">
                <a:solidFill>
                  <a:schemeClr val="bg1"/>
                </a:solidFill>
              </a:rPr>
              <a:t>Low temperature of waste water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   </a:t>
            </a:r>
            <a:r>
              <a:rPr lang="en-US" sz="1600" dirty="0" smtClean="0">
                <a:solidFill>
                  <a:schemeClr val="bg1"/>
                </a:solidFill>
              </a:rPr>
              <a:t>cause </a:t>
            </a:r>
            <a:r>
              <a:rPr lang="en-US" sz="1600" dirty="0">
                <a:solidFill>
                  <a:schemeClr val="bg1"/>
                </a:solidFill>
              </a:rPr>
              <a:t>component failure.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5739" y="1495775"/>
            <a:ext cx="4497633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Technical Challenges: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1. Chemistry for ultra-filtration system.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2. Best technology with Return on Investment  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    of less 1 year.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3. Complex drain lines.</a:t>
            </a:r>
          </a:p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  4. Control the waste water spec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734" y="3154450"/>
            <a:ext cx="3845479" cy="2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78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1533484815"/>
              </p:ext>
            </p:extLst>
          </p:nvPr>
        </p:nvGraphicFramePr>
        <p:xfrm>
          <a:off x="10632" y="1283727"/>
          <a:ext cx="9133367" cy="1273964"/>
        </p:xfrm>
        <a:graphic>
          <a:graphicData uri="http://schemas.openxmlformats.org/drawingml/2006/table">
            <a:tbl>
              <a:tblPr/>
              <a:tblGrid>
                <a:gridCol w="1628163"/>
                <a:gridCol w="1816924"/>
                <a:gridCol w="2030681"/>
                <a:gridCol w="3657599"/>
              </a:tblGrid>
              <a:tr h="29860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Water use in the preceding years and future needs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150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BAI (000,000)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Water use  </a:t>
                      </a:r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000 m</a:t>
                      </a:r>
                      <a:r>
                        <a:rPr lang="en-US" sz="1200" b="0" i="0" u="none" strike="noStrike" baseline="30000" dirty="0" smtClean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/year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Water efficiency index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73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801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606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0.76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1,076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1,083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0.47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0" y="4225685"/>
            <a:ext cx="3223617" cy="177874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xmlns="" val="2193997187"/>
              </p:ext>
            </p:extLst>
          </p:nvPr>
        </p:nvGraphicFramePr>
        <p:xfrm>
          <a:off x="0" y="2601311"/>
          <a:ext cx="9144000" cy="427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0" y="886975"/>
            <a:ext cx="9144000" cy="402040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ctangle 16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 Efficiency Index</a:t>
              </a:r>
              <a:endPara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7124" y="4385259"/>
            <a:ext cx="1776987" cy="208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4898827" y="2640228"/>
            <a:ext cx="4221439" cy="1754326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Total      aving per year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 SGD1.2M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and Improved WEI by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29%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6040" l="5556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6211" y="2638882"/>
            <a:ext cx="508675" cy="78093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993594" y="382930"/>
            <a:ext cx="522458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Achievements-Financial </a:t>
            </a:r>
            <a:r>
              <a:rPr lang="en-US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Benefits</a:t>
            </a:r>
            <a:endParaRPr lang="en-US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31" name="Group 30"/>
          <p:cNvGrpSpPr/>
          <p:nvPr/>
        </p:nvGrpSpPr>
        <p:grpSpPr>
          <a:xfrm rot="264182">
            <a:off x="86596" y="56966"/>
            <a:ext cx="777240" cy="777240"/>
            <a:chOff x="3728638" y="1092389"/>
            <a:chExt cx="914400" cy="914400"/>
          </a:xfrm>
        </p:grpSpPr>
        <p:grpSp>
          <p:nvGrpSpPr>
            <p:cNvPr id="32" name="Group 31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34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40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42" name="Freeform 6"/>
                  <p:cNvSpPr>
                    <a:spLocks noEditPoints="1"/>
                  </p:cNvSpPr>
                  <p:nvPr>
                    <p:custDataLst>
                      <p:tags r:id="rId2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43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44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45" name="Block Arc 44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6" name="Block Arc 45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7" name="Block Arc 46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8" name="Block Arc 47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9" name="Block Arc 48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41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35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6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7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8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9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33" name="TextBox 29"/>
            <p:cNvSpPr txBox="1">
              <a:spLocks noChangeArrowheads="1"/>
            </p:cNvSpPr>
            <p:nvPr/>
          </p:nvSpPr>
          <p:spPr bwMode="auto">
            <a:xfrm rot="21335818">
              <a:off x="4093795" y="1350066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I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Shape 11"/>
          <p:cNvSpPr/>
          <p:nvPr/>
        </p:nvSpPr>
        <p:spPr>
          <a:xfrm rot="2039017">
            <a:off x="1373727" y="3245094"/>
            <a:ext cx="4825472" cy="1542449"/>
          </a:xfrm>
          <a:prstGeom prst="swooshArrow">
            <a:avLst>
              <a:gd name="adj1" fmla="val 24156"/>
              <a:gd name="adj2" fmla="val 305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053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El"/>
        </p:bldSub>
      </p:bldGraphic>
      <p:bldP spid="2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47344"/>
            <a:ext cx="9144000" cy="226838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 flipH="1">
            <a:off x="198016" y="1137682"/>
            <a:ext cx="1189" cy="5720317"/>
          </a:xfrm>
          <a:prstGeom prst="line">
            <a:avLst/>
          </a:prstGeom>
          <a:noFill/>
          <a:ln w="76200" cap="flat" cmpd="sng" algn="ctr">
            <a:gradFill flip="none" rotWithShape="1">
              <a:gsLst>
                <a:gs pos="0">
                  <a:srgbClr val="3C7BC7">
                    <a:alpha val="0"/>
                  </a:srgbClr>
                </a:gs>
                <a:gs pos="50000">
                  <a:srgbClr val="3C7BC7"/>
                </a:gs>
                <a:gs pos="99000">
                  <a:srgbClr val="3C7BC7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76126" y="2210653"/>
            <a:ext cx="1663307" cy="2436691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</a:srgbClr>
              </a:gs>
              <a:gs pos="100000">
                <a:srgbClr val="3C7BC7"/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</a:rPr>
              <a:t>Established Water Efficiency Management System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915264" y="1137684"/>
            <a:ext cx="1191" cy="5720315"/>
          </a:xfrm>
          <a:prstGeom prst="line">
            <a:avLst/>
          </a:prstGeom>
          <a:noFill/>
          <a:ln w="76200" cap="flat" cmpd="sng" algn="ctr">
            <a:gradFill flip="none" rotWithShape="1">
              <a:gsLst>
                <a:gs pos="0">
                  <a:srgbClr val="9BC348">
                    <a:alpha val="0"/>
                  </a:srgbClr>
                </a:gs>
                <a:gs pos="50000">
                  <a:srgbClr val="9BC348"/>
                </a:gs>
                <a:gs pos="99000">
                  <a:srgbClr val="9BC348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1893375" y="2210653"/>
            <a:ext cx="1691245" cy="2436691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100000">
                <a:srgbClr val="9BC348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</a:rPr>
              <a:t>Setup </a:t>
            </a:r>
            <a:r>
              <a:rPr lang="en-US" sz="1800" dirty="0" smtClean="0">
                <a:solidFill>
                  <a:schemeClr val="bg1"/>
                </a:solidFill>
              </a:rPr>
              <a:t>Feedback and Knowledge Sharing Channel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66971" y="963965"/>
            <a:ext cx="1191" cy="5894035"/>
          </a:xfrm>
          <a:prstGeom prst="line">
            <a:avLst/>
          </a:prstGeom>
          <a:noFill/>
          <a:ln w="76200" cap="flat" cmpd="sng" algn="ctr">
            <a:gradFill flip="none" rotWithShape="1">
              <a:gsLst>
                <a:gs pos="0">
                  <a:srgbClr val="36B1D2">
                    <a:alpha val="0"/>
                  </a:srgbClr>
                </a:gs>
                <a:gs pos="50000">
                  <a:srgbClr val="36B1D2"/>
                </a:gs>
                <a:gs pos="99000">
                  <a:srgbClr val="36B1D2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3645081" y="2210654"/>
            <a:ext cx="1554240" cy="2436691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100000">
                <a:srgbClr val="36B1D2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Facilities Webportal to manage and monitor facilities </a:t>
            </a:r>
            <a:r>
              <a:rPr lang="en-US" sz="1800" dirty="0" smtClean="0">
                <a:solidFill>
                  <a:schemeClr val="bg1"/>
                </a:solidFill>
              </a:rPr>
              <a:t>operation programs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 rot="264182">
            <a:off x="86596" y="56966"/>
            <a:ext cx="777240" cy="777240"/>
            <a:chOff x="3728638" y="1092389"/>
            <a:chExt cx="914400" cy="914400"/>
          </a:xfrm>
        </p:grpSpPr>
        <p:grpSp>
          <p:nvGrpSpPr>
            <p:cNvPr id="11" name="Group 10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19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21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22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23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24" name="Block Arc 23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25" name="Block Arc 24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6" name="Block Arc 25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7" name="Block Arc 26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8" name="Block Arc 27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20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14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5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16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7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8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12" name="TextBox 29"/>
            <p:cNvSpPr txBox="1">
              <a:spLocks noChangeArrowheads="1"/>
            </p:cNvSpPr>
            <p:nvPr/>
          </p:nvSpPr>
          <p:spPr bwMode="auto">
            <a:xfrm rot="21335818">
              <a:off x="4043905" y="1353908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C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081" y="529370"/>
            <a:ext cx="1625122" cy="162512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667705" y="4761516"/>
            <a:ext cx="3060807" cy="58477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Efficiency Policy in Dual language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0203" y="2210654"/>
            <a:ext cx="2032050" cy="2550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0642" y="2210654"/>
            <a:ext cx="1850198" cy="255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3594" y="274168"/>
            <a:ext cx="522458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2400" dirty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Project </a:t>
            </a:r>
            <a:r>
              <a:rPr lang="en-US" sz="2400" dirty="0" smtClean="0">
                <a:solidFill>
                  <a:srgbClr val="2875CA"/>
                </a:solidFill>
                <a:latin typeface="Britannic Bold" pitchFamily="34" charset="0"/>
                <a:ea typeface="+mj-ea"/>
                <a:cs typeface="+mj-cs"/>
              </a:rPr>
              <a:t>Control and Sustainability</a:t>
            </a:r>
            <a:endParaRPr lang="en-US" sz="2400" dirty="0">
              <a:solidFill>
                <a:srgbClr val="2875CA"/>
              </a:solidFill>
              <a:latin typeface="Britannic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82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" y="733649"/>
            <a:ext cx="9138938" cy="618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9581" y="248691"/>
            <a:ext cx="8359775" cy="394187"/>
          </a:xfrm>
        </p:spPr>
        <p:txBody>
          <a:bodyPr/>
          <a:lstStyle/>
          <a:p>
            <a:r>
              <a:rPr lang="en-US" sz="1800" dirty="0" smtClean="0">
                <a:latin typeface="Britannic Bold" pitchFamily="34" charset="0"/>
              </a:rPr>
              <a:t>Project Achievements</a:t>
            </a:r>
            <a:endParaRPr lang="en-US" sz="1800" dirty="0">
              <a:latin typeface="Britannic Bold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90047" y="5256382"/>
            <a:ext cx="6939804" cy="10156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Awarded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Efficient Building Certification (Basic) in Jul 2012. 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7777" y="2052083"/>
            <a:ext cx="2413314" cy="318902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17"/>
          <p:cNvSpPr/>
          <p:nvPr/>
        </p:nvSpPr>
        <p:spPr>
          <a:xfrm>
            <a:off x="497360" y="5918102"/>
            <a:ext cx="8554147" cy="7078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Philips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Lumileds was certified for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National Standard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SS577:2012 – Water Efficiency Management System on 31 July 2013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7121" y="2126512"/>
            <a:ext cx="2438363" cy="3143832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4-Point Star 9"/>
          <p:cNvSpPr/>
          <p:nvPr/>
        </p:nvSpPr>
        <p:spPr>
          <a:xfrm rot="890656">
            <a:off x="380739" y="1041479"/>
            <a:ext cx="957997" cy="616657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4-Point Star 10"/>
          <p:cNvSpPr/>
          <p:nvPr/>
        </p:nvSpPr>
        <p:spPr>
          <a:xfrm rot="890656">
            <a:off x="5698811" y="3061933"/>
            <a:ext cx="902548" cy="735243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4-Point Star 11"/>
          <p:cNvSpPr/>
          <p:nvPr/>
        </p:nvSpPr>
        <p:spPr>
          <a:xfrm rot="890656">
            <a:off x="7840592" y="1193564"/>
            <a:ext cx="1004018" cy="972152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4-Point Star 14"/>
          <p:cNvSpPr/>
          <p:nvPr/>
        </p:nvSpPr>
        <p:spPr>
          <a:xfrm rot="890656">
            <a:off x="1958108" y="857397"/>
            <a:ext cx="707964" cy="743970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4-Point Star 18"/>
          <p:cNvSpPr/>
          <p:nvPr/>
        </p:nvSpPr>
        <p:spPr>
          <a:xfrm rot="890656">
            <a:off x="4071779" y="2797404"/>
            <a:ext cx="769133" cy="844864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72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20348 3.7037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5486 -2.9629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8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" y="746901"/>
            <a:ext cx="9138938" cy="618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8" r="17815"/>
          <a:stretch/>
        </p:blipFill>
        <p:spPr>
          <a:xfrm>
            <a:off x="4005207" y="2531263"/>
            <a:ext cx="1862191" cy="175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9581" y="328827"/>
            <a:ext cx="8359775" cy="394187"/>
          </a:xfrm>
        </p:spPr>
        <p:txBody>
          <a:bodyPr/>
          <a:lstStyle/>
          <a:p>
            <a:r>
              <a:rPr lang="en-US" sz="1800" dirty="0" smtClean="0">
                <a:latin typeface="Britannic Bold" pitchFamily="34" charset="0"/>
              </a:rPr>
              <a:t>Project Achievements</a:t>
            </a:r>
            <a:endParaRPr lang="en-US" sz="1800" dirty="0">
              <a:latin typeface="Britannic Bold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35935" y="5509067"/>
            <a:ext cx="8878186" cy="4616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Watermark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 from Minister Grace Fu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82" r="5639" b="20077"/>
          <a:stretch/>
        </p:blipFill>
        <p:spPr>
          <a:xfrm rot="5400000">
            <a:off x="-585893" y="2821440"/>
            <a:ext cx="3299867" cy="160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4"/>
          <a:stretch/>
        </p:blipFill>
        <p:spPr>
          <a:xfrm rot="5400000">
            <a:off x="3760269" y="2528917"/>
            <a:ext cx="2352065" cy="1739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98" t="4227" b="3414"/>
          <a:stretch/>
        </p:blipFill>
        <p:spPr>
          <a:xfrm rot="5400000">
            <a:off x="3654346" y="2595616"/>
            <a:ext cx="2076442" cy="173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3" t="9294"/>
          <a:stretch/>
        </p:blipFill>
        <p:spPr>
          <a:xfrm rot="5400000">
            <a:off x="7199706" y="2725725"/>
            <a:ext cx="2202662" cy="1495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/>
          <p:cNvSpPr/>
          <p:nvPr/>
        </p:nvSpPr>
        <p:spPr>
          <a:xfrm>
            <a:off x="3947571" y="5074429"/>
            <a:ext cx="1675549" cy="40011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Sep 2013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935" y="6016821"/>
            <a:ext cx="8513266" cy="4616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Efficient Building Certification (Gold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4-Point Star 15"/>
          <p:cNvSpPr/>
          <p:nvPr/>
        </p:nvSpPr>
        <p:spPr>
          <a:xfrm rot="890656">
            <a:off x="353868" y="1593171"/>
            <a:ext cx="957997" cy="616657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4-Point Star 16"/>
          <p:cNvSpPr/>
          <p:nvPr/>
        </p:nvSpPr>
        <p:spPr>
          <a:xfrm rot="890656">
            <a:off x="5702242" y="1584090"/>
            <a:ext cx="902548" cy="735243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4-Point Star 17"/>
          <p:cNvSpPr/>
          <p:nvPr/>
        </p:nvSpPr>
        <p:spPr>
          <a:xfrm rot="890656">
            <a:off x="8036455" y="1493047"/>
            <a:ext cx="1004018" cy="972152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4-Point Star 18"/>
          <p:cNvSpPr/>
          <p:nvPr/>
        </p:nvSpPr>
        <p:spPr>
          <a:xfrm rot="890656">
            <a:off x="2238114" y="1346997"/>
            <a:ext cx="707964" cy="743970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4-Point Star 19"/>
          <p:cNvSpPr/>
          <p:nvPr/>
        </p:nvSpPr>
        <p:spPr>
          <a:xfrm rot="890656">
            <a:off x="3370724" y="1569830"/>
            <a:ext cx="769133" cy="844864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64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23021 -0.004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17708 0.00301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21" grpId="0"/>
      <p:bldP spid="1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05153"/>
            <a:ext cx="9144000" cy="12647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9581" y="328827"/>
            <a:ext cx="8359775" cy="394187"/>
          </a:xfrm>
        </p:spPr>
        <p:txBody>
          <a:bodyPr/>
          <a:lstStyle/>
          <a:p>
            <a:r>
              <a:rPr lang="en-US" sz="1800" dirty="0" smtClean="0">
                <a:latin typeface="Britannic Bold" pitchFamily="34" charset="0"/>
              </a:rPr>
              <a:t>Project Achievements</a:t>
            </a:r>
            <a:endParaRPr lang="en-US" sz="1800" dirty="0">
              <a:latin typeface="Britannic Bold" pitchFamily="34" charset="0"/>
            </a:endParaRPr>
          </a:p>
        </p:txBody>
      </p:sp>
      <p:pic>
        <p:nvPicPr>
          <p:cNvPr id="11" name="Picture 10" descr="C:\Users\haneneel\AppData\Local\Microsoft\Windows\Temporary Internet Files\Content.Word\Philips_A2_Landscape_02_v3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311822" y="2577588"/>
            <a:ext cx="2341461" cy="227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2977" y="5082363"/>
            <a:ext cx="3136742" cy="177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866675"/>
            <a:ext cx="9148248" cy="884093"/>
            <a:chOff x="0" y="422519"/>
            <a:chExt cx="5791200" cy="678600"/>
          </a:xfrm>
        </p:grpSpPr>
        <p:sp>
          <p:nvSpPr>
            <p:cNvPr id="21" name="Rounded Rectangle 20"/>
            <p:cNvSpPr/>
            <p:nvPr/>
          </p:nvSpPr>
          <p:spPr>
            <a:xfrm>
              <a:off x="0" y="422519"/>
              <a:ext cx="5791200" cy="6786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3127" y="517639"/>
              <a:ext cx="5724946" cy="550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l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Reported </a:t>
              </a:r>
              <a:r>
                <a:rPr lang="en-US" sz="28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by Various Medias </a:t>
              </a:r>
            </a:p>
            <a:p>
              <a:pPr lvl="0" algn="l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The Straits Times, Channel New Asia, Singapore </a:t>
              </a:r>
              <a:r>
                <a:rPr lang="en-US" sz="1400" kern="1200" dirty="0" err="1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Lianhe</a:t>
              </a:r>
              <a:r>
                <a:rPr lang="en-US" sz="14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1400" kern="1200" dirty="0" err="1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Zao</a:t>
              </a:r>
              <a:r>
                <a:rPr lang="en-US" sz="14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1400" kern="1200" dirty="0" err="1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Bao</a:t>
              </a:r>
              <a:r>
                <a:rPr lang="en-US" sz="14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newspapers, TV </a:t>
              </a:r>
              <a:r>
                <a:rPr lang="en-US" sz="14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Channels and </a:t>
              </a:r>
              <a:r>
                <a:rPr lang="en-US" sz="1400" kern="1200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Radio Station</a:t>
              </a:r>
              <a:endParaRPr lang="en-US" sz="1400" kern="1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2441" y="4286992"/>
            <a:ext cx="3077032" cy="173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5740" y="12442"/>
            <a:ext cx="2496954" cy="195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6" r="8732"/>
          <a:stretch/>
        </p:blipFill>
        <p:spPr>
          <a:xfrm>
            <a:off x="9462978" y="12442"/>
            <a:ext cx="1765003" cy="1979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5294" y="4286992"/>
            <a:ext cx="2194179" cy="2879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2181" y="2083981"/>
            <a:ext cx="2436928" cy="194107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488019" y="3185145"/>
            <a:ext cx="4327451" cy="1070233"/>
            <a:chOff x="2829089" y="2629307"/>
            <a:chExt cx="1943660" cy="1504949"/>
          </a:xfrm>
        </p:grpSpPr>
        <p:sp>
          <p:nvSpPr>
            <p:cNvPr id="30" name="Rounded Rectangle 29"/>
            <p:cNvSpPr/>
            <p:nvPr/>
          </p:nvSpPr>
          <p:spPr>
            <a:xfrm>
              <a:off x="2829089" y="2629307"/>
              <a:ext cx="1943660" cy="1504949"/>
            </a:xfrm>
            <a:prstGeom prst="roundRect">
              <a:avLst/>
            </a:prstGeom>
            <a:blipFill rotWithShape="0">
              <a:blip r:embed="rId11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2902555" y="2702772"/>
              <a:ext cx="1796728" cy="1358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</a:rPr>
                <a:t>Watermark and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solidFill>
                    <a:schemeClr val="tx1"/>
                  </a:solidFill>
                </a:rPr>
                <a:t>Water </a:t>
              </a:r>
              <a:r>
                <a:rPr lang="en-US" sz="2000" b="1" kern="1200" dirty="0" smtClean="0">
                  <a:solidFill>
                    <a:schemeClr val="tx1"/>
                  </a:solidFill>
                </a:rPr>
                <a:t>Efficiency Building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</a:rPr>
                <a:t>Gold</a:t>
              </a:r>
              <a:r>
                <a:rPr lang="en-US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kern="1200" dirty="0" smtClean="0">
                  <a:solidFill>
                    <a:schemeClr val="tx1"/>
                  </a:solidFill>
                </a:rPr>
                <a:t>Award 2013</a:t>
              </a:r>
              <a:endParaRPr lang="en-US" sz="20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6393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72 0.10371 L -1.00937 -0.10694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3469E-6 L -0.79722 -0.35754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61" y="-17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42 0.04328 L -0.38993 -0.47755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6" y="-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7 0.03192 L -1.02708 0.6124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65" y="290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7 0.03192 L -0.96128 0.61448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4" y="29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8 0.03191 L -0.72795 0.30712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17" y="13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7 0.03192 L -0.42152 -0.08719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59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57826"/>
            <a:ext cx="9144000" cy="1300174"/>
          </a:xfrm>
          <a:prstGeom prst="rect">
            <a:avLst/>
          </a:prstGeom>
        </p:spPr>
      </p:pic>
      <p:sp>
        <p:nvSpPr>
          <p:cNvPr id="46" name="SlicerFill" descr="&quot;&quot;"/>
          <p:cNvSpPr/>
          <p:nvPr/>
        </p:nvSpPr>
        <p:spPr>
          <a:xfrm>
            <a:off x="202020" y="656208"/>
            <a:ext cx="4369980" cy="1774209"/>
          </a:xfrm>
          <a:prstGeom prst="homePlate">
            <a:avLst>
              <a:gd name="adj" fmla="val 27686"/>
            </a:avLst>
          </a:prstGeom>
          <a:blipFill dpi="0" rotWithShape="1">
            <a:blip r:embed="rId11" cstate="print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  <a:defRPr/>
            </a:pP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Gained valuable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technical </a:t>
            </a:r>
          </a:p>
          <a:p>
            <a:pPr>
              <a:defRPr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knowledge on waste 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 recycling.</a:t>
            </a:r>
          </a:p>
          <a:p>
            <a:pPr>
              <a:defRPr/>
            </a:pPr>
            <a:endParaRPr lang="en-US" sz="1400" b="1" spc="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Established excellent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working </a:t>
            </a:r>
          </a:p>
          <a:p>
            <a:pPr>
              <a:defRPr/>
            </a:pP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rapport with 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PUB.	</a:t>
            </a:r>
          </a:p>
          <a:p>
            <a:pPr>
              <a:defRPr/>
            </a:pPr>
            <a:endParaRPr lang="en-US" sz="1400" b="1" spc="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“Never before possible, possible!”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Dream big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Great teamwork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Just do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SlicerFill" descr="&quot;&quot;"/>
          <p:cNvSpPr/>
          <p:nvPr/>
        </p:nvSpPr>
        <p:spPr>
          <a:xfrm>
            <a:off x="4699591" y="661564"/>
            <a:ext cx="4444410" cy="1768853"/>
          </a:xfrm>
          <a:prstGeom prst="homePlate">
            <a:avLst>
              <a:gd name="adj" fmla="val 27686"/>
            </a:avLst>
          </a:prstGeom>
          <a:blipFill dpi="0" rotWithShape="1">
            <a:blip r:embed="rId12" cstate="print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b="1" spc="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Public launch of new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standard SS577</a:t>
            </a:r>
            <a:endParaRPr lang="en-US" sz="1400" b="1" spc="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Water Efficiency Building Gold </a:t>
            </a:r>
            <a:endParaRPr lang="en-US" sz="1400" b="1" spc="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Award ceremony</a:t>
            </a:r>
            <a:endParaRPr lang="en-US" sz="1400" b="1" spc="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Watermark Award ceremony</a:t>
            </a:r>
          </a:p>
          <a:p>
            <a:pPr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Town hall meeting,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employee  </a:t>
            </a:r>
          </a:p>
          <a:p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training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EHS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Carnival 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display </a:t>
            </a:r>
          </a:p>
          <a:p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posters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Our 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story was publicized in various </a:t>
            </a:r>
            <a:endParaRPr lang="en-US" sz="1400" b="1" spc="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spc="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media</a:t>
            </a:r>
            <a:r>
              <a:rPr lang="en-US" sz="1400" b="1" spc="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0" name="Rectangle 49"/>
          <p:cNvSpPr/>
          <p:nvPr>
            <p:custDataLst>
              <p:tags r:id="rId1"/>
            </p:custDataLst>
          </p:nvPr>
        </p:nvSpPr>
        <p:spPr bwMode="auto">
          <a:xfrm>
            <a:off x="559557" y="126290"/>
            <a:ext cx="315653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>
                  <a:prstDash val="solid"/>
                </a:ln>
                <a:solidFill>
                  <a:srgbClr val="9D02CE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Project Learning</a:t>
            </a:r>
          </a:p>
        </p:txBody>
      </p:sp>
      <p:sp>
        <p:nvSpPr>
          <p:cNvPr id="51" name="Rectangle 50"/>
          <p:cNvSpPr/>
          <p:nvPr>
            <p:custDataLst>
              <p:tags r:id="rId2"/>
            </p:custDataLst>
          </p:nvPr>
        </p:nvSpPr>
        <p:spPr bwMode="auto">
          <a:xfrm>
            <a:off x="4806985" y="126290"/>
            <a:ext cx="376689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>
                  <a:prstDash val="solid"/>
                </a:ln>
                <a:solidFill>
                  <a:srgbClr val="9D02CE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Project Sharing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955851"/>
            <a:ext cx="9144000" cy="3448209"/>
            <a:chOff x="0" y="2773171"/>
            <a:chExt cx="9144000" cy="3865754"/>
          </a:xfrm>
        </p:grpSpPr>
        <p:sp>
          <p:nvSpPr>
            <p:cNvPr id="18" name="Text Placeholder 2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411660" y="4358437"/>
              <a:ext cx="5703515" cy="1220713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/>
          </p:spPr>
          <p:txBody>
            <a:bodyPr wrap="square" lIns="0" tIns="0" rIns="0" bIns="0"/>
            <a:lstStyle/>
            <a:p>
              <a:pPr marL="254000" lvl="0" indent="-254000" eaLnBrk="0" hangingPunct="0">
                <a:lnSpc>
                  <a:spcPct val="105000"/>
                </a:lnSpc>
                <a:spcBef>
                  <a:spcPct val="20000"/>
                </a:spcBef>
                <a:buSzPct val="100000"/>
              </a:pPr>
              <a:r>
                <a:rPr lang="en-US" altLang="zh-CN" sz="2400" b="1" dirty="0" smtClean="0">
                  <a:solidFill>
                    <a:srgbClr val="00B0F0"/>
                  </a:solidFill>
                  <a:latin typeface="Gill Sans MT" pitchFamily="34" charset="0"/>
                  <a:ea typeface="宋体"/>
                  <a:cs typeface="宋体"/>
                </a:rPr>
                <a:t>Take Ownership</a:t>
              </a:r>
            </a:p>
            <a:p>
              <a:pPr marL="254000" indent="-254000" eaLnBrk="0" hangingPunct="0">
                <a:lnSpc>
                  <a:spcPct val="105000"/>
                </a:lnSpc>
                <a:spcBef>
                  <a:spcPct val="20000"/>
                </a:spcBef>
                <a:buSzPct val="100000"/>
                <a:buBlip>
                  <a:blip r:embed="rId13"/>
                </a:buBlip>
              </a:pPr>
              <a:r>
                <a:rPr lang="en-US" sz="1600" dirty="0">
                  <a:latin typeface="Gill Sans MT" pitchFamily="34" charset="0"/>
                </a:rPr>
                <a:t>Team </a:t>
              </a:r>
              <a:r>
                <a:rPr lang="en-US" sz="1600" dirty="0" smtClean="0">
                  <a:latin typeface="Gill Sans MT" pitchFamily="34" charset="0"/>
                </a:rPr>
                <a:t>accomplished and excelled expected results</a:t>
              </a:r>
              <a:r>
                <a:rPr lang="en-US" sz="1200" dirty="0" smtClean="0">
                  <a:latin typeface="Gill Sans MT" pitchFamily="34" charset="0"/>
                </a:rPr>
                <a:t>.</a:t>
              </a:r>
              <a:r>
                <a:rPr lang="en-US" altLang="zh-CN" sz="1200" dirty="0" smtClean="0">
                  <a:latin typeface="Gill Sans MT" pitchFamily="34" charset="0"/>
                  <a:ea typeface="宋体"/>
                  <a:cs typeface="宋体"/>
                </a:rPr>
                <a:t> </a:t>
              </a:r>
              <a:endParaRPr lang="en-US" sz="1200" dirty="0" smtClean="0">
                <a:latin typeface="Gill Sans MT" pitchFamily="34" charset="0"/>
              </a:endParaRPr>
            </a:p>
            <a:p>
              <a:pPr marL="254000" lvl="0" indent="-254000" eaLnBrk="0" hangingPunct="0">
                <a:lnSpc>
                  <a:spcPct val="105000"/>
                </a:lnSpc>
                <a:spcBef>
                  <a:spcPct val="20000"/>
                </a:spcBef>
                <a:buSzPct val="100000"/>
              </a:pPr>
              <a:endParaRPr lang="en-US" sz="1200" dirty="0" smtClean="0">
                <a:latin typeface="Gill Sans MT" pitchFamily="34" charset="0"/>
              </a:endParaRPr>
            </a:p>
          </p:txBody>
        </p:sp>
        <p:sp>
          <p:nvSpPr>
            <p:cNvPr id="19" name="Text Placeholder 2"/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1125909" y="3084612"/>
              <a:ext cx="5989265" cy="934938"/>
            </a:xfrm>
            <a:prstGeom prst="rect">
              <a:avLst/>
            </a:prstGeom>
            <a:ln w="0"/>
            <a:effectLst/>
          </p:spPr>
          <p:txBody>
            <a:bodyPr wrap="square" lIns="0" tIns="0" rIns="0" bIns="0"/>
            <a:lstStyle/>
            <a:p>
              <a:pPr marL="254000" marR="0" lvl="0" indent="-254000" algn="l" defTabSz="914400" rtl="0" eaLnBrk="0" fontAlgn="base" latinLnBrk="0" hangingPunct="0">
                <a:lnSpc>
                  <a:spcPct val="105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tabLst/>
                <a:defRPr/>
              </a:pPr>
              <a:r>
                <a:rPr lang="en-US" sz="2400" b="1" kern="0" dirty="0" smtClean="0">
                  <a:solidFill>
                    <a:srgbClr val="800080"/>
                  </a:solidFill>
                  <a:latin typeface="Gill Sans MT" pitchFamily="34" charset="0"/>
                </a:rPr>
                <a:t>Eager to Win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254000" indent="-254000" eaLnBrk="0" hangingPunct="0">
                <a:lnSpc>
                  <a:spcPct val="105000"/>
                </a:lnSpc>
                <a:spcBef>
                  <a:spcPct val="20000"/>
                </a:spcBef>
                <a:buSzPct val="100000"/>
                <a:buBlip>
                  <a:blip r:embed="rId14"/>
                </a:buBlip>
                <a:defRPr/>
              </a:pPr>
              <a:r>
                <a:rPr lang="en-US" sz="1600" kern="0" dirty="0" smtClean="0">
                  <a:latin typeface="Gill Sans MT" pitchFamily="34" charset="0"/>
                </a:rPr>
                <a:t>Accelerated </a:t>
              </a:r>
              <a:r>
                <a:rPr lang="en-US" sz="1600" kern="0" dirty="0">
                  <a:latin typeface="Gill Sans MT" pitchFamily="34" charset="0"/>
                </a:rPr>
                <a:t>all action defined, </a:t>
              </a:r>
              <a:r>
                <a:rPr lang="en-US" sz="1600" kern="0" dirty="0" smtClean="0">
                  <a:latin typeface="Gill Sans MT" pitchFamily="34" charset="0"/>
                </a:rPr>
                <a:t>executed </a:t>
              </a:r>
              <a:r>
                <a:rPr lang="en-US" sz="1600" kern="0" dirty="0">
                  <a:latin typeface="Gill Sans MT" pitchFamily="34" charset="0"/>
                </a:rPr>
                <a:t>with full </a:t>
              </a:r>
              <a:r>
                <a:rPr lang="en-US" sz="1600" kern="0" dirty="0" smtClean="0">
                  <a:latin typeface="Gill Sans MT" pitchFamily="34" charset="0"/>
                </a:rPr>
                <a:t>speed and improved WEI by </a:t>
              </a:r>
              <a:r>
                <a:rPr lang="en-US" b="1" kern="0" dirty="0" smtClean="0">
                  <a:latin typeface="Gill Sans MT" pitchFamily="34" charset="0"/>
                </a:rPr>
                <a:t>29%.</a:t>
              </a:r>
              <a:r>
                <a:rPr lang="en-US" sz="1600" kern="0" dirty="0" smtClean="0">
                  <a:latin typeface="Gill Sans MT" pitchFamily="34" charset="0"/>
                </a:rPr>
                <a:t> </a:t>
              </a:r>
              <a:endParaRPr lang="en-US" sz="1600" kern="0" dirty="0">
                <a:latin typeface="Gill Sans MT" pitchFamily="34" charset="0"/>
              </a:endParaRPr>
            </a:p>
          </p:txBody>
        </p:sp>
        <p:sp>
          <p:nvSpPr>
            <p:cNvPr id="20" name="Text Placeholder 2"/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678361" y="5408662"/>
              <a:ext cx="6729850" cy="1230263"/>
            </a:xfrm>
            <a:prstGeom prst="rect">
              <a:avLst/>
            </a:prstGeom>
            <a:ln w="0"/>
            <a:effectLst/>
          </p:spPr>
          <p:txBody>
            <a:bodyPr wrap="square" lIns="0" tIns="0" rIns="0" bIns="0"/>
            <a:lstStyle/>
            <a:p>
              <a:pPr marL="254000" marR="0" lvl="0" indent="-254000" algn="l" defTabSz="914400" rtl="0" eaLnBrk="0" fontAlgn="base" latinLnBrk="0" hangingPunct="0">
                <a:lnSpc>
                  <a:spcPct val="105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DBA00"/>
                  </a:solidFill>
                  <a:effectLst/>
                  <a:uLnTx/>
                  <a:uFillTx/>
                  <a:latin typeface="Gill Sans MT" pitchFamily="34" charset="0"/>
                </a:rPr>
                <a:t>Team up to Excel</a:t>
              </a:r>
            </a:p>
            <a:p>
              <a:pPr marL="254000" marR="0" lvl="0" indent="-254000" algn="l" defTabSz="914400" rtl="0" eaLnBrk="0" fontAlgn="base" latinLnBrk="0" hangingPunct="0">
                <a:lnSpc>
                  <a:spcPct val="105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buFontTx/>
                <a:buBlip>
                  <a:blip r:embed="rId15"/>
                </a:buBlip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itchFamily="34" charset="0"/>
                </a:rPr>
                <a:t>Used </a:t>
              </a:r>
              <a:r>
                <a:rPr lang="en-US" sz="1600" kern="0" dirty="0" smtClean="0">
                  <a:latin typeface="Gill Sans MT" pitchFamily="34" charset="0"/>
                </a:rPr>
                <a:t>diversified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itchFamily="34" charset="0"/>
                </a:rPr>
                <a:t>expertise to drive fast results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itchFamily="34" charset="0"/>
                </a:rPr>
                <a:t>.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6835" y="3266728"/>
              <a:ext cx="51435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27076" y="4437137"/>
              <a:ext cx="447675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94360" y="5690220"/>
              <a:ext cx="313862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/>
            <p:nvPr/>
          </p:nvCxnSpPr>
          <p:spPr bwMode="auto">
            <a:xfrm flipV="1">
              <a:off x="0" y="2773171"/>
              <a:ext cx="9144000" cy="2729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252" y="3883856"/>
              <a:ext cx="1859973" cy="167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296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98"/>
          <a:stretch/>
        </p:blipFill>
        <p:spPr>
          <a:xfrm>
            <a:off x="-2" y="4573979"/>
            <a:ext cx="4234544" cy="228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234542" cy="2579915"/>
          </a:xfrm>
          <a:prstGeom prst="rect">
            <a:avLst/>
          </a:prstGeom>
        </p:spPr>
      </p:pic>
      <p:pic>
        <p:nvPicPr>
          <p:cNvPr id="13" name="clear_whit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2122714"/>
            <a:ext cx="4234542" cy="245126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-2" y="2932459"/>
            <a:ext cx="4193965" cy="1027717"/>
          </a:xfrm>
        </p:spPr>
        <p:txBody>
          <a:bodyPr/>
          <a:lstStyle/>
          <a:p>
            <a:r>
              <a:rPr lang="en-US" sz="2400" b="1" dirty="0">
                <a:solidFill>
                  <a:srgbClr val="081AC4"/>
                </a:solidFill>
              </a:rPr>
              <a:t>Philips has a strong social responsibility in maintaining our environment…..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543" y="-1"/>
            <a:ext cx="490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71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4" y="232641"/>
            <a:ext cx="8359775" cy="6635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Far-reaching Environment Sustainability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0" y="1241975"/>
            <a:ext cx="5248894" cy="43796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rgbClr val="000000"/>
                </a:solidFill>
                <a:latin typeface="+mn-lt"/>
              </a:defRPr>
            </a:lvl2pPr>
            <a:lvl3pPr marL="6905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0000"/>
                </a:solidFill>
                <a:latin typeface="+mn-lt"/>
              </a:defRPr>
            </a:lvl3pPr>
            <a:lvl4pPr marL="966788" indent="-2222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11477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2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 smtClean="0">
                <a:solidFill>
                  <a:schemeClr val="bg1"/>
                </a:solidFill>
              </a:rPr>
              <a:t>  Philips has a very strong social responsibility. </a:t>
            </a:r>
            <a:endParaRPr lang="en-US" sz="1000" kern="0" dirty="0" smtClean="0">
              <a:solidFill>
                <a:schemeClr val="bg1"/>
              </a:solidFill>
            </a:endParaRPr>
          </a:p>
          <a:p>
            <a:endParaRPr lang="en-US" sz="800" kern="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kern="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841" y="5136968"/>
            <a:ext cx="2154023" cy="1615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04" t="1312" b="4014"/>
          <a:stretch/>
        </p:blipFill>
        <p:spPr>
          <a:xfrm>
            <a:off x="237508" y="5136968"/>
            <a:ext cx="2054430" cy="161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0" y="3454560"/>
            <a:ext cx="4572000" cy="91010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rgbClr val="000000"/>
                </a:solidFill>
                <a:latin typeface="+mn-lt"/>
              </a:defRPr>
            </a:lvl2pPr>
            <a:lvl3pPr marL="6905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0000"/>
                </a:solidFill>
                <a:latin typeface="+mn-lt"/>
              </a:defRPr>
            </a:lvl3pPr>
            <a:lvl4pPr marL="966788" indent="-2222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11477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2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 smtClean="0">
                <a:solidFill>
                  <a:schemeClr val="bg1"/>
                </a:solidFill>
              </a:rPr>
              <a:t>  We </a:t>
            </a:r>
            <a:r>
              <a:rPr lang="en-US" sz="1800" kern="0" dirty="0">
                <a:solidFill>
                  <a:schemeClr val="bg1"/>
                </a:solidFill>
              </a:rPr>
              <a:t>reduced </a:t>
            </a:r>
            <a:r>
              <a:rPr lang="en-US" sz="1800" kern="0" dirty="0" smtClean="0">
                <a:solidFill>
                  <a:schemeClr val="bg1"/>
                </a:solidFill>
              </a:rPr>
              <a:t>water consumption and  </a:t>
            </a:r>
          </a:p>
          <a:p>
            <a:pPr marL="0" indent="0">
              <a:buNone/>
            </a:pPr>
            <a:r>
              <a:rPr lang="en-US" sz="1800" kern="0" dirty="0" smtClean="0">
                <a:solidFill>
                  <a:schemeClr val="bg1"/>
                </a:solidFill>
              </a:rPr>
              <a:t>     operates in environmentally </a:t>
            </a:r>
            <a:r>
              <a:rPr lang="en-US" sz="1800" kern="0" dirty="0">
                <a:solidFill>
                  <a:schemeClr val="bg1"/>
                </a:solidFill>
              </a:rPr>
              <a:t>and </a:t>
            </a:r>
            <a:r>
              <a:rPr lang="en-US" sz="1800" kern="0" dirty="0" smtClean="0">
                <a:solidFill>
                  <a:schemeClr val="bg1"/>
                </a:solidFill>
              </a:rPr>
              <a:t>socially 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    responsible manner.</a:t>
            </a:r>
            <a:endParaRPr lang="en-US" sz="1800" kern="0" dirty="0">
              <a:solidFill>
                <a:schemeClr val="bg1"/>
              </a:solidFill>
            </a:endParaRP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0" y="2008862"/>
            <a:ext cx="5248894" cy="108532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38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rgbClr val="000000"/>
                </a:solidFill>
                <a:latin typeface="+mn-lt"/>
              </a:defRPr>
            </a:lvl2pPr>
            <a:lvl3pPr marL="6905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0000"/>
                </a:solidFill>
                <a:latin typeface="+mn-lt"/>
              </a:defRPr>
            </a:lvl3pPr>
            <a:lvl4pPr marL="966788" indent="-2222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1147763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200">
                <a:solidFill>
                  <a:srgbClr val="000000"/>
                </a:solidFill>
                <a:latin typeface="+mn-lt"/>
              </a:defRPr>
            </a:lvl5pPr>
            <a:lvl6pPr marL="25400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9972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4544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911600" indent="-254000" algn="l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 smtClean="0">
                <a:solidFill>
                  <a:schemeClr val="bg1"/>
                </a:solidFill>
              </a:rPr>
              <a:t>  Our team is</a:t>
            </a:r>
            <a:r>
              <a:rPr lang="en-GB" sz="1800" kern="0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committed to continuously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    exploring solutions in water conservation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    to balance economy and ecology. </a:t>
            </a:r>
            <a:endParaRPr lang="en-US" sz="1000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6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2"/>
          <a:stretch/>
        </p:blipFill>
        <p:spPr>
          <a:xfrm>
            <a:off x="4786" y="0"/>
            <a:ext cx="9139213" cy="68584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86" y="4044506"/>
            <a:ext cx="9141944" cy="1217426"/>
          </a:xfrm>
          <a:prstGeom prst="rect">
            <a:avLst/>
          </a:prstGeom>
          <a:solidFill>
            <a:srgbClr val="00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 Diagonal Corner Rectangle 20"/>
          <p:cNvSpPr/>
          <p:nvPr/>
        </p:nvSpPr>
        <p:spPr>
          <a:xfrm>
            <a:off x="239305" y="1924285"/>
            <a:ext cx="1920240" cy="2560320"/>
          </a:xfrm>
          <a:prstGeom prst="round2DiagRect">
            <a:avLst>
              <a:gd name="adj1" fmla="val 4636"/>
              <a:gd name="adj2" fmla="val 0"/>
            </a:avLst>
          </a:prstGeom>
          <a:noFill/>
          <a:ln w="76200" cap="rnd">
            <a:solidFill>
              <a:srgbClr val="29A3C9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soft" dir="t"/>
          </a:scene3d>
          <a:sp3d prstMaterial="matte">
            <a:bevelT/>
            <a:contourClr>
              <a:schemeClr val="accent3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improve WEI by another 15% in next two years</a:t>
            </a:r>
          </a:p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2455661" y="2135916"/>
            <a:ext cx="1920240" cy="2560320"/>
          </a:xfrm>
          <a:prstGeom prst="round2DiagRect">
            <a:avLst>
              <a:gd name="adj1" fmla="val 4635"/>
              <a:gd name="adj2" fmla="val 0"/>
            </a:avLst>
          </a:prstGeom>
          <a:noFill/>
          <a:ln w="76200" cap="rnd">
            <a:solidFill>
              <a:srgbClr val="29A3C9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soft" dir="t"/>
          </a:scene3d>
          <a:sp3d prstMaterial="matte">
            <a:bevelT/>
            <a:contourClr>
              <a:schemeClr val="accent3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second Waste Water Reclaim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4863403" y="1955975"/>
            <a:ext cx="1920240" cy="2560320"/>
          </a:xfrm>
          <a:prstGeom prst="round2DiagRect">
            <a:avLst>
              <a:gd name="adj1" fmla="val 5137"/>
              <a:gd name="adj2" fmla="val 0"/>
            </a:avLst>
          </a:prstGeom>
          <a:noFill/>
          <a:ln w="76200" cap="rnd">
            <a:solidFill>
              <a:srgbClr val="29A3C9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  <a:contourClr>
              <a:schemeClr val="accent3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ways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conserve water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7067002" y="2135916"/>
            <a:ext cx="1920240" cy="2560320"/>
          </a:xfrm>
          <a:prstGeom prst="round2DiagRect">
            <a:avLst>
              <a:gd name="adj1" fmla="val 4635"/>
              <a:gd name="adj2" fmla="val 0"/>
            </a:avLst>
          </a:prstGeom>
          <a:noFill/>
          <a:ln w="76200" cap="rnd">
            <a:solidFill>
              <a:srgbClr val="29A3C9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soft" dir="t"/>
          </a:scene3d>
          <a:sp3d prstMaterial="matte">
            <a:bevelT/>
            <a:contourClr>
              <a:schemeClr val="accent3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to society for environmental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27403" y="293177"/>
            <a:ext cx="5291924" cy="857095"/>
          </a:xfrm>
        </p:spPr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Our Future Plan…</a:t>
            </a:r>
            <a:endParaRPr lang="en-US" sz="48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22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0" y="4128538"/>
            <a:ext cx="9144000" cy="2782867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2875C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kern="0" cap="small" dirty="0" smtClean="0">
                <a:latin typeface="Constantia" pitchFamily="18" charset="0"/>
              </a:rPr>
              <a:t>Save Water save our planet</a:t>
            </a:r>
            <a:br>
              <a:rPr lang="en-US" sz="2800" b="1" kern="0" cap="small" dirty="0" smtClean="0">
                <a:latin typeface="Constantia" pitchFamily="18" charset="0"/>
              </a:rPr>
            </a:br>
            <a:r>
              <a:rPr lang="en-US" sz="2800" b="1" kern="0" cap="small" dirty="0" smtClean="0">
                <a:latin typeface="Constantia" pitchFamily="18" charset="0"/>
              </a:rPr>
              <a:t>Start with me</a:t>
            </a:r>
            <a:endParaRPr lang="en-US" sz="2800" b="1" kern="0" cap="small" dirty="0">
              <a:latin typeface="Constantia" pitchFamily="18" charset="0"/>
            </a:endParaRPr>
          </a:p>
        </p:txBody>
      </p:sp>
      <p:pic>
        <p:nvPicPr>
          <p:cNvPr id="33" name="Globe_converte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bmkLst>
                    <p14:bmk name="Bookmark 1" time="1422.2222"/>
                    <p14:bmk name="Bookmark 2" time="6400"/>
                    <p14:bmk name="Bookmark 3" time="12977.7777"/>
                  </p14:bmkLst>
                </p14:media>
              </p:ext>
            </p:extLst>
          </p:nvPr>
        </p:nvPicPr>
        <p:blipFill rotWithShape="1">
          <a:blip r:embed="rId4" cstate="print"/>
          <a:srcRect l="22917" t="11667" r="20208" b="17500"/>
          <a:stretch/>
        </p:blipFill>
        <p:spPr>
          <a:xfrm>
            <a:off x="2137711" y="1241940"/>
            <a:ext cx="4975607" cy="4285677"/>
          </a:xfrm>
          <a:prstGeom prst="rect">
            <a:avLst/>
          </a:prstGeom>
        </p:spPr>
      </p:pic>
      <p:sp>
        <p:nvSpPr>
          <p:cNvPr id="34" name="Rectangle 6"/>
          <p:cNvSpPr/>
          <p:nvPr/>
        </p:nvSpPr>
        <p:spPr>
          <a:xfrm>
            <a:off x="-14696" y="1090336"/>
            <a:ext cx="9165266" cy="5070764"/>
          </a:xfrm>
          <a:custGeom>
            <a:avLst/>
            <a:gdLst/>
            <a:ahLst/>
            <a:cxnLst/>
            <a:rect l="l" t="t" r="r" b="b"/>
            <a:pathLst>
              <a:path w="6838950" h="3438525">
                <a:moveTo>
                  <a:pt x="3409950" y="314325"/>
                </a:moveTo>
                <a:cubicBezTo>
                  <a:pt x="2568268" y="314325"/>
                  <a:pt x="1885950" y="911353"/>
                  <a:pt x="1885950" y="1647825"/>
                </a:cubicBezTo>
                <a:cubicBezTo>
                  <a:pt x="1885950" y="2384297"/>
                  <a:pt x="2568268" y="2981325"/>
                  <a:pt x="3409950" y="2981325"/>
                </a:cubicBezTo>
                <a:cubicBezTo>
                  <a:pt x="4251632" y="2981325"/>
                  <a:pt x="4933950" y="2384297"/>
                  <a:pt x="4933950" y="1647825"/>
                </a:cubicBezTo>
                <a:cubicBezTo>
                  <a:pt x="4933950" y="911353"/>
                  <a:pt x="4251632" y="314325"/>
                  <a:pt x="3409950" y="314325"/>
                </a:cubicBezTo>
                <a:close/>
                <a:moveTo>
                  <a:pt x="0" y="0"/>
                </a:moveTo>
                <a:lnTo>
                  <a:pt x="6838950" y="0"/>
                </a:lnTo>
                <a:lnTo>
                  <a:pt x="6838950" y="3438525"/>
                </a:lnTo>
                <a:lnTo>
                  <a:pt x="0" y="3438525"/>
                </a:lnTo>
                <a:close/>
              </a:path>
            </a:pathLst>
          </a:custGeom>
          <a:gradFill>
            <a:gsLst>
              <a:gs pos="0">
                <a:srgbClr val="0000FF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-14696" y="0"/>
            <a:ext cx="9158696" cy="1092531"/>
          </a:xfrm>
          <a:prstGeom prst="rect">
            <a:avLst/>
          </a:prstGeom>
          <a:solidFill>
            <a:srgbClr val="0000FF"/>
          </a:solidFill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2875C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endParaRPr lang="en-US" sz="2800" b="1" kern="0" cap="small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22" t="38905" r="46857" b="36015"/>
          <a:stretch/>
        </p:blipFill>
        <p:spPr bwMode="auto">
          <a:xfrm>
            <a:off x="76526" y="45395"/>
            <a:ext cx="1131831" cy="142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0453" y="169292"/>
            <a:ext cx="5319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cap="small" dirty="0">
                <a:solidFill>
                  <a:schemeClr val="bg1"/>
                </a:solidFill>
                <a:latin typeface="Constantia" pitchFamily="18" charset="0"/>
              </a:rPr>
              <a:t>Save Water save our planet</a:t>
            </a:r>
            <a:br>
              <a:rPr lang="en-US" sz="2800" b="1" kern="0" cap="small" dirty="0">
                <a:solidFill>
                  <a:schemeClr val="bg1"/>
                </a:solidFill>
                <a:latin typeface="Constantia" pitchFamily="18" charset="0"/>
              </a:rPr>
            </a:br>
            <a:endParaRPr lang="en-US" sz="2800" b="1" kern="0" cap="small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88095" y="790585"/>
            <a:ext cx="592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cap="small" dirty="0" smtClean="0">
                <a:solidFill>
                  <a:schemeClr val="bg1"/>
                </a:solidFill>
                <a:latin typeface="Constantia" pitchFamily="18" charset="0"/>
              </a:rPr>
              <a:t>Singapore Submarine 577</a:t>
            </a:r>
            <a:endParaRPr lang="en-US" sz="3600" b="1" kern="0" cap="small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27427" y="5617459"/>
            <a:ext cx="48654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cap="small" dirty="0" smtClean="0">
                <a:solidFill>
                  <a:schemeClr val="bg1"/>
                </a:solidFill>
                <a:latin typeface="Constantia" pitchFamily="18" charset="0"/>
              </a:rPr>
              <a:t>Never before possible, possible!</a:t>
            </a:r>
            <a:r>
              <a:rPr lang="en-US" sz="2800" b="1" kern="0" cap="small" dirty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en-US" sz="2800" b="1" kern="0" cap="small" dirty="0">
                <a:solidFill>
                  <a:schemeClr val="bg1"/>
                </a:solidFill>
                <a:latin typeface="Constantia" pitchFamily="18" charset="0"/>
              </a:rPr>
            </a:br>
            <a:endParaRPr lang="en-US" sz="2800" b="1" kern="0" cap="small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415" y="1411037"/>
            <a:ext cx="7651919" cy="406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8739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285550" y="1170289"/>
            <a:ext cx="38671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2" name="Picture 2" descr="C:\Users\nly18290\AppData\Local\Microsoft\Windows\Temporary Internet Files\Content.Outlook\6ZM5BHSU\Graph-Healthy-People-Sustainable-World_Divya_v2 (3)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1"/>
          <a:stretch>
            <a:fillRect/>
          </a:stretch>
        </p:blipFill>
        <p:spPr bwMode="auto">
          <a:xfrm>
            <a:off x="285550" y="1903714"/>
            <a:ext cx="588962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66144"/>
          <a:stretch>
            <a:fillRect/>
          </a:stretch>
        </p:blipFill>
        <p:spPr bwMode="auto">
          <a:xfrm>
            <a:off x="4435275" y="5820076"/>
            <a:ext cx="1860551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67307"/>
          <a:stretch>
            <a:fillRect/>
          </a:stretch>
        </p:blipFill>
        <p:spPr bwMode="auto">
          <a:xfrm>
            <a:off x="6529388" y="1513505"/>
            <a:ext cx="24098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66579"/>
          <a:stretch>
            <a:fillRect/>
          </a:stretch>
        </p:blipFill>
        <p:spPr bwMode="auto">
          <a:xfrm>
            <a:off x="6525579" y="3228005"/>
            <a:ext cx="24082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15" r="50000" b="33492"/>
          <a:stretch>
            <a:fillRect/>
          </a:stretch>
        </p:blipFill>
        <p:spPr bwMode="auto">
          <a:xfrm>
            <a:off x="6533516" y="2361230"/>
            <a:ext cx="24098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32692" b="33653"/>
          <a:stretch>
            <a:fillRect/>
          </a:stretch>
        </p:blipFill>
        <p:spPr bwMode="auto">
          <a:xfrm>
            <a:off x="231576" y="5813726"/>
            <a:ext cx="19875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ttp://pww.lighting.philips.com/apps/p_dir/e3122401.nsf/resources/social-innovation-banner-v2/$file/sustainability-new-home-page-v6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875" r="50000"/>
          <a:stretch>
            <a:fillRect/>
          </a:stretch>
        </p:blipFill>
        <p:spPr bwMode="auto">
          <a:xfrm>
            <a:off x="2301357" y="5807671"/>
            <a:ext cx="208268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1022492" y="372391"/>
            <a:ext cx="4343058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2875CA"/>
                </a:solidFill>
                <a:effectLst/>
                <a:uLnTx/>
                <a:uFillTx/>
                <a:latin typeface="Britannic Bold" pitchFamily="34" charset="0"/>
                <a:ea typeface="+mj-ea"/>
                <a:cs typeface="+mj-cs"/>
              </a:rPr>
              <a:t>Project Problem Definition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39" name="Group 38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40" name="Group 39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42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48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50" name="Freeform 6"/>
                  <p:cNvSpPr>
                    <a:spLocks noEditPoints="1"/>
                  </p:cNvSpPr>
                  <p:nvPr>
                    <p:custDataLst>
                      <p:tags r:id="rId9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51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52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53" name="Block Arc 52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54" name="Block Arc 53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5" name="Block Arc 54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6" name="Block Arc 55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57" name="Block Arc 56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49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43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4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45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6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7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41" name="TextBox 29"/>
            <p:cNvSpPr txBox="1">
              <a:spLocks noChangeArrowheads="1"/>
            </p:cNvSpPr>
            <p:nvPr/>
          </p:nvSpPr>
          <p:spPr bwMode="auto">
            <a:xfrm rot="21335818">
              <a:off x="4043204" y="1353960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0" y="1033153"/>
            <a:ext cx="9144000" cy="462272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Rectangle 58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Rectangle 59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kern="1200" dirty="0" smtClean="0"/>
                <a:t>Philips Sustainability Vision and Water Footprint</a:t>
              </a:r>
              <a:endParaRPr lang="en-US" kern="1200" dirty="0"/>
            </a:p>
          </p:txBody>
        </p:sp>
      </p:grpSp>
      <p:sp>
        <p:nvSpPr>
          <p:cNvPr id="61" name="Rectangl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912" y="1872033"/>
            <a:ext cx="4745771" cy="154798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/>
        </p:spPr>
        <p:txBody>
          <a:bodyPr lIns="0" tIns="0" rIns="0" bIns="0"/>
          <a:lstStyle/>
          <a:p>
            <a:pPr>
              <a:defRPr/>
            </a:pPr>
            <a:r>
              <a:rPr lang="en-US" sz="2800" b="1" dirty="0" smtClean="0">
                <a:solidFill>
                  <a:srgbClr val="081AC4"/>
                </a:solidFill>
                <a:latin typeface="+mj-lt"/>
                <a:ea typeface="+mj-ea"/>
                <a:cs typeface="+mj-cs"/>
              </a:rPr>
              <a:t>Vision</a:t>
            </a:r>
            <a:endParaRPr lang="en-US" sz="2800" b="1" dirty="0">
              <a:solidFill>
                <a:srgbClr val="081AC4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dirty="0" smtClean="0">
              <a:solidFill>
                <a:srgbClr val="081AC4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dirty="0" smtClean="0">
                <a:solidFill>
                  <a:srgbClr val="081AC4"/>
                </a:solidFill>
                <a:latin typeface="+mj-lt"/>
                <a:ea typeface="+mj-ea"/>
                <a:cs typeface="+mj-cs"/>
              </a:rPr>
              <a:t>At </a:t>
            </a:r>
            <a:r>
              <a:rPr lang="en-US" dirty="0">
                <a:solidFill>
                  <a:srgbClr val="081AC4"/>
                </a:solidFill>
                <a:latin typeface="+mj-lt"/>
                <a:ea typeface="+mj-ea"/>
                <a:cs typeface="+mj-cs"/>
              </a:rPr>
              <a:t>Philips we strive to make the world healthier and more sustainable through Innovation.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 rot="16200000" flipH="1">
            <a:off x="5771965" y="5054850"/>
            <a:ext cx="1985863" cy="154251"/>
          </a:xfrm>
          <a:prstGeom prst="bentConnector2">
            <a:avLst/>
          </a:prstGeom>
          <a:ln>
            <a:prstDash val="dash"/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>
            <a:off x="6707989" y="4849203"/>
            <a:ext cx="120959" cy="0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04" t="36765" r="24302" b="26471"/>
          <a:stretch/>
        </p:blipFill>
        <p:spPr bwMode="auto">
          <a:xfrm>
            <a:off x="6842022" y="5480874"/>
            <a:ext cx="2091794" cy="13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0" t="36765" r="58796" b="26471"/>
          <a:stretch/>
        </p:blipFill>
        <p:spPr bwMode="auto">
          <a:xfrm>
            <a:off x="6820930" y="4146358"/>
            <a:ext cx="2118283" cy="125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401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37282"/>
            <a:ext cx="9144000" cy="132071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22491" y="372391"/>
            <a:ext cx="4168633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2875CA"/>
                </a:solidFill>
                <a:effectLst/>
                <a:uLnTx/>
                <a:uFillTx/>
                <a:latin typeface="Britannic Bold" pitchFamily="34" charset="0"/>
                <a:ea typeface="+mj-ea"/>
                <a:cs typeface="+mj-cs"/>
              </a:rPr>
              <a:t>Project Problem Definition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9" name="Group 8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11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17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19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20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21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22" name="Block Arc 21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23" name="Block Arc 22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4" name="Block Arc 23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5" name="Block Arc 24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26" name="Block Arc 25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18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12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3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14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5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16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10" name="TextBox 29"/>
            <p:cNvSpPr txBox="1">
              <a:spLocks noChangeArrowheads="1"/>
            </p:cNvSpPr>
            <p:nvPr/>
          </p:nvSpPr>
          <p:spPr bwMode="auto">
            <a:xfrm rot="21335818">
              <a:off x="4043204" y="1353960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1033153"/>
            <a:ext cx="9144000" cy="462272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Rectangle 29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kern="1200" dirty="0" smtClean="0"/>
                <a:t>Philips Sustainability Vision and Water Footprint</a:t>
              </a:r>
              <a:endParaRPr lang="en-US" kern="1200" dirty="0"/>
            </a:p>
          </p:txBody>
        </p:sp>
      </p:grp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xmlns="" val="2935041184"/>
              </p:ext>
            </p:extLst>
          </p:nvPr>
        </p:nvGraphicFramePr>
        <p:xfrm>
          <a:off x="5375784" y="3411138"/>
          <a:ext cx="3768217" cy="264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144"/>
            <a:ext cx="4267200" cy="17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876801" cy="17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0" y="5339759"/>
            <a:ext cx="63097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Lighting is 85% of total water usage of Philips Group.</a:t>
            </a:r>
            <a:endParaRPr lang="en-US" sz="1400" b="1" dirty="0"/>
          </a:p>
          <a:p>
            <a:r>
              <a:rPr lang="en-US" sz="1400" b="1" dirty="0" smtClean="0">
                <a:solidFill>
                  <a:schemeClr val="tx1"/>
                </a:solidFill>
              </a:rPr>
              <a:t>Lumileds </a:t>
            </a:r>
            <a:r>
              <a:rPr lang="en-US" sz="1400" b="1" dirty="0">
                <a:solidFill>
                  <a:schemeClr val="tx1"/>
                </a:solidFill>
              </a:rPr>
              <a:t>represents 37% of total water consumption of Lighting </a:t>
            </a:r>
            <a:r>
              <a:rPr lang="en-US" sz="1400" b="1" dirty="0" smtClean="0">
                <a:solidFill>
                  <a:schemeClr val="tx1"/>
                </a:solidFill>
              </a:rPr>
              <a:t>sector.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Singapore is the major consumer and located in a water </a:t>
            </a:r>
            <a:r>
              <a:rPr lang="en-US" sz="1400" b="1" dirty="0">
                <a:solidFill>
                  <a:schemeClr val="tx1"/>
                </a:solidFill>
              </a:rPr>
              <a:t>s</a:t>
            </a:r>
            <a:r>
              <a:rPr lang="en-US" sz="1400" b="1" dirty="0" smtClean="0">
                <a:solidFill>
                  <a:schemeClr val="tx1"/>
                </a:solidFill>
              </a:rPr>
              <a:t>carcity </a:t>
            </a:r>
            <a:r>
              <a:rPr lang="en-US" sz="1400" b="1" dirty="0">
                <a:solidFill>
                  <a:schemeClr val="tx1"/>
                </a:solidFill>
              </a:rPr>
              <a:t>r</a:t>
            </a:r>
            <a:r>
              <a:rPr lang="en-US" sz="1400" b="1" dirty="0" smtClean="0">
                <a:solidFill>
                  <a:schemeClr val="tx1"/>
                </a:solidFill>
              </a:rPr>
              <a:t>egion.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7912" y="3431442"/>
            <a:ext cx="5123213" cy="1896290"/>
            <a:chOff x="67912" y="3431442"/>
            <a:chExt cx="5123213" cy="1896290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2" y="3431442"/>
              <a:ext cx="5123213" cy="1896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3978234" y="3431442"/>
              <a:ext cx="1212891" cy="285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76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2660"/>
            <a:ext cx="9144000" cy="107306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022492" y="372391"/>
            <a:ext cx="399988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2875CA"/>
                </a:solidFill>
                <a:effectLst/>
                <a:uLnTx/>
                <a:uFillTx/>
                <a:latin typeface="Britannic Bold" pitchFamily="34" charset="0"/>
                <a:ea typeface="+mj-ea"/>
                <a:cs typeface="+mj-cs"/>
              </a:rPr>
              <a:t>Project Problem Definition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2" name="Group 21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28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5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7" name="Freeform 6"/>
                  <p:cNvSpPr>
                    <a:spLocks noEditPoints="1"/>
                  </p:cNvSpPr>
                  <p:nvPr>
                    <p:custDataLst>
                      <p:tags r:id="rId2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38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39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40" name="Block Arc 39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1" name="Block Arc 40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3" name="Block Arc 42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4" name="Block Arc 43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6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3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4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24" name="TextBox 29"/>
            <p:cNvSpPr txBox="1">
              <a:spLocks noChangeArrowheads="1"/>
            </p:cNvSpPr>
            <p:nvPr/>
          </p:nvSpPr>
          <p:spPr bwMode="auto">
            <a:xfrm rot="21335818">
              <a:off x="4043204" y="1353960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996724" y="5777053"/>
            <a:ext cx="400319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Increased Newater tariff from PUB contributes to higher operational cost too</a:t>
            </a:r>
            <a:endParaRPr lang="en-US" sz="1400" b="1" dirty="0"/>
          </a:p>
        </p:txBody>
      </p: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xmlns="" val="3598985856"/>
              </p:ext>
            </p:extLst>
          </p:nvPr>
        </p:nvGraphicFramePr>
        <p:xfrm>
          <a:off x="114841" y="3003963"/>
          <a:ext cx="4106285" cy="250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4082133130"/>
              </p:ext>
            </p:extLst>
          </p:nvPr>
        </p:nvGraphicFramePr>
        <p:xfrm>
          <a:off x="-29602" y="998468"/>
          <a:ext cx="9173603" cy="1547502"/>
        </p:xfrm>
        <a:graphic>
          <a:graphicData uri="http://schemas.openxmlformats.org/drawingml/2006/table">
            <a:tbl>
              <a:tblPr/>
              <a:tblGrid>
                <a:gridCol w="1502883"/>
                <a:gridCol w="1824929"/>
                <a:gridCol w="2111192"/>
                <a:gridCol w="3734599"/>
              </a:tblGrid>
              <a:tr h="42388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Water Efficiency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 Index 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70"/>
                        </a:spcAft>
                        <a:tabLst>
                          <a:tab pos="180340" algn="l"/>
                          <a:tab pos="431800" algn="l"/>
                          <a:tab pos="1080135" algn="l"/>
                          <a:tab pos="3060700" algn="l"/>
                          <a:tab pos="3960495" algn="l"/>
                          <a:tab pos="4860925" algn="l"/>
                          <a:tab pos="0" algn="l"/>
                          <a:tab pos="182880" algn="l"/>
                          <a:tab pos="365760" algn="l"/>
                          <a:tab pos="431800" algn="l"/>
                          <a:tab pos="548640" algn="l"/>
                          <a:tab pos="1080135" algn="l"/>
                          <a:tab pos="1097280" algn="l"/>
                          <a:tab pos="3060700" algn="l"/>
                          <a:tab pos="3960495" algn="l"/>
                          <a:tab pos="4860925" algn="l"/>
                        </a:tabLs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ea typeface="宋体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02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BAI (000,000)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Water use  </a:t>
                      </a:r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000m</a:t>
                      </a:r>
                      <a:r>
                        <a:rPr lang="en-US" sz="1200" b="0" i="0" u="none" strike="noStrike" baseline="30000" dirty="0" smtClean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/year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Water 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Efficiency  Index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3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801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606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0.76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3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1,076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2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1,277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880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0.69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6867" y="2625911"/>
            <a:ext cx="338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Water Efficiency Index</a:t>
            </a:r>
            <a:endParaRPr lang="en-US" sz="1400" b="1" dirty="0"/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7531759"/>
              </p:ext>
            </p:extLst>
          </p:nvPr>
        </p:nvGraphicFramePr>
        <p:xfrm>
          <a:off x="4631359" y="2625911"/>
          <a:ext cx="4733925" cy="311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594934" y="3527534"/>
            <a:ext cx="11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+17%</a:t>
            </a:r>
            <a:endParaRPr lang="en-US" sz="1800" b="1" dirty="0"/>
          </a:p>
        </p:txBody>
      </p:sp>
      <p:sp>
        <p:nvSpPr>
          <p:cNvPr id="53" name="Shape 52"/>
          <p:cNvSpPr/>
          <p:nvPr/>
        </p:nvSpPr>
        <p:spPr>
          <a:xfrm>
            <a:off x="5774859" y="3415841"/>
            <a:ext cx="1344401" cy="1314767"/>
          </a:xfrm>
          <a:prstGeom prst="swooshArrow">
            <a:avLst>
              <a:gd name="adj1" fmla="val 15951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TextBox 53"/>
          <p:cNvSpPr txBox="1"/>
          <p:nvPr/>
        </p:nvSpPr>
        <p:spPr>
          <a:xfrm>
            <a:off x="7096845" y="3185016"/>
            <a:ext cx="11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+22%</a:t>
            </a:r>
            <a:endParaRPr lang="en-US" sz="1800" b="1" dirty="0"/>
          </a:p>
        </p:txBody>
      </p:sp>
      <p:sp>
        <p:nvSpPr>
          <p:cNvPr id="55" name="Shape 54"/>
          <p:cNvSpPr/>
          <p:nvPr/>
        </p:nvSpPr>
        <p:spPr>
          <a:xfrm>
            <a:off x="7263475" y="3054817"/>
            <a:ext cx="1344401" cy="1314767"/>
          </a:xfrm>
          <a:prstGeom prst="swooshArrow">
            <a:avLst>
              <a:gd name="adj1" fmla="val 15951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16620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4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4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50"/>
                                        <p:tgtEl>
                                          <p:spTgt spid="4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4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4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4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Graphic spid="46" grpId="0" uiExpand="1">
        <p:bldSub>
          <a:bldChart bld="category"/>
        </p:bldSub>
      </p:bldGraphic>
      <p:bldP spid="4" grpId="0"/>
      <p:bldGraphic spid="48" grpId="0">
        <p:bldSub>
          <a:bldChart bld="categoryEl"/>
        </p:bldSub>
      </p:bldGraphic>
      <p:bldP spid="50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-43162" y="1161120"/>
            <a:ext cx="9144000" cy="5696880"/>
          </a:xfrm>
          <a:prstGeom prst="rect">
            <a:avLst/>
          </a:prstGeom>
          <a:blipFill dpi="0" rotWithShape="1">
            <a:blip r:embed="rId3" cstate="print">
              <a:alphaModFix amt="93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022492" y="372391"/>
            <a:ext cx="5033924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2875CA"/>
                </a:solidFill>
                <a:effectLst/>
                <a:uLnTx/>
                <a:uFillTx/>
                <a:latin typeface="Britannic Bold" pitchFamily="34" charset="0"/>
                <a:ea typeface="+mj-ea"/>
                <a:cs typeface="+mj-cs"/>
              </a:rPr>
              <a:t>Project Problem Definition - Objectives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45" name="Group 44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47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53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55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56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57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58" name="Block Arc 57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59" name="Block Arc 58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0" name="Block Arc 59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1" name="Block Arc 60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2" name="Block Arc 61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54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48" name="TextBox 47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49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50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1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2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 rot="21335818">
              <a:off x="4043204" y="1353960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 rot="10800000">
            <a:off x="2203589" y="1142522"/>
            <a:ext cx="4837490" cy="4813928"/>
            <a:chOff x="-2897210" y="773769"/>
            <a:chExt cx="4837490" cy="4813928"/>
          </a:xfrm>
        </p:grpSpPr>
        <p:grpSp>
          <p:nvGrpSpPr>
            <p:cNvPr id="34" name="Group 33"/>
            <p:cNvGrpSpPr/>
            <p:nvPr/>
          </p:nvGrpSpPr>
          <p:grpSpPr>
            <a:xfrm>
              <a:off x="-2897210" y="789561"/>
              <a:ext cx="4837490" cy="4787072"/>
              <a:chOff x="1206038" y="79721"/>
              <a:chExt cx="4837490" cy="4787072"/>
            </a:xfrm>
            <a:scene3d>
              <a:camera prst="orthographicFront"/>
              <a:lightRig rig="flat" dir="t"/>
            </a:scene3d>
          </p:grpSpPr>
          <p:sp>
            <p:nvSpPr>
              <p:cNvPr id="36" name="Pie 35"/>
              <p:cNvSpPr/>
              <p:nvPr/>
            </p:nvSpPr>
            <p:spPr>
              <a:xfrm>
                <a:off x="1206038" y="79721"/>
                <a:ext cx="4837490" cy="4787072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-12907317"/>
                  <a:satOff val="8311"/>
                  <a:lumOff val="6665"/>
                  <a:alphaOff val="0"/>
                </a:schemeClr>
              </a:fillRef>
              <a:effectRef idx="2">
                <a:schemeClr val="accent2">
                  <a:hueOff val="-12907317"/>
                  <a:satOff val="8311"/>
                  <a:lumOff val="666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Pie 4"/>
              <p:cNvSpPr/>
              <p:nvPr/>
            </p:nvSpPr>
            <p:spPr>
              <a:xfrm rot="10800000">
                <a:off x="1723341" y="1172712"/>
                <a:ext cx="1727675" cy="14247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/>
                  <a:t>To reduce wastage</a:t>
                </a:r>
                <a:endParaRPr lang="en-US" sz="1800" kern="1200" dirty="0"/>
              </a:p>
            </p:txBody>
          </p:sp>
        </p:grpSp>
        <p:sp>
          <p:nvSpPr>
            <p:cNvPr id="35" name="Circular Arrow 34"/>
            <p:cNvSpPr/>
            <p:nvPr/>
          </p:nvSpPr>
          <p:spPr>
            <a:xfrm>
              <a:off x="-2888411" y="773769"/>
              <a:ext cx="4813928" cy="4813928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907317"/>
                <a:satOff val="8311"/>
                <a:lumOff val="6665"/>
                <a:alphaOff val="0"/>
              </a:schemeClr>
            </a:fillRef>
            <a:effectRef idx="2">
              <a:schemeClr val="accent2">
                <a:hueOff val="-12907317"/>
                <a:satOff val="8311"/>
                <a:lumOff val="666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oup 3"/>
          <p:cNvGrpSpPr/>
          <p:nvPr/>
        </p:nvGrpSpPr>
        <p:grpSpPr>
          <a:xfrm rot="17951894">
            <a:off x="2048737" y="1037245"/>
            <a:ext cx="4964680" cy="4890139"/>
            <a:chOff x="5700335" y="982676"/>
            <a:chExt cx="4964680" cy="4890139"/>
          </a:xfrm>
        </p:grpSpPr>
        <p:grpSp>
          <p:nvGrpSpPr>
            <p:cNvPr id="39" name="Group 38"/>
            <p:cNvGrpSpPr/>
            <p:nvPr/>
          </p:nvGrpSpPr>
          <p:grpSpPr>
            <a:xfrm>
              <a:off x="5700335" y="998468"/>
              <a:ext cx="4964680" cy="4874347"/>
              <a:chOff x="1255292" y="79721"/>
              <a:chExt cx="4964680" cy="4874347"/>
            </a:xfrm>
            <a:scene3d>
              <a:camera prst="orthographicFront"/>
              <a:lightRig rig="flat" dir="t"/>
            </a:scene3d>
          </p:grpSpPr>
          <p:sp>
            <p:nvSpPr>
              <p:cNvPr id="41" name="Pie 40"/>
              <p:cNvSpPr/>
              <p:nvPr/>
            </p:nvSpPr>
            <p:spPr>
              <a:xfrm>
                <a:off x="1255292" y="79721"/>
                <a:ext cx="4964680" cy="4874347"/>
              </a:xfrm>
              <a:prstGeom prst="pie">
                <a:avLst>
                  <a:gd name="adj1" fmla="val 16200000"/>
                  <a:gd name="adj2" fmla="val 18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Pie 4"/>
              <p:cNvSpPr/>
              <p:nvPr/>
            </p:nvSpPr>
            <p:spPr>
              <a:xfrm rot="3648106">
                <a:off x="3920172" y="1143425"/>
                <a:ext cx="1727675" cy="14247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/>
                  <a:t>To meet environmental responsibility</a:t>
                </a:r>
                <a:endParaRPr lang="en-US" sz="1800" kern="1200" dirty="0"/>
              </a:p>
            </p:txBody>
          </p:sp>
        </p:grpSp>
        <p:sp>
          <p:nvSpPr>
            <p:cNvPr id="40" name="Circular Arrow 39"/>
            <p:cNvSpPr/>
            <p:nvPr/>
          </p:nvSpPr>
          <p:spPr>
            <a:xfrm>
              <a:off x="5837030" y="982676"/>
              <a:ext cx="4813928" cy="4813928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" name="Group 4"/>
          <p:cNvGrpSpPr/>
          <p:nvPr/>
        </p:nvGrpSpPr>
        <p:grpSpPr>
          <a:xfrm rot="3567548">
            <a:off x="2030597" y="1141183"/>
            <a:ext cx="4837490" cy="4813928"/>
            <a:chOff x="6981593" y="1546513"/>
            <a:chExt cx="4837490" cy="4813928"/>
          </a:xfrm>
        </p:grpSpPr>
        <p:grpSp>
          <p:nvGrpSpPr>
            <p:cNvPr id="67" name="Group 66"/>
            <p:cNvGrpSpPr/>
            <p:nvPr/>
          </p:nvGrpSpPr>
          <p:grpSpPr>
            <a:xfrm>
              <a:off x="6981593" y="1562576"/>
              <a:ext cx="4837490" cy="4787072"/>
              <a:chOff x="1294260" y="232706"/>
              <a:chExt cx="4837490" cy="4787072"/>
            </a:xfrm>
            <a:scene3d>
              <a:camera prst="orthographicFront"/>
              <a:lightRig rig="flat" dir="t"/>
            </a:scene3d>
          </p:grpSpPr>
          <p:sp>
            <p:nvSpPr>
              <p:cNvPr id="69" name="Pie 68"/>
              <p:cNvSpPr/>
              <p:nvPr/>
            </p:nvSpPr>
            <p:spPr>
              <a:xfrm>
                <a:off x="1294260" y="232706"/>
                <a:ext cx="4837490" cy="4787072"/>
              </a:xfrm>
              <a:prstGeom prst="pie">
                <a:avLst>
                  <a:gd name="adj1" fmla="val 1800000"/>
                  <a:gd name="adj2" fmla="val 90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-6453658"/>
                  <a:satOff val="4155"/>
                  <a:lumOff val="3333"/>
                  <a:alphaOff val="0"/>
                </a:schemeClr>
              </a:fillRef>
              <a:effectRef idx="2">
                <a:schemeClr val="accent2">
                  <a:hueOff val="-6453658"/>
                  <a:satOff val="4155"/>
                  <a:lumOff val="333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Pie 4"/>
              <p:cNvSpPr/>
              <p:nvPr/>
            </p:nvSpPr>
            <p:spPr>
              <a:xfrm rot="18032452">
                <a:off x="2770455" y="3118449"/>
                <a:ext cx="2020279" cy="125375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 smtClean="0"/>
                  <a:t>To improve Water Efficiency Index by 20% by 2013 &amp; reduce water cost $1M annually</a:t>
                </a:r>
                <a:endParaRPr lang="en-US" sz="1600" kern="1200" dirty="0"/>
              </a:p>
            </p:txBody>
          </p:sp>
        </p:grpSp>
        <p:sp>
          <p:nvSpPr>
            <p:cNvPr id="68" name="Circular Arrow 67"/>
            <p:cNvSpPr/>
            <p:nvPr/>
          </p:nvSpPr>
          <p:spPr>
            <a:xfrm>
              <a:off x="6990745" y="1546513"/>
              <a:ext cx="4813928" cy="4813928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453658"/>
                <a:satOff val="4155"/>
                <a:lumOff val="3333"/>
                <a:alphaOff val="0"/>
              </a:schemeClr>
            </a:fillRef>
            <a:effectRef idx="2">
              <a:schemeClr val="accent2">
                <a:hueOff val="-6453658"/>
                <a:satOff val="4155"/>
                <a:lumOff val="333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xmlns="" val="383150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9794"/>
            <a:ext cx="9144000" cy="4508205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517010113"/>
              </p:ext>
            </p:extLst>
          </p:nvPr>
        </p:nvGraphicFramePr>
        <p:xfrm>
          <a:off x="245330" y="839278"/>
          <a:ext cx="6495712" cy="386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212591" y="1479883"/>
            <a:ext cx="2043722" cy="33704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2875C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400" kern="0" dirty="0" smtClean="0">
                <a:latin typeface="Britannic Bold" pitchFamily="34" charset="0"/>
              </a:rPr>
              <a:t>Type of </a:t>
            </a:r>
            <a:r>
              <a:rPr lang="en-US" sz="1400" kern="0" dirty="0">
                <a:latin typeface="Britannic Bold" pitchFamily="34" charset="0"/>
              </a:rPr>
              <a:t>PUB Water Used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29" name="Group 28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31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37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39" name="Freeform 6"/>
                  <p:cNvSpPr>
                    <a:spLocks noEditPoints="1"/>
                  </p:cNvSpPr>
                  <p:nvPr>
                    <p:custDataLst>
                      <p:tags r:id="rId3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40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41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42" name="Block Arc 41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43" name="Block Arc 42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4" name="Block Arc 43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5" name="Block Arc 44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46" name="Block Arc 45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38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3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34" name="TextBox 33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5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36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 rot="21335818">
              <a:off x="4075559" y="1341398"/>
              <a:ext cx="128171" cy="470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000" b="1" dirty="0" smtClean="0">
                  <a:solidFill>
                    <a:schemeClr val="bg1"/>
                  </a:solidFill>
                </a:rPr>
                <a:t>MA</a:t>
              </a:r>
              <a:endParaRPr lang="da-DK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1007698" y="346346"/>
            <a:ext cx="2840620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2875CA"/>
                </a:solidFill>
                <a:latin typeface="Britannic Bold" pitchFamily="34" charset="0"/>
              </a:rPr>
              <a:t>Measurement </a:t>
            </a:r>
            <a:r>
              <a:rPr lang="en-US" sz="2000" kern="0" dirty="0">
                <a:solidFill>
                  <a:srgbClr val="2875CA"/>
                </a:solidFill>
                <a:latin typeface="Britannic Bold" pitchFamily="34" charset="0"/>
              </a:rPr>
              <a:t>&amp; Analysis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xmlns="" val="486168262"/>
              </p:ext>
            </p:extLst>
          </p:nvPr>
        </p:nvGraphicFramePr>
        <p:xfrm>
          <a:off x="4380614" y="515306"/>
          <a:ext cx="4763387" cy="253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-1" y="3498112"/>
            <a:ext cx="5220587" cy="3359888"/>
            <a:chOff x="-1" y="3498112"/>
            <a:chExt cx="5220587" cy="3359888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xmlns="" val="3624885431"/>
                </p:ext>
              </p:extLst>
            </p:nvPr>
          </p:nvGraphicFramePr>
          <p:xfrm>
            <a:off x="-1" y="3498112"/>
            <a:ext cx="5220587" cy="3359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31888" y="6306200"/>
              <a:ext cx="7743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DI Water</a:t>
              </a:r>
              <a:endParaRPr lang="en-US" sz="11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61664" y="6220560"/>
              <a:ext cx="7743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n-US" dirty="0"/>
                <a:t>Cooling Tower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36017" y="6359868"/>
              <a:ext cx="8693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n-US" dirty="0"/>
                <a:t>Scrubber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190420" y="6159460"/>
              <a:ext cx="7743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Process Cooling Water</a:t>
              </a:r>
              <a:endParaRPr lang="en-US" sz="11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28715" y="6248279"/>
              <a:ext cx="9895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/>
              </a:lvl1pPr>
            </a:lstStyle>
            <a:p>
              <a:r>
                <a:rPr lang="en-US" dirty="0"/>
                <a:t>Production Tools</a:t>
              </a:r>
            </a:p>
          </p:txBody>
        </p:sp>
      </p:grpSp>
      <p:sp>
        <p:nvSpPr>
          <p:cNvPr id="62" name="Right Arrow 61"/>
          <p:cNvSpPr/>
          <p:nvPr/>
        </p:nvSpPr>
        <p:spPr bwMode="auto">
          <a:xfrm rot="20680804">
            <a:off x="4091328" y="1488371"/>
            <a:ext cx="978408" cy="26201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 rot="6488017">
            <a:off x="1652098" y="4151064"/>
            <a:ext cx="978408" cy="26201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1905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-splash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er-splash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Graphic spid="48" grpId="0">
        <p:bldAsOne/>
      </p:bldGraphic>
      <p:bldP spid="62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6" b="16622"/>
          <a:stretch/>
        </p:blipFill>
        <p:spPr>
          <a:xfrm>
            <a:off x="0" y="657601"/>
            <a:ext cx="9144000" cy="6203295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 rot="5400000">
            <a:off x="2082695" y="-207447"/>
            <a:ext cx="4962138" cy="916047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103970" y="3725184"/>
            <a:ext cx="8835243" cy="7743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89098" y="5021803"/>
            <a:ext cx="5932967" cy="23751"/>
          </a:xfrm>
          <a:prstGeom prst="straightConnector1">
            <a:avLst/>
          </a:prstGeom>
          <a:ln w="79375"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5475767" y="4580054"/>
            <a:ext cx="450020" cy="42863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4577556" y="5057432"/>
            <a:ext cx="481332" cy="5990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2583712" y="4499511"/>
            <a:ext cx="503872" cy="49729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 bwMode="auto">
          <a:xfrm>
            <a:off x="1246910" y="3403751"/>
            <a:ext cx="2283100" cy="114646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Water leakage at production floor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4138965" y="3429943"/>
            <a:ext cx="2283100" cy="115011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Low efficiency DI system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3148964" y="5656530"/>
            <a:ext cx="2551813" cy="119516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No waste water reclaim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560287" y="4580054"/>
            <a:ext cx="2464955" cy="942708"/>
          </a:xfrm>
          <a:prstGeom prst="roundRec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</a:t>
            </a:r>
            <a:r>
              <a:rPr lang="en-US" sz="1600" b="1" dirty="0" err="1">
                <a:solidFill>
                  <a:schemeClr val="bg1"/>
                </a:solidFill>
              </a:rPr>
              <a:t>Newater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Consumption </a:t>
            </a:r>
            <a:r>
              <a:rPr lang="en-US" sz="1600" b="1" dirty="0">
                <a:solidFill>
                  <a:schemeClr val="bg1"/>
                </a:solidFill>
              </a:rPr>
              <a:t>in DI </a:t>
            </a:r>
            <a:r>
              <a:rPr lang="en-US" sz="1600" b="1" dirty="0" smtClean="0">
                <a:solidFill>
                  <a:schemeClr val="bg1"/>
                </a:solidFill>
              </a:rPr>
              <a:t>System </a:t>
            </a:r>
            <a:r>
              <a:rPr lang="en-US" sz="1600" b="1" dirty="0">
                <a:solidFill>
                  <a:schemeClr val="bg1"/>
                </a:solidFill>
              </a:rPr>
              <a:t>&amp; Production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325" y="91470"/>
            <a:ext cx="1385888" cy="7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007698" y="346346"/>
            <a:ext cx="2840620" cy="41717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2875CA"/>
                </a:solidFill>
                <a:latin typeface="Britannic Bold" pitchFamily="34" charset="0"/>
              </a:rPr>
              <a:t>Analysis</a:t>
            </a:r>
            <a:endParaRPr lang="en-US" sz="2000" kern="0" dirty="0">
              <a:solidFill>
                <a:srgbClr val="2875CA"/>
              </a:solidFill>
              <a:latin typeface="Britannic Bold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875CA"/>
              </a:solidFill>
              <a:effectLst/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  <p:grpSp>
        <p:nvGrpSpPr>
          <p:cNvPr id="49" name="Group 48"/>
          <p:cNvGrpSpPr/>
          <p:nvPr/>
        </p:nvGrpSpPr>
        <p:grpSpPr>
          <a:xfrm rot="264182">
            <a:off x="86596" y="91470"/>
            <a:ext cx="777240" cy="777240"/>
            <a:chOff x="3728638" y="1092389"/>
            <a:chExt cx="914400" cy="914400"/>
          </a:xfrm>
        </p:grpSpPr>
        <p:grpSp>
          <p:nvGrpSpPr>
            <p:cNvPr id="50" name="Group 49"/>
            <p:cNvGrpSpPr/>
            <p:nvPr/>
          </p:nvGrpSpPr>
          <p:grpSpPr>
            <a:xfrm>
              <a:off x="3728638" y="1092389"/>
              <a:ext cx="914400" cy="914400"/>
              <a:chOff x="2378075" y="502896"/>
              <a:chExt cx="2066925" cy="2066925"/>
            </a:xfrm>
          </p:grpSpPr>
          <p:grpSp>
            <p:nvGrpSpPr>
              <p:cNvPr id="52" name="Group 28"/>
              <p:cNvGrpSpPr>
                <a:grpSpLocks/>
              </p:cNvGrpSpPr>
              <p:nvPr/>
            </p:nvGrpSpPr>
            <p:grpSpPr bwMode="auto">
              <a:xfrm>
                <a:off x="2378075" y="502896"/>
                <a:ext cx="2066925" cy="2066925"/>
                <a:chOff x="2333625" y="219075"/>
                <a:chExt cx="2066236" cy="2066236"/>
              </a:xfrm>
            </p:grpSpPr>
            <p:grpSp>
              <p:nvGrpSpPr>
                <p:cNvPr id="58" name="Group 154"/>
                <p:cNvGrpSpPr>
                  <a:grpSpLocks/>
                </p:cNvGrpSpPr>
                <p:nvPr/>
              </p:nvGrpSpPr>
              <p:grpSpPr bwMode="auto">
                <a:xfrm>
                  <a:off x="2333625" y="219075"/>
                  <a:ext cx="2066236" cy="2066236"/>
                  <a:chOff x="2844111" y="1118742"/>
                  <a:chExt cx="3508375" cy="3508375"/>
                </a:xfrm>
              </p:grpSpPr>
              <p:sp>
                <p:nvSpPr>
                  <p:cNvPr id="60" name="Freeform 6"/>
                  <p:cNvSpPr>
                    <a:spLocks noEditPoints="1"/>
                  </p:cNvSpPr>
                  <p:nvPr>
                    <p:custDataLst>
                      <p:tags r:id="rId1"/>
                    </p:custDataLst>
                  </p:nvPr>
                </p:nvSpPr>
                <p:spPr bwMode="gray">
                  <a:xfrm rot="3600000">
                    <a:off x="2844111" y="1118742"/>
                    <a:ext cx="3508375" cy="3508375"/>
                  </a:xfrm>
                  <a:custGeom>
                    <a:avLst/>
                    <a:gdLst/>
                    <a:ahLst/>
                    <a:cxnLst>
                      <a:cxn ang="0">
                        <a:pos x="292" y="0"/>
                      </a:cxn>
                      <a:cxn ang="0">
                        <a:pos x="0" y="293"/>
                      </a:cxn>
                      <a:cxn ang="0">
                        <a:pos x="292" y="585"/>
                      </a:cxn>
                      <a:cxn ang="0">
                        <a:pos x="585" y="293"/>
                      </a:cxn>
                      <a:cxn ang="0">
                        <a:pos x="292" y="0"/>
                      </a:cxn>
                      <a:cxn ang="0">
                        <a:pos x="292" y="539"/>
                      </a:cxn>
                      <a:cxn ang="0">
                        <a:pos x="46" y="293"/>
                      </a:cxn>
                      <a:cxn ang="0">
                        <a:pos x="292" y="46"/>
                      </a:cxn>
                      <a:cxn ang="0">
                        <a:pos x="539" y="293"/>
                      </a:cxn>
                      <a:cxn ang="0">
                        <a:pos x="292" y="539"/>
                      </a:cxn>
                    </a:cxnLst>
                    <a:rect l="0" t="0" r="r" b="b"/>
                    <a:pathLst>
                      <a:path w="585" h="585">
                        <a:moveTo>
                          <a:pt x="292" y="0"/>
                        </a:moveTo>
                        <a:cubicBezTo>
                          <a:pt x="131" y="0"/>
                          <a:pt x="0" y="131"/>
                          <a:pt x="0" y="293"/>
                        </a:cubicBezTo>
                        <a:cubicBezTo>
                          <a:pt x="0" y="454"/>
                          <a:pt x="131" y="585"/>
                          <a:pt x="292" y="585"/>
                        </a:cubicBezTo>
                        <a:cubicBezTo>
                          <a:pt x="454" y="585"/>
                          <a:pt x="585" y="454"/>
                          <a:pt x="585" y="293"/>
                        </a:cubicBezTo>
                        <a:cubicBezTo>
                          <a:pt x="585" y="131"/>
                          <a:pt x="454" y="0"/>
                          <a:pt x="292" y="0"/>
                        </a:cubicBezTo>
                        <a:close/>
                        <a:moveTo>
                          <a:pt x="292" y="539"/>
                        </a:moveTo>
                        <a:cubicBezTo>
                          <a:pt x="156" y="539"/>
                          <a:pt x="46" y="429"/>
                          <a:pt x="46" y="293"/>
                        </a:cubicBezTo>
                        <a:cubicBezTo>
                          <a:pt x="46" y="156"/>
                          <a:pt x="156" y="46"/>
                          <a:pt x="292" y="46"/>
                        </a:cubicBezTo>
                        <a:cubicBezTo>
                          <a:pt x="429" y="46"/>
                          <a:pt x="539" y="156"/>
                          <a:pt x="539" y="293"/>
                        </a:cubicBezTo>
                        <a:cubicBezTo>
                          <a:pt x="539" y="429"/>
                          <a:pt x="429" y="539"/>
                          <a:pt x="292" y="539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a-DK" sz="900"/>
                  </a:p>
                </p:txBody>
              </p:sp>
              <p:sp>
                <p:nvSpPr>
                  <p:cNvPr id="61" name="Ellipse 12"/>
                  <p:cNvSpPr>
                    <a:spLocks noChangeArrowheads="1"/>
                  </p:cNvSpPr>
                  <p:nvPr/>
                </p:nvSpPr>
                <p:spPr bwMode="auto">
                  <a:xfrm>
                    <a:off x="3948899" y="2247780"/>
                    <a:ext cx="1279938" cy="12799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53637"/>
                      </a:gs>
                      <a:gs pos="100000">
                        <a:srgbClr val="15161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191919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latin typeface="Calibri" charset="0"/>
                    </a:endParaRPr>
                  </a:p>
                </p:txBody>
              </p:sp>
              <p:sp>
                <p:nvSpPr>
                  <p:cNvPr id="62" name="Ellipse 13"/>
                  <p:cNvSpPr/>
                  <p:nvPr/>
                </p:nvSpPr>
                <p:spPr bwMode="auto">
                  <a:xfrm>
                    <a:off x="4118660" y="2304368"/>
                    <a:ext cx="940416" cy="69251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bg1">
                          <a:alpha val="77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a-DK" sz="90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63" name="Block Arc 62"/>
                  <p:cNvSpPr/>
                  <p:nvPr/>
                </p:nvSpPr>
                <p:spPr>
                  <a:xfrm rot="18729919">
                    <a:off x="3230788" y="1508111"/>
                    <a:ext cx="2726940" cy="2729633"/>
                  </a:xfrm>
                  <a:prstGeom prst="blockArc">
                    <a:avLst>
                      <a:gd name="adj1" fmla="val 574634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/>
                  </a:p>
                </p:txBody>
              </p:sp>
              <p:sp>
                <p:nvSpPr>
                  <p:cNvPr id="64" name="Block Arc 63"/>
                  <p:cNvSpPr/>
                  <p:nvPr/>
                </p:nvSpPr>
                <p:spPr>
                  <a:xfrm rot="1352524">
                    <a:off x="3229440" y="1509459"/>
                    <a:ext cx="2729633" cy="2726940"/>
                  </a:xfrm>
                  <a:prstGeom prst="blockArc">
                    <a:avLst>
                      <a:gd name="adj1" fmla="val 5964709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5" name="Block Arc 64"/>
                  <p:cNvSpPr/>
                  <p:nvPr/>
                </p:nvSpPr>
                <p:spPr>
                  <a:xfrm rot="5869595">
                    <a:off x="3230788" y="1508111"/>
                    <a:ext cx="2726940" cy="2729633"/>
                  </a:xfrm>
                  <a:prstGeom prst="blockArc">
                    <a:avLst>
                      <a:gd name="adj1" fmla="val 5627424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6" name="Block Arc 65"/>
                  <p:cNvSpPr/>
                  <p:nvPr/>
                </p:nvSpPr>
                <p:spPr>
                  <a:xfrm rot="10291675">
                    <a:off x="3229440" y="1509459"/>
                    <a:ext cx="2729633" cy="2726940"/>
                  </a:xfrm>
                  <a:prstGeom prst="blockArc">
                    <a:avLst>
                      <a:gd name="adj1" fmla="val 5803831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  <p:sp>
                <p:nvSpPr>
                  <p:cNvPr id="67" name="Block Arc 66"/>
                  <p:cNvSpPr/>
                  <p:nvPr/>
                </p:nvSpPr>
                <p:spPr>
                  <a:xfrm rot="14301489">
                    <a:off x="3230788" y="1508111"/>
                    <a:ext cx="2726940" cy="2729633"/>
                  </a:xfrm>
                  <a:prstGeom prst="blockArc">
                    <a:avLst>
                      <a:gd name="adj1" fmla="val 6140645"/>
                      <a:gd name="adj2" fmla="val 9939919"/>
                      <a:gd name="adj3" fmla="val 22016"/>
                    </a:avLst>
                  </a:prstGeom>
                  <a:solidFill>
                    <a:srgbClr val="C0FF4D"/>
                  </a:solidFill>
                  <a:ln w="3175" cap="flat" cmpd="sng">
                    <a:solidFill>
                      <a:schemeClr val="bg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900"/>
                  </a:p>
                </p:txBody>
              </p:sp>
            </p:grpSp>
            <p:sp>
              <p:nvSpPr>
                <p:cNvPr id="59" name="Ellipse 15"/>
                <p:cNvSpPr/>
                <p:nvPr/>
              </p:nvSpPr>
              <p:spPr bwMode="auto">
                <a:xfrm>
                  <a:off x="2763695" y="465055"/>
                  <a:ext cx="1237837" cy="9156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bg1">
                        <a:alpha val="7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900" dirty="0"/>
                </a:p>
              </p:txBody>
            </p:sp>
          </p:grpSp>
          <p:sp>
            <p:nvSpPr>
              <p:cNvPr id="53" name="TextBox 29"/>
              <p:cNvSpPr txBox="1">
                <a:spLocks noChangeArrowheads="1"/>
              </p:cNvSpPr>
              <p:nvPr/>
            </p:nvSpPr>
            <p:spPr bwMode="auto">
              <a:xfrm>
                <a:off x="2754110" y="771753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D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4" name="TextBox 29"/>
              <p:cNvSpPr txBox="1">
                <a:spLocks noChangeArrowheads="1"/>
              </p:cNvSpPr>
              <p:nvPr/>
            </p:nvSpPr>
            <p:spPr bwMode="auto">
              <a:xfrm>
                <a:off x="2584640" y="1514847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M</a:t>
                </a:r>
              </a:p>
            </p:txBody>
          </p:sp>
          <p:sp>
            <p:nvSpPr>
              <p:cNvPr id="55" name="TextBox 29"/>
              <p:cNvSpPr txBox="1">
                <a:spLocks noChangeArrowheads="1"/>
              </p:cNvSpPr>
              <p:nvPr/>
            </p:nvSpPr>
            <p:spPr bwMode="auto">
              <a:xfrm>
                <a:off x="3253164" y="1880209"/>
                <a:ext cx="289718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A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6" name="TextBox 29"/>
              <p:cNvSpPr txBox="1">
                <a:spLocks noChangeArrowheads="1"/>
              </p:cNvSpPr>
              <p:nvPr/>
            </p:nvSpPr>
            <p:spPr bwMode="auto">
              <a:xfrm>
                <a:off x="3844923" y="13567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 smtClean="0">
                    <a:solidFill>
                      <a:srgbClr val="151616"/>
                    </a:solidFill>
                  </a:rPr>
                  <a:t>I</a:t>
                </a:r>
                <a:endParaRPr lang="da-DK" sz="900" dirty="0">
                  <a:solidFill>
                    <a:srgbClr val="151616"/>
                  </a:solidFill>
                </a:endParaRPr>
              </a:p>
            </p:txBody>
          </p:sp>
          <p:sp>
            <p:nvSpPr>
              <p:cNvPr id="57" name="TextBox 29"/>
              <p:cNvSpPr txBox="1">
                <a:spLocks noChangeArrowheads="1"/>
              </p:cNvSpPr>
              <p:nvPr/>
            </p:nvSpPr>
            <p:spPr bwMode="auto">
              <a:xfrm>
                <a:off x="3487620" y="715859"/>
                <a:ext cx="289719" cy="52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900" dirty="0">
                    <a:solidFill>
                      <a:srgbClr val="151616"/>
                    </a:solidFill>
                  </a:rPr>
                  <a:t>C</a:t>
                </a:r>
              </a:p>
            </p:txBody>
          </p:sp>
        </p:grpSp>
        <p:sp>
          <p:nvSpPr>
            <p:cNvPr id="51" name="TextBox 29"/>
            <p:cNvSpPr txBox="1">
              <a:spLocks noChangeArrowheads="1"/>
            </p:cNvSpPr>
            <p:nvPr/>
          </p:nvSpPr>
          <p:spPr bwMode="auto">
            <a:xfrm rot="21335818">
              <a:off x="4056376" y="1352947"/>
              <a:ext cx="128171" cy="398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1600" b="1" dirty="0" smtClean="0">
                  <a:solidFill>
                    <a:schemeClr val="bg1"/>
                  </a:solidFill>
                </a:rPr>
                <a:t>A</a:t>
              </a:r>
              <a:endParaRPr lang="da-DK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0" y="1066531"/>
            <a:ext cx="9144000" cy="464557"/>
            <a:chOff x="0" y="0"/>
            <a:chExt cx="9144000" cy="5569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1" name="Rectangle 70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 prstMaterial="plastic">
              <a:bevelT w="127000" h="25400" prst="relaxedInset"/>
              <a:bevelB w="88900" h="121750" prst="angle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0" y="0"/>
              <a:ext cx="9144000" cy="556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 smtClean="0"/>
                <a:t>Cause &amp; Effect Analysis-</a:t>
              </a:r>
              <a:r>
                <a:rPr lang="en-US" sz="2400" dirty="0" err="1" smtClean="0"/>
                <a:t>Newater</a:t>
              </a:r>
              <a:endParaRPr lang="en-US" sz="24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1673386"/>
            <a:ext cx="9132887" cy="1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852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-1;Scheme1;-1;-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2;Scheme1;-1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-1;-1;-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TEXT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EXT PLACEHOLDER 2_SHAPECLASSPROTECTIONTYPE" val="0"/>
  <p:tag name="TITLE 1_SHAPECLASSPROTECTIONTYPE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"/>
  <p:tag name="FONTSETCLASSNAME" val="FontSet1"/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2"/>
  <p:tag name="SHAPECLASSNAME" val="TitleOnSlide"/>
  <p:tag name="SHAPECLASSPROTECTIONTYPE" val="0"/>
  <p:tag name="COLORS" val="-2;-2;-2;-2;-3;-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-1;-1;-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2"/>
  <p:tag name="SHAPECLASSNAME" val="LargeTextBox"/>
  <p:tag name="SHAPECLASSPROTECTIONTYPE" val="0"/>
  <p:tag name="COLORS" val="-2;-2;Scheme1;Scheme1;-3;-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2"/>
  <p:tag name="SHAPECLASSNAME" val="LargeTextBox"/>
  <p:tag name="SHAPECLASSPROTECTIONTYPE" val="0"/>
  <p:tag name="COLORS" val="-2;-2;-2;-2;-3;-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2"/>
  <p:tag name="SHAPESETCLASSNAME" val="TITLETEXT"/>
  <p:tag name="COLORSETGROUPCLASSNAME" val="ColorSetGroupLight"/>
  <p:tag name="FONTSETGROUPCLASSNAME" val="FontSetGroup2"/>
  <p:tag name="SHAPECLASSNAME" val="LargeTextBox"/>
  <p:tag name="SHAPECLASSPROTECTIONTYPE" val="0"/>
  <p:tag name="COLORS" val="-2;-2;-2;-2;-3;-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-1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Phi"/>
  <p:tag name="FIELDS.INITIALIZED" val="1"/>
  <p:tag name="SHAPESETGROUPCLASSNAME" val="ShapeSetGroup2"/>
  <p:tag name="SHAPESETCLASSNAME" val="TITLETEXT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EXT PLACEHOLDER 2_SHAPECLASSPROTECTIONTYPE" val="0"/>
  <p:tag name="TITLE 1_SHAPECLASSPROTECTIONTYPE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2;Scheme1;Scheme1;Scheme1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SLIDE"/>
  <p:tag name="COLORSETGROUPCLASSNAME" val="ColorSetGroupLight"/>
  <p:tag name="FONTSETGROUPCLASSNAME" val="FontSetGroup2"/>
  <p:tag name="SHAPECLASSNAME" val="Shield"/>
  <p:tag name="SHAPECLASSFILE" val="SHLRTR2$C.gif"/>
  <p:tag name="SHAPECLASSPROTECTIONTYPE" val="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DescFont"/>
  <p:tag name="FONTSETCLASSNAME" val="FontSet1"/>
  <p:tag name="COLORS" val="-2;-2;-2;-2;TitleDescFontColor"/>
  <p:tag name="COLORSETCLASSNAME" val="ColorSet1"/>
  <p:tag name="SCRIPT" val="1"/>
  <p:tag name="FIELDS" val="DIVISION;"/>
  <p:tag name="MLI" val="1"/>
  <p:tag name="SHAPESETGROUPCLASSNAME" val="ShapeSetGroup2"/>
  <p:tag name="SHAPESETCLASSNAME" val="TITLE"/>
  <p:tag name="COLORSETGROUPCLASSNAME" val="ColorSetGroupLight"/>
  <p:tag name="FONTSETGROUPCLASSNAME" val="FontSetGroup2"/>
  <p:tag name="SHAPECLASSNAME" val="Division"/>
  <p:tag name="SHAPECLASSPROTECTIONTYPE" val="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-1;Scheme1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Scheme2;Scheme1;SlideTextFontColor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SHAPESETGROUPCLASSNAME" val="ShapeSetGroup2"/>
  <p:tag name="SHAPESETCLASSNAME" val="TITLETEXT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EXT PLACEHOLDER 2_SHAPECLASSPROTECTIONTYPE" val="0"/>
  <p:tag name="TITLE 1_SHAPECLASSPROTECTIONTYPE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tHYcmGqkSMmpVnASVmD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-1;Scheme1;-1;-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2;Scheme1;SlideTextFontColor;-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-1;Scheme1;-1;-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2;Scheme1;-1;-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heme/theme1.xml><?xml version="1.0" encoding="utf-8"?>
<a:theme xmlns:a="http://schemas.openxmlformats.org/drawingml/2006/main" name="June2010Template_SL">
  <a:themeElements>
    <a:clrScheme name="Phillips-Palette-2012">
      <a:dk1>
        <a:srgbClr val="000000"/>
      </a:dk1>
      <a:lt1>
        <a:srgbClr val="FFFFFF"/>
      </a:lt1>
      <a:dk2>
        <a:srgbClr val="000000"/>
      </a:dk2>
      <a:lt2>
        <a:srgbClr val="91C7FF"/>
      </a:lt2>
      <a:accent1>
        <a:srgbClr val="00A7BC"/>
      </a:accent1>
      <a:accent2>
        <a:srgbClr val="992C96"/>
      </a:accent2>
      <a:accent3>
        <a:srgbClr val="7CBD2A"/>
      </a:accent3>
      <a:accent4>
        <a:srgbClr val="2875CA"/>
      </a:accent4>
      <a:accent5>
        <a:srgbClr val="F58F08"/>
      </a:accent5>
      <a:accent6>
        <a:srgbClr val="E92823"/>
      </a:accent6>
      <a:hlink>
        <a:srgbClr val="722070"/>
      </a:hlink>
      <a:folHlink>
        <a:srgbClr val="722070"/>
      </a:folHlink>
    </a:clrScheme>
    <a:fontScheme name="1_PLL_2009_Jun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9EA1B2"/>
        </a:lt2>
        <a:accent1>
          <a:srgbClr val="C1E3EB"/>
        </a:accent1>
        <a:accent2>
          <a:srgbClr val="69C3DA"/>
        </a:accent2>
        <a:accent3>
          <a:srgbClr val="FFFFFF"/>
        </a:accent3>
        <a:accent4>
          <a:srgbClr val="000000"/>
        </a:accent4>
        <a:accent5>
          <a:srgbClr val="DDEFF3"/>
        </a:accent5>
        <a:accent6>
          <a:srgbClr val="5EB0C5"/>
        </a:accent6>
        <a:hlink>
          <a:srgbClr val="FFBB57"/>
        </a:hlink>
        <a:folHlink>
          <a:srgbClr val="005A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AC69A4D077E24782359A6A87D4BCB0" ma:contentTypeVersion="0" ma:contentTypeDescription="Create a new document." ma:contentTypeScope="" ma:versionID="a5631bfbe368af7a4519c48e6cd5fc6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43951F-121F-4A7D-9B29-258058B7716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F1C7918-BEA5-481A-83CC-C3CD979FF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328E95-044C-415F-A66F-5936FD960E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1787</Words>
  <Application>Microsoft Office PowerPoint</Application>
  <PresentationFormat>On-screen Show (4:3)</PresentationFormat>
  <Paragraphs>577</Paragraphs>
  <Slides>32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June2010Template_SL</vt:lpstr>
      <vt:lpstr>Slide 1</vt:lpstr>
      <vt:lpstr>Team Members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Project Achievements</vt:lpstr>
      <vt:lpstr>Project Achievements</vt:lpstr>
      <vt:lpstr>Project Achievements</vt:lpstr>
      <vt:lpstr>Slide 29</vt:lpstr>
      <vt:lpstr>Far-reaching Environment Sustainability </vt:lpstr>
      <vt:lpstr>Our Future Plan…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2013-04-12T22:46:23Z</dcterms:created>
  <dcterms:modified xsi:type="dcterms:W3CDTF">2014-01-28T03:10:05Z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0x0101005BAC69A4D077E24782359A6A87D4BCB0</vt:lpwstr>
  </property>
</Properties>
</file>