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9" r:id="rId2"/>
    <p:sldId id="288" r:id="rId3"/>
    <p:sldId id="270" r:id="rId4"/>
    <p:sldId id="257" r:id="rId5"/>
    <p:sldId id="289" r:id="rId6"/>
    <p:sldId id="271" r:id="rId7"/>
    <p:sldId id="299" r:id="rId8"/>
    <p:sldId id="258" r:id="rId9"/>
    <p:sldId id="283" r:id="rId10"/>
    <p:sldId id="296" r:id="rId11"/>
    <p:sldId id="272" r:id="rId12"/>
    <p:sldId id="302" r:id="rId13"/>
    <p:sldId id="263" r:id="rId14"/>
    <p:sldId id="267" r:id="rId15"/>
    <p:sldId id="273" r:id="rId16"/>
    <p:sldId id="268" r:id="rId17"/>
    <p:sldId id="274" r:id="rId18"/>
    <p:sldId id="275" r:id="rId19"/>
    <p:sldId id="276" r:id="rId20"/>
    <p:sldId id="278" r:id="rId21"/>
    <p:sldId id="279" r:id="rId22"/>
    <p:sldId id="280" r:id="rId23"/>
    <p:sldId id="277" r:id="rId24"/>
    <p:sldId id="284" r:id="rId25"/>
    <p:sldId id="285" r:id="rId26"/>
    <p:sldId id="290" r:id="rId27"/>
    <p:sldId id="291" r:id="rId28"/>
    <p:sldId id="286" r:id="rId29"/>
    <p:sldId id="298" r:id="rId30"/>
    <p:sldId id="260" r:id="rId31"/>
    <p:sldId id="294" r:id="rId32"/>
    <p:sldId id="292" r:id="rId33"/>
    <p:sldId id="293" r:id="rId34"/>
    <p:sldId id="297" r:id="rId35"/>
    <p:sldId id="295" r:id="rId36"/>
    <p:sldId id="300" r:id="rId37"/>
    <p:sldId id="303" r:id="rId38"/>
  </p:sldIdLst>
  <p:sldSz cx="9144000" cy="6858000" type="screen4x3"/>
  <p:notesSz cx="6858000" cy="9144000"/>
  <p:custDataLst>
    <p:tags r:id="rId3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92B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1494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09B46BB-6D88-4DC1-A4C2-0F9D5ECF8D28}" type="doc">
      <dgm:prSet loTypeId="urn:microsoft.com/office/officeart/2005/8/layout/lProcess3" loCatId="process" qsTypeId="urn:microsoft.com/office/officeart/2005/8/quickstyle/3d4" qsCatId="3D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7A05D14A-56AF-4128-9CB0-EBE9AC33D560}">
      <dgm:prSet phldrT="[Text]" custT="1"/>
      <dgm:spPr/>
      <dgm:t>
        <a:bodyPr/>
        <a:lstStyle/>
        <a:p>
          <a:r>
            <a:rPr lang="en-US" sz="2000" b="1" dirty="0" smtClean="0">
              <a:solidFill>
                <a:schemeClr val="tx1"/>
              </a:solidFill>
            </a:rPr>
            <a:t>Main Building</a:t>
          </a:r>
          <a:endParaRPr lang="en-US" sz="2000" b="1" dirty="0">
            <a:solidFill>
              <a:schemeClr val="tx1"/>
            </a:solidFill>
          </a:endParaRPr>
        </a:p>
      </dgm:t>
    </dgm:pt>
    <dgm:pt modelId="{A3BB8C57-6C55-4282-A7DD-AC48D9809309}" type="parTrans" cxnId="{E1046E3D-3349-428C-9579-00EB2FB49205}">
      <dgm:prSet/>
      <dgm:spPr/>
      <dgm:t>
        <a:bodyPr/>
        <a:lstStyle/>
        <a:p>
          <a:endParaRPr lang="en-US" sz="1600" b="1">
            <a:solidFill>
              <a:schemeClr val="tx1"/>
            </a:solidFill>
          </a:endParaRPr>
        </a:p>
      </dgm:t>
    </dgm:pt>
    <dgm:pt modelId="{B06FA188-D4FD-4B30-829A-B47AB6F73E68}" type="sibTrans" cxnId="{E1046E3D-3349-428C-9579-00EB2FB49205}">
      <dgm:prSet/>
      <dgm:spPr/>
      <dgm:t>
        <a:bodyPr/>
        <a:lstStyle/>
        <a:p>
          <a:endParaRPr lang="en-US" sz="1600" b="1">
            <a:solidFill>
              <a:schemeClr val="tx1"/>
            </a:solidFill>
          </a:endParaRPr>
        </a:p>
      </dgm:t>
    </dgm:pt>
    <dgm:pt modelId="{B0987FFE-6F1F-4724-8868-E885414FF5C7}">
      <dgm:prSet phldrT="[Text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1600" b="1" dirty="0" smtClean="0">
              <a:solidFill>
                <a:schemeClr val="tx1"/>
              </a:solidFill>
            </a:rPr>
            <a:t>4 Level Building, Cleanroom at Level 2, 3 &amp; </a:t>
          </a:r>
          <a:r>
            <a:rPr lang="en-US" sz="1600" b="1" dirty="0" smtClean="0">
              <a:solidFill>
                <a:schemeClr val="tx1"/>
              </a:solidFill>
            </a:rPr>
            <a:t>4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en-US" sz="1600" b="1" dirty="0" smtClean="0">
              <a:solidFill>
                <a:schemeClr val="tx1"/>
              </a:solidFill>
            </a:rPr>
            <a:t>Floor Area – 35,767 m2 </a:t>
          </a:r>
          <a:endParaRPr lang="en-US" sz="1600" b="1" dirty="0">
            <a:solidFill>
              <a:schemeClr val="tx1"/>
            </a:solidFill>
          </a:endParaRPr>
        </a:p>
      </dgm:t>
    </dgm:pt>
    <dgm:pt modelId="{5FB048D6-4899-41A4-BDC8-BDE827422822}" type="parTrans" cxnId="{EF0A0288-55F5-4081-AEC5-7BF8CD99D83D}">
      <dgm:prSet/>
      <dgm:spPr/>
      <dgm:t>
        <a:bodyPr/>
        <a:lstStyle/>
        <a:p>
          <a:endParaRPr lang="en-US" sz="1600" b="1">
            <a:solidFill>
              <a:schemeClr val="tx1"/>
            </a:solidFill>
          </a:endParaRPr>
        </a:p>
      </dgm:t>
    </dgm:pt>
    <dgm:pt modelId="{F95B9321-FAF4-407D-A2B0-53AD7F8D45B3}" type="sibTrans" cxnId="{EF0A0288-55F5-4081-AEC5-7BF8CD99D83D}">
      <dgm:prSet/>
      <dgm:spPr/>
      <dgm:t>
        <a:bodyPr/>
        <a:lstStyle/>
        <a:p>
          <a:endParaRPr lang="en-US" sz="1600" b="1">
            <a:solidFill>
              <a:schemeClr val="tx1"/>
            </a:solidFill>
          </a:endParaRPr>
        </a:p>
      </dgm:t>
    </dgm:pt>
    <dgm:pt modelId="{E04C5BF8-7215-4677-9EEB-2C9CE824D193}">
      <dgm:prSet phldrT="[Text]" custT="1"/>
      <dgm:spPr/>
      <dgm:t>
        <a:bodyPr/>
        <a:lstStyle/>
        <a:p>
          <a:r>
            <a:rPr lang="en-US" sz="2000" b="1" dirty="0" smtClean="0">
              <a:solidFill>
                <a:schemeClr val="tx1"/>
              </a:solidFill>
              <a:ea typeface="Tahoma" pitchFamily="34" charset="0"/>
              <a:cs typeface="Tahoma" pitchFamily="34" charset="0"/>
              <a:sym typeface="Symbol" pitchFamily="18" charset="2"/>
            </a:rPr>
            <a:t>Cleanroom</a:t>
          </a:r>
          <a:endParaRPr lang="en-US" sz="2000" b="1" dirty="0">
            <a:solidFill>
              <a:schemeClr val="tx1"/>
            </a:solidFill>
          </a:endParaRPr>
        </a:p>
      </dgm:t>
    </dgm:pt>
    <dgm:pt modelId="{03C345DD-26F2-40A6-9C2A-E2FDF6E38AF2}" type="parTrans" cxnId="{CDF76717-DEE2-4452-8D92-9C2E774F9F7C}">
      <dgm:prSet/>
      <dgm:spPr/>
      <dgm:t>
        <a:bodyPr/>
        <a:lstStyle/>
        <a:p>
          <a:endParaRPr lang="en-US" sz="1600" b="1">
            <a:solidFill>
              <a:schemeClr val="tx1"/>
            </a:solidFill>
          </a:endParaRPr>
        </a:p>
      </dgm:t>
    </dgm:pt>
    <dgm:pt modelId="{EEB0946A-AC3B-450E-ADF4-F6FB51627695}" type="sibTrans" cxnId="{CDF76717-DEE2-4452-8D92-9C2E774F9F7C}">
      <dgm:prSet/>
      <dgm:spPr/>
      <dgm:t>
        <a:bodyPr/>
        <a:lstStyle/>
        <a:p>
          <a:endParaRPr lang="en-US" sz="1600" b="1">
            <a:solidFill>
              <a:schemeClr val="tx1"/>
            </a:solidFill>
          </a:endParaRPr>
        </a:p>
      </dgm:t>
    </dgm:pt>
    <dgm:pt modelId="{F2D8F721-2BE2-4C01-B7E7-55A83390B283}">
      <dgm:prSet phldrT="[Text]" custT="1"/>
      <dgm:spPr/>
      <dgm:t>
        <a:bodyPr/>
        <a:lstStyle/>
        <a:p>
          <a:r>
            <a:rPr lang="en-US" sz="1600" b="1" dirty="0" smtClean="0">
              <a:solidFill>
                <a:schemeClr val="tx1"/>
              </a:solidFill>
            </a:rPr>
            <a:t>10,000 m2 (Class 1000/100)</a:t>
          </a:r>
          <a:endParaRPr lang="en-US" sz="1600" b="1" dirty="0">
            <a:solidFill>
              <a:schemeClr val="tx1"/>
            </a:solidFill>
          </a:endParaRPr>
        </a:p>
      </dgm:t>
    </dgm:pt>
    <dgm:pt modelId="{3CB3DBB3-5CC9-40DF-B5E0-597CB4E11044}" type="parTrans" cxnId="{CEEA34F7-5C92-4396-A58E-5E43353058F3}">
      <dgm:prSet/>
      <dgm:spPr/>
      <dgm:t>
        <a:bodyPr/>
        <a:lstStyle/>
        <a:p>
          <a:endParaRPr lang="en-US" sz="1600" b="1">
            <a:solidFill>
              <a:schemeClr val="tx1"/>
            </a:solidFill>
          </a:endParaRPr>
        </a:p>
      </dgm:t>
    </dgm:pt>
    <dgm:pt modelId="{4DA153AB-9A29-4651-A30B-3177E25A193F}" type="sibTrans" cxnId="{CEEA34F7-5C92-4396-A58E-5E43353058F3}">
      <dgm:prSet/>
      <dgm:spPr/>
      <dgm:t>
        <a:bodyPr/>
        <a:lstStyle/>
        <a:p>
          <a:endParaRPr lang="en-US" sz="1600" b="1">
            <a:solidFill>
              <a:schemeClr val="tx1"/>
            </a:solidFill>
          </a:endParaRPr>
        </a:p>
      </dgm:t>
    </dgm:pt>
    <dgm:pt modelId="{6EB261BE-2719-4386-A0CC-A7BAD9E7DC9A}">
      <dgm:prSet phldrT="[Text]" custT="1"/>
      <dgm:spPr/>
      <dgm:t>
        <a:bodyPr/>
        <a:lstStyle/>
        <a:p>
          <a:r>
            <a:rPr lang="en-US" sz="2000" b="1" dirty="0" smtClean="0">
              <a:solidFill>
                <a:schemeClr val="tx1"/>
              </a:solidFill>
              <a:ea typeface="Tahoma" pitchFamily="34" charset="0"/>
              <a:cs typeface="Tahoma" pitchFamily="34" charset="0"/>
            </a:rPr>
            <a:t>Wafer Capacity</a:t>
          </a:r>
          <a:endParaRPr lang="en-US" sz="2000" b="1" dirty="0">
            <a:solidFill>
              <a:schemeClr val="tx1"/>
            </a:solidFill>
          </a:endParaRPr>
        </a:p>
      </dgm:t>
    </dgm:pt>
    <dgm:pt modelId="{B34750A1-41A9-4AC9-9DF0-EC1E0FD7EE0A}" type="parTrans" cxnId="{0102BE62-85E3-4D03-9896-DACDCC2C272F}">
      <dgm:prSet/>
      <dgm:spPr/>
      <dgm:t>
        <a:bodyPr/>
        <a:lstStyle/>
        <a:p>
          <a:endParaRPr lang="en-US" sz="1600" b="1">
            <a:solidFill>
              <a:schemeClr val="tx1"/>
            </a:solidFill>
          </a:endParaRPr>
        </a:p>
      </dgm:t>
    </dgm:pt>
    <dgm:pt modelId="{58EEA03A-BFDA-4C32-8BC0-B20E56742AE9}" type="sibTrans" cxnId="{0102BE62-85E3-4D03-9896-DACDCC2C272F}">
      <dgm:prSet/>
      <dgm:spPr/>
      <dgm:t>
        <a:bodyPr/>
        <a:lstStyle/>
        <a:p>
          <a:endParaRPr lang="en-US" sz="1600" b="1">
            <a:solidFill>
              <a:schemeClr val="tx1"/>
            </a:solidFill>
          </a:endParaRPr>
        </a:p>
      </dgm:t>
    </dgm:pt>
    <dgm:pt modelId="{2D65AB75-7230-46A3-9340-E31D4E0AA895}">
      <dgm:prSet phldrT="[Text]" custT="1"/>
      <dgm:spPr/>
      <dgm:t>
        <a:bodyPr/>
        <a:lstStyle/>
        <a:p>
          <a:r>
            <a:rPr lang="en-US" sz="1600" b="1" dirty="0" smtClean="0">
              <a:solidFill>
                <a:schemeClr val="tx1"/>
              </a:solidFill>
              <a:ea typeface="Tahoma" pitchFamily="34" charset="0"/>
              <a:cs typeface="Tahoma" pitchFamily="34" charset="0"/>
              <a:sym typeface="Symbol" pitchFamily="18" charset="2"/>
            </a:rPr>
            <a:t>3200 Wafers/Week</a:t>
          </a:r>
          <a:endParaRPr lang="en-US" sz="1600" b="1" dirty="0">
            <a:solidFill>
              <a:schemeClr val="tx1"/>
            </a:solidFill>
          </a:endParaRPr>
        </a:p>
      </dgm:t>
    </dgm:pt>
    <dgm:pt modelId="{E2CA7D1F-7DF1-4088-95B2-5CBF6FD77A77}" type="parTrans" cxnId="{42D1E13B-CCCC-42D8-8A54-5F4459D623AC}">
      <dgm:prSet/>
      <dgm:spPr/>
      <dgm:t>
        <a:bodyPr/>
        <a:lstStyle/>
        <a:p>
          <a:endParaRPr lang="en-US" sz="1600" b="1">
            <a:solidFill>
              <a:schemeClr val="tx1"/>
            </a:solidFill>
          </a:endParaRPr>
        </a:p>
      </dgm:t>
    </dgm:pt>
    <dgm:pt modelId="{7D0E4B78-C7D9-4B69-A366-CDD731D58D27}" type="sibTrans" cxnId="{42D1E13B-CCCC-42D8-8A54-5F4459D623AC}">
      <dgm:prSet/>
      <dgm:spPr/>
      <dgm:t>
        <a:bodyPr/>
        <a:lstStyle/>
        <a:p>
          <a:endParaRPr lang="en-US" sz="1600" b="1">
            <a:solidFill>
              <a:schemeClr val="tx1"/>
            </a:solidFill>
          </a:endParaRPr>
        </a:p>
      </dgm:t>
    </dgm:pt>
    <dgm:pt modelId="{6C10C8B2-8A8E-4F49-B549-913346C152E6}">
      <dgm:prSet phldrT="[Text]" custT="1"/>
      <dgm:spPr/>
      <dgm:t>
        <a:bodyPr/>
        <a:lstStyle/>
        <a:p>
          <a:r>
            <a:rPr lang="en-US" sz="2000" b="1" dirty="0" smtClean="0">
              <a:solidFill>
                <a:schemeClr val="tx1"/>
              </a:solidFill>
            </a:rPr>
            <a:t>Site Area     </a:t>
          </a:r>
          <a:endParaRPr lang="en-US" sz="2000" b="1" dirty="0">
            <a:solidFill>
              <a:schemeClr val="tx1"/>
            </a:solidFill>
          </a:endParaRPr>
        </a:p>
      </dgm:t>
    </dgm:pt>
    <dgm:pt modelId="{EEECEE00-7EE6-41BE-8701-B71651130084}" type="parTrans" cxnId="{AE771420-2015-42B0-8AC7-ABCDAFB8DDC5}">
      <dgm:prSet/>
      <dgm:spPr/>
      <dgm:t>
        <a:bodyPr/>
        <a:lstStyle/>
        <a:p>
          <a:endParaRPr lang="en-US" sz="1600" b="1">
            <a:solidFill>
              <a:schemeClr val="tx1"/>
            </a:solidFill>
          </a:endParaRPr>
        </a:p>
      </dgm:t>
    </dgm:pt>
    <dgm:pt modelId="{0F84F44A-7D0B-48F4-9CB5-B0827C758C2B}" type="sibTrans" cxnId="{AE771420-2015-42B0-8AC7-ABCDAFB8DDC5}">
      <dgm:prSet/>
      <dgm:spPr/>
      <dgm:t>
        <a:bodyPr/>
        <a:lstStyle/>
        <a:p>
          <a:endParaRPr lang="en-US" sz="1600" b="1">
            <a:solidFill>
              <a:schemeClr val="tx1"/>
            </a:solidFill>
          </a:endParaRPr>
        </a:p>
      </dgm:t>
    </dgm:pt>
    <dgm:pt modelId="{ED7C8E49-3F89-4279-88A5-3CFD4B519640}">
      <dgm:prSet phldrT="[Text]" custT="1"/>
      <dgm:spPr/>
      <dgm:t>
        <a:bodyPr/>
        <a:lstStyle/>
        <a:p>
          <a:r>
            <a:rPr lang="en-US" sz="1600" b="1" dirty="0" smtClean="0">
              <a:solidFill>
                <a:schemeClr val="tx1"/>
              </a:solidFill>
            </a:rPr>
            <a:t>34,223 m2</a:t>
          </a:r>
          <a:endParaRPr lang="en-US" sz="1600" b="1" dirty="0">
            <a:solidFill>
              <a:schemeClr val="tx1"/>
            </a:solidFill>
          </a:endParaRPr>
        </a:p>
      </dgm:t>
    </dgm:pt>
    <dgm:pt modelId="{4F489F2C-ABA4-4481-A53A-7A402687C635}" type="parTrans" cxnId="{88D23EE5-3573-47F1-AC9C-1FDA5F33ECD3}">
      <dgm:prSet/>
      <dgm:spPr/>
      <dgm:t>
        <a:bodyPr/>
        <a:lstStyle/>
        <a:p>
          <a:endParaRPr lang="en-US" sz="1600" b="1">
            <a:solidFill>
              <a:schemeClr val="tx1"/>
            </a:solidFill>
          </a:endParaRPr>
        </a:p>
      </dgm:t>
    </dgm:pt>
    <dgm:pt modelId="{DE6DA51E-C724-4F1B-A329-B98FB5B8E42E}" type="sibTrans" cxnId="{88D23EE5-3573-47F1-AC9C-1FDA5F33ECD3}">
      <dgm:prSet/>
      <dgm:spPr/>
      <dgm:t>
        <a:bodyPr/>
        <a:lstStyle/>
        <a:p>
          <a:endParaRPr lang="en-US" sz="1600" b="1">
            <a:solidFill>
              <a:schemeClr val="tx1"/>
            </a:solidFill>
          </a:endParaRPr>
        </a:p>
      </dgm:t>
    </dgm:pt>
    <dgm:pt modelId="{A9A33DEC-4560-4D84-83C5-AF48CB2FB309}">
      <dgm:prSet phldrT="[Text]" custT="1"/>
      <dgm:spPr/>
      <dgm:t>
        <a:bodyPr/>
        <a:lstStyle/>
        <a:p>
          <a:r>
            <a:rPr lang="en-US" sz="2000" b="1" dirty="0" smtClean="0">
              <a:solidFill>
                <a:schemeClr val="tx1"/>
              </a:solidFill>
              <a:ea typeface="Tahoma" pitchFamily="34" charset="0"/>
              <a:cs typeface="Tahoma" pitchFamily="34" charset="0"/>
              <a:sym typeface="Symbol" pitchFamily="18" charset="2"/>
            </a:rPr>
            <a:t>ANNEX Building </a:t>
          </a:r>
          <a:endParaRPr lang="en-US" sz="2000" b="1" dirty="0">
            <a:solidFill>
              <a:schemeClr val="tx1"/>
            </a:solidFill>
          </a:endParaRPr>
        </a:p>
      </dgm:t>
    </dgm:pt>
    <dgm:pt modelId="{C5784A5A-0C3E-4DE1-A98B-01E0C9DA46E8}" type="parTrans" cxnId="{C604EFD4-0406-4E9D-899B-8448A19D263E}">
      <dgm:prSet/>
      <dgm:spPr/>
      <dgm:t>
        <a:bodyPr/>
        <a:lstStyle/>
        <a:p>
          <a:endParaRPr lang="en-US" sz="1600" b="1">
            <a:solidFill>
              <a:schemeClr val="tx1"/>
            </a:solidFill>
          </a:endParaRPr>
        </a:p>
      </dgm:t>
    </dgm:pt>
    <dgm:pt modelId="{1AE0F06F-4F8B-401D-AD8B-308A91C078EF}" type="sibTrans" cxnId="{C604EFD4-0406-4E9D-899B-8448A19D263E}">
      <dgm:prSet/>
      <dgm:spPr/>
      <dgm:t>
        <a:bodyPr/>
        <a:lstStyle/>
        <a:p>
          <a:endParaRPr lang="en-US" sz="1600" b="1">
            <a:solidFill>
              <a:schemeClr val="tx1"/>
            </a:solidFill>
          </a:endParaRPr>
        </a:p>
      </dgm:t>
    </dgm:pt>
    <dgm:pt modelId="{9D1AFB0E-DB08-48B1-A2BF-C87DEF669C6F}">
      <dgm:prSet phldrT="[Text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1600" b="1" dirty="0" smtClean="0">
              <a:solidFill>
                <a:schemeClr val="tx1"/>
              </a:solidFill>
            </a:rPr>
            <a:t>2 Level Building housing Cafeteria, Offices, Training </a:t>
          </a:r>
          <a:r>
            <a:rPr lang="en-US" sz="1600" b="1" dirty="0" smtClean="0">
              <a:solidFill>
                <a:schemeClr val="tx1"/>
              </a:solidFill>
            </a:rPr>
            <a:t>Rooms</a:t>
          </a:r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1600" b="1" dirty="0" smtClean="0">
              <a:solidFill>
                <a:schemeClr val="tx1"/>
              </a:solidFill>
            </a:rPr>
            <a:t>Floor Area – 5,945 m2</a:t>
          </a:r>
          <a:endParaRPr lang="en-US" sz="1600" b="1" dirty="0" smtClean="0">
            <a:solidFill>
              <a:schemeClr val="tx1"/>
            </a:solidFill>
          </a:endParaRPr>
        </a:p>
      </dgm:t>
    </dgm:pt>
    <dgm:pt modelId="{487B78C0-DD01-4DF5-B347-F49C53DAED44}" type="parTrans" cxnId="{1DF707FA-6B16-448F-AC4A-533745DC8761}">
      <dgm:prSet/>
      <dgm:spPr/>
      <dgm:t>
        <a:bodyPr/>
        <a:lstStyle/>
        <a:p>
          <a:endParaRPr lang="en-US" sz="1600" b="1">
            <a:solidFill>
              <a:schemeClr val="tx1"/>
            </a:solidFill>
          </a:endParaRPr>
        </a:p>
      </dgm:t>
    </dgm:pt>
    <dgm:pt modelId="{3691AB09-DB9E-4F05-A9CE-772F18D15F04}" type="sibTrans" cxnId="{1DF707FA-6B16-448F-AC4A-533745DC8761}">
      <dgm:prSet/>
      <dgm:spPr/>
      <dgm:t>
        <a:bodyPr/>
        <a:lstStyle/>
        <a:p>
          <a:endParaRPr lang="en-US" sz="1600" b="1">
            <a:solidFill>
              <a:schemeClr val="tx1"/>
            </a:solidFill>
          </a:endParaRPr>
        </a:p>
      </dgm:t>
    </dgm:pt>
    <dgm:pt modelId="{628AA357-5C12-49DC-A5EF-2465F4B7CD3B}" type="pres">
      <dgm:prSet presAssocID="{B09B46BB-6D88-4DC1-A4C2-0F9D5ECF8D28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B1B2C21C-3EC4-4B17-B543-B6800659EF60}" type="pres">
      <dgm:prSet presAssocID="{7A05D14A-56AF-4128-9CB0-EBE9AC33D560}" presName="horFlow" presStyleCnt="0"/>
      <dgm:spPr/>
      <dgm:t>
        <a:bodyPr/>
        <a:lstStyle/>
        <a:p>
          <a:endParaRPr lang="en-US"/>
        </a:p>
      </dgm:t>
    </dgm:pt>
    <dgm:pt modelId="{1A05850F-23B7-464E-A60B-34273A87D6FD}" type="pres">
      <dgm:prSet presAssocID="{7A05D14A-56AF-4128-9CB0-EBE9AC33D560}" presName="bigChev" presStyleLbl="node1" presStyleIdx="0" presStyleCnt="5" custScaleX="182553" custScaleY="117758" custLinFactNeighborX="41345" custLinFactNeighborY="69905"/>
      <dgm:spPr/>
      <dgm:t>
        <a:bodyPr/>
        <a:lstStyle/>
        <a:p>
          <a:endParaRPr lang="en-US"/>
        </a:p>
      </dgm:t>
    </dgm:pt>
    <dgm:pt modelId="{A0F793B2-2700-44CC-BC47-B98EF44037B3}" type="pres">
      <dgm:prSet presAssocID="{5FB048D6-4899-41A4-BDC8-BDE827422822}" presName="parTrans" presStyleCnt="0"/>
      <dgm:spPr/>
      <dgm:t>
        <a:bodyPr/>
        <a:lstStyle/>
        <a:p>
          <a:endParaRPr lang="en-US"/>
        </a:p>
      </dgm:t>
    </dgm:pt>
    <dgm:pt modelId="{9C4D69BD-81E0-4033-9B64-711195AE5D5A}" type="pres">
      <dgm:prSet presAssocID="{B0987FFE-6F1F-4724-8868-E885414FF5C7}" presName="node" presStyleLbl="alignAccFollowNode1" presStyleIdx="0" presStyleCnt="5" custScaleX="618111" custScaleY="141461" custLinFactNeighborX="41224" custLinFactNeighborY="8443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8C86043-E7D8-4974-9344-771CEF8622E7}" type="pres">
      <dgm:prSet presAssocID="{7A05D14A-56AF-4128-9CB0-EBE9AC33D560}" presName="vSp" presStyleCnt="0"/>
      <dgm:spPr/>
      <dgm:t>
        <a:bodyPr/>
        <a:lstStyle/>
        <a:p>
          <a:endParaRPr lang="en-US"/>
        </a:p>
      </dgm:t>
    </dgm:pt>
    <dgm:pt modelId="{DFEA9C4E-10F2-41C1-B4BF-9CE9DA6F74D8}" type="pres">
      <dgm:prSet presAssocID="{E04C5BF8-7215-4677-9EEB-2C9CE824D193}" presName="horFlow" presStyleCnt="0"/>
      <dgm:spPr/>
      <dgm:t>
        <a:bodyPr/>
        <a:lstStyle/>
        <a:p>
          <a:endParaRPr lang="en-US"/>
        </a:p>
      </dgm:t>
    </dgm:pt>
    <dgm:pt modelId="{B27826C3-A50F-49F8-81A2-BA9D9E6FEE79}" type="pres">
      <dgm:prSet presAssocID="{E04C5BF8-7215-4677-9EEB-2C9CE824D193}" presName="bigChev" presStyleLbl="node1" presStyleIdx="1" presStyleCnt="5" custScaleX="179522" custScaleY="137753" custLinFactY="134090" custLinFactNeighborX="96450" custLinFactNeighborY="200000"/>
      <dgm:spPr/>
      <dgm:t>
        <a:bodyPr/>
        <a:lstStyle/>
        <a:p>
          <a:endParaRPr lang="en-US"/>
        </a:p>
      </dgm:t>
    </dgm:pt>
    <dgm:pt modelId="{0B8AE4E9-6EB5-46B7-9BB4-2ECACCFDB226}" type="pres">
      <dgm:prSet presAssocID="{3CB3DBB3-5CC9-40DF-B5E0-597CB4E11044}" presName="parTrans" presStyleCnt="0"/>
      <dgm:spPr/>
      <dgm:t>
        <a:bodyPr/>
        <a:lstStyle/>
        <a:p>
          <a:endParaRPr lang="en-US"/>
        </a:p>
      </dgm:t>
    </dgm:pt>
    <dgm:pt modelId="{4DC3E4E7-E3DC-46FB-959A-5149229A7775}" type="pres">
      <dgm:prSet presAssocID="{F2D8F721-2BE2-4C01-B7E7-55A83390B283}" presName="node" presStyleLbl="alignAccFollowNode1" presStyleIdx="1" presStyleCnt="5" custScaleX="616674" custScaleY="150643" custLinFactX="5596" custLinFactY="200000" custLinFactNeighborX="100000" custLinFactNeighborY="20534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CF1FB6B-25B8-447B-8F17-7C27E0DB29D4}" type="pres">
      <dgm:prSet presAssocID="{E04C5BF8-7215-4677-9EEB-2C9CE824D193}" presName="vSp" presStyleCnt="0"/>
      <dgm:spPr/>
      <dgm:t>
        <a:bodyPr/>
        <a:lstStyle/>
        <a:p>
          <a:endParaRPr lang="en-US"/>
        </a:p>
      </dgm:t>
    </dgm:pt>
    <dgm:pt modelId="{1E7F1396-EB1E-4D8D-9E31-026D0DC864D8}" type="pres">
      <dgm:prSet presAssocID="{6EB261BE-2719-4386-A0CC-A7BAD9E7DC9A}" presName="horFlow" presStyleCnt="0"/>
      <dgm:spPr/>
      <dgm:t>
        <a:bodyPr/>
        <a:lstStyle/>
        <a:p>
          <a:endParaRPr lang="en-US"/>
        </a:p>
      </dgm:t>
    </dgm:pt>
    <dgm:pt modelId="{815D0015-8C51-46F3-9C36-0784CF916027}" type="pres">
      <dgm:prSet presAssocID="{6EB261BE-2719-4386-A0CC-A7BAD9E7DC9A}" presName="bigChev" presStyleLbl="node1" presStyleIdx="2" presStyleCnt="5" custScaleX="177107" custScaleY="120698" custLinFactX="1954" custLinFactY="158309" custLinFactNeighborX="100000" custLinFactNeighborY="200000"/>
      <dgm:spPr/>
      <dgm:t>
        <a:bodyPr/>
        <a:lstStyle/>
        <a:p>
          <a:endParaRPr lang="en-US"/>
        </a:p>
      </dgm:t>
    </dgm:pt>
    <dgm:pt modelId="{98490661-5E3C-4FC5-960C-A94D04172F00}" type="pres">
      <dgm:prSet presAssocID="{E2CA7D1F-7DF1-4088-95B2-5CBF6FD77A77}" presName="parTrans" presStyleCnt="0"/>
      <dgm:spPr/>
      <dgm:t>
        <a:bodyPr/>
        <a:lstStyle/>
        <a:p>
          <a:endParaRPr lang="en-US"/>
        </a:p>
      </dgm:t>
    </dgm:pt>
    <dgm:pt modelId="{62410BD4-5CDD-42BA-9D6A-789B07DA31D1}" type="pres">
      <dgm:prSet presAssocID="{2D65AB75-7230-46A3-9340-E31D4E0AA895}" presName="node" presStyleLbl="alignAccFollowNode1" presStyleIdx="2" presStyleCnt="5" custScaleX="613230" custScaleY="156354" custLinFactX="8506" custLinFactY="200000" custLinFactNeighborX="100000" custLinFactNeighborY="22623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C9FC906-069F-4E20-8155-3977ADF0F64B}" type="pres">
      <dgm:prSet presAssocID="{6EB261BE-2719-4386-A0CC-A7BAD9E7DC9A}" presName="vSp" presStyleCnt="0"/>
      <dgm:spPr/>
      <dgm:t>
        <a:bodyPr/>
        <a:lstStyle/>
        <a:p>
          <a:endParaRPr lang="en-US"/>
        </a:p>
      </dgm:t>
    </dgm:pt>
    <dgm:pt modelId="{85C2DDE5-44CD-4DD3-8C51-65CB3EDD9D8E}" type="pres">
      <dgm:prSet presAssocID="{6C10C8B2-8A8E-4F49-B549-913346C152E6}" presName="horFlow" presStyleCnt="0"/>
      <dgm:spPr/>
      <dgm:t>
        <a:bodyPr/>
        <a:lstStyle/>
        <a:p>
          <a:endParaRPr lang="en-US"/>
        </a:p>
      </dgm:t>
    </dgm:pt>
    <dgm:pt modelId="{BBBC64F1-53EB-4A0F-86DC-8BA10FAD7D47}" type="pres">
      <dgm:prSet presAssocID="{6C10C8B2-8A8E-4F49-B549-913346C152E6}" presName="bigChev" presStyleLbl="node1" presStyleIdx="3" presStyleCnt="5" custScaleX="177107" custLinFactY="-200000" custLinFactNeighborX="70150" custLinFactNeighborY="-298641"/>
      <dgm:spPr/>
      <dgm:t>
        <a:bodyPr/>
        <a:lstStyle/>
        <a:p>
          <a:endParaRPr lang="en-US"/>
        </a:p>
      </dgm:t>
    </dgm:pt>
    <dgm:pt modelId="{39A39281-DB73-46FD-BE0D-AEDB165CF0ED}" type="pres">
      <dgm:prSet presAssocID="{4F489F2C-ABA4-4481-A53A-7A402687C635}" presName="parTrans" presStyleCnt="0"/>
      <dgm:spPr/>
      <dgm:t>
        <a:bodyPr/>
        <a:lstStyle/>
        <a:p>
          <a:endParaRPr lang="en-US"/>
        </a:p>
      </dgm:t>
    </dgm:pt>
    <dgm:pt modelId="{64FE625E-FF2C-4A94-A4A0-B141332C5038}" type="pres">
      <dgm:prSet presAssocID="{ED7C8E49-3F89-4279-88A5-3CFD4B519640}" presName="node" presStyleLbl="alignAccFollowNode1" presStyleIdx="3" presStyleCnt="5" custScaleX="614520" custLinFactX="1345" custLinFactY="-293110" custLinFactNeighborX="100000" custLinFactNeighborY="-3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0AE98C3-D273-4151-866C-845F764CA3C1}" type="pres">
      <dgm:prSet presAssocID="{6C10C8B2-8A8E-4F49-B549-913346C152E6}" presName="vSp" presStyleCnt="0"/>
      <dgm:spPr/>
      <dgm:t>
        <a:bodyPr/>
        <a:lstStyle/>
        <a:p>
          <a:endParaRPr lang="en-US"/>
        </a:p>
      </dgm:t>
    </dgm:pt>
    <dgm:pt modelId="{9AF14B9B-4365-4F28-B2B4-8BFCDA7E0849}" type="pres">
      <dgm:prSet presAssocID="{A9A33DEC-4560-4D84-83C5-AF48CB2FB309}" presName="horFlow" presStyleCnt="0"/>
      <dgm:spPr/>
      <dgm:t>
        <a:bodyPr/>
        <a:lstStyle/>
        <a:p>
          <a:endParaRPr lang="en-US"/>
        </a:p>
      </dgm:t>
    </dgm:pt>
    <dgm:pt modelId="{8E351AB8-C6E3-4115-B0A8-A5842D938AC7}" type="pres">
      <dgm:prSet presAssocID="{A9A33DEC-4560-4D84-83C5-AF48CB2FB309}" presName="bigChev" presStyleLbl="node1" presStyleIdx="4" presStyleCnt="5" custScaleX="170472" custScaleY="142297" custLinFactY="-100000" custLinFactNeighborX="72896" custLinFactNeighborY="-168867"/>
      <dgm:spPr/>
      <dgm:t>
        <a:bodyPr/>
        <a:lstStyle/>
        <a:p>
          <a:endParaRPr lang="en-US"/>
        </a:p>
      </dgm:t>
    </dgm:pt>
    <dgm:pt modelId="{1E674C89-A88D-4905-A991-2BE4D8FD74F8}" type="pres">
      <dgm:prSet presAssocID="{487B78C0-DD01-4DF5-B347-F49C53DAED44}" presName="parTrans" presStyleCnt="0"/>
      <dgm:spPr/>
      <dgm:t>
        <a:bodyPr/>
        <a:lstStyle/>
        <a:p>
          <a:endParaRPr lang="en-US"/>
        </a:p>
      </dgm:t>
    </dgm:pt>
    <dgm:pt modelId="{AE427651-F171-430E-A9E2-C5EECD0F7FCE}" type="pres">
      <dgm:prSet presAssocID="{9D1AFB0E-DB08-48B1-A2BF-C87DEF669C6F}" presName="node" presStyleLbl="alignAccFollowNode1" presStyleIdx="4" presStyleCnt="5" custScaleX="638570" custScaleY="186634" custLinFactY="-131532" custLinFactNeighborX="3532" custLinFactNeighborY="-2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FE25EA2-2454-4F1F-8068-B45ACA9A6E9D}" type="presOf" srcId="{2D65AB75-7230-46A3-9340-E31D4E0AA895}" destId="{62410BD4-5CDD-42BA-9D6A-789B07DA31D1}" srcOrd="0" destOrd="0" presId="urn:microsoft.com/office/officeart/2005/8/layout/lProcess3"/>
    <dgm:cxn modelId="{88D23EE5-3573-47F1-AC9C-1FDA5F33ECD3}" srcId="{6C10C8B2-8A8E-4F49-B549-913346C152E6}" destId="{ED7C8E49-3F89-4279-88A5-3CFD4B519640}" srcOrd="0" destOrd="0" parTransId="{4F489F2C-ABA4-4481-A53A-7A402687C635}" sibTransId="{DE6DA51E-C724-4F1B-A329-B98FB5B8E42E}"/>
    <dgm:cxn modelId="{C604EFD4-0406-4E9D-899B-8448A19D263E}" srcId="{B09B46BB-6D88-4DC1-A4C2-0F9D5ECF8D28}" destId="{A9A33DEC-4560-4D84-83C5-AF48CB2FB309}" srcOrd="4" destOrd="0" parTransId="{C5784A5A-0C3E-4DE1-A98B-01E0C9DA46E8}" sibTransId="{1AE0F06F-4F8B-401D-AD8B-308A91C078EF}"/>
    <dgm:cxn modelId="{1DF707FA-6B16-448F-AC4A-533745DC8761}" srcId="{A9A33DEC-4560-4D84-83C5-AF48CB2FB309}" destId="{9D1AFB0E-DB08-48B1-A2BF-C87DEF669C6F}" srcOrd="0" destOrd="0" parTransId="{487B78C0-DD01-4DF5-B347-F49C53DAED44}" sibTransId="{3691AB09-DB9E-4F05-A9CE-772F18D15F04}"/>
    <dgm:cxn modelId="{EF0A0288-55F5-4081-AEC5-7BF8CD99D83D}" srcId="{7A05D14A-56AF-4128-9CB0-EBE9AC33D560}" destId="{B0987FFE-6F1F-4724-8868-E885414FF5C7}" srcOrd="0" destOrd="0" parTransId="{5FB048D6-4899-41A4-BDC8-BDE827422822}" sibTransId="{F95B9321-FAF4-407D-A2B0-53AD7F8D45B3}"/>
    <dgm:cxn modelId="{258BB90A-9692-4049-9C57-E1E1560780A0}" type="presOf" srcId="{6C10C8B2-8A8E-4F49-B549-913346C152E6}" destId="{BBBC64F1-53EB-4A0F-86DC-8BA10FAD7D47}" srcOrd="0" destOrd="0" presId="urn:microsoft.com/office/officeart/2005/8/layout/lProcess3"/>
    <dgm:cxn modelId="{D1935986-8F1D-4483-A4EE-B155B7E6611F}" type="presOf" srcId="{9D1AFB0E-DB08-48B1-A2BF-C87DEF669C6F}" destId="{AE427651-F171-430E-A9E2-C5EECD0F7FCE}" srcOrd="0" destOrd="0" presId="urn:microsoft.com/office/officeart/2005/8/layout/lProcess3"/>
    <dgm:cxn modelId="{22E432D9-573C-4D35-8FE7-559CAC3B22F2}" type="presOf" srcId="{6EB261BE-2719-4386-A0CC-A7BAD9E7DC9A}" destId="{815D0015-8C51-46F3-9C36-0784CF916027}" srcOrd="0" destOrd="0" presId="urn:microsoft.com/office/officeart/2005/8/layout/lProcess3"/>
    <dgm:cxn modelId="{F1BDE7FB-25B2-4B5A-8C61-15FE56E59C40}" type="presOf" srcId="{F2D8F721-2BE2-4C01-B7E7-55A83390B283}" destId="{4DC3E4E7-E3DC-46FB-959A-5149229A7775}" srcOrd="0" destOrd="0" presId="urn:microsoft.com/office/officeart/2005/8/layout/lProcess3"/>
    <dgm:cxn modelId="{9B8E782D-3269-417A-A075-5B6F3D1CF2B8}" type="presOf" srcId="{B0987FFE-6F1F-4724-8868-E885414FF5C7}" destId="{9C4D69BD-81E0-4033-9B64-711195AE5D5A}" srcOrd="0" destOrd="0" presId="urn:microsoft.com/office/officeart/2005/8/layout/lProcess3"/>
    <dgm:cxn modelId="{42D1E13B-CCCC-42D8-8A54-5F4459D623AC}" srcId="{6EB261BE-2719-4386-A0CC-A7BAD9E7DC9A}" destId="{2D65AB75-7230-46A3-9340-E31D4E0AA895}" srcOrd="0" destOrd="0" parTransId="{E2CA7D1F-7DF1-4088-95B2-5CBF6FD77A77}" sibTransId="{7D0E4B78-C7D9-4B69-A366-CDD731D58D27}"/>
    <dgm:cxn modelId="{B28CBDA2-3A31-408C-A337-FCB63237F5F6}" type="presOf" srcId="{E04C5BF8-7215-4677-9EEB-2C9CE824D193}" destId="{B27826C3-A50F-49F8-81A2-BA9D9E6FEE79}" srcOrd="0" destOrd="0" presId="urn:microsoft.com/office/officeart/2005/8/layout/lProcess3"/>
    <dgm:cxn modelId="{C49AE35B-F962-458E-8410-CCE83C4ED916}" type="presOf" srcId="{B09B46BB-6D88-4DC1-A4C2-0F9D5ECF8D28}" destId="{628AA357-5C12-49DC-A5EF-2465F4B7CD3B}" srcOrd="0" destOrd="0" presId="urn:microsoft.com/office/officeart/2005/8/layout/lProcess3"/>
    <dgm:cxn modelId="{CDF76717-DEE2-4452-8D92-9C2E774F9F7C}" srcId="{B09B46BB-6D88-4DC1-A4C2-0F9D5ECF8D28}" destId="{E04C5BF8-7215-4677-9EEB-2C9CE824D193}" srcOrd="1" destOrd="0" parTransId="{03C345DD-26F2-40A6-9C2A-E2FDF6E38AF2}" sibTransId="{EEB0946A-AC3B-450E-ADF4-F6FB51627695}"/>
    <dgm:cxn modelId="{AE771420-2015-42B0-8AC7-ABCDAFB8DDC5}" srcId="{B09B46BB-6D88-4DC1-A4C2-0F9D5ECF8D28}" destId="{6C10C8B2-8A8E-4F49-B549-913346C152E6}" srcOrd="3" destOrd="0" parTransId="{EEECEE00-7EE6-41BE-8701-B71651130084}" sibTransId="{0F84F44A-7D0B-48F4-9CB5-B0827C758C2B}"/>
    <dgm:cxn modelId="{E1046E3D-3349-428C-9579-00EB2FB49205}" srcId="{B09B46BB-6D88-4DC1-A4C2-0F9D5ECF8D28}" destId="{7A05D14A-56AF-4128-9CB0-EBE9AC33D560}" srcOrd="0" destOrd="0" parTransId="{A3BB8C57-6C55-4282-A7DD-AC48D9809309}" sibTransId="{B06FA188-D4FD-4B30-829A-B47AB6F73E68}"/>
    <dgm:cxn modelId="{11AC9DED-08F7-45EE-8114-9FE0D4E3A8FC}" type="presOf" srcId="{A9A33DEC-4560-4D84-83C5-AF48CB2FB309}" destId="{8E351AB8-C6E3-4115-B0A8-A5842D938AC7}" srcOrd="0" destOrd="0" presId="urn:microsoft.com/office/officeart/2005/8/layout/lProcess3"/>
    <dgm:cxn modelId="{0102BE62-85E3-4D03-9896-DACDCC2C272F}" srcId="{B09B46BB-6D88-4DC1-A4C2-0F9D5ECF8D28}" destId="{6EB261BE-2719-4386-A0CC-A7BAD9E7DC9A}" srcOrd="2" destOrd="0" parTransId="{B34750A1-41A9-4AC9-9DF0-EC1E0FD7EE0A}" sibTransId="{58EEA03A-BFDA-4C32-8BC0-B20E56742AE9}"/>
    <dgm:cxn modelId="{7FCB7CBD-1A13-4816-9D8C-D336AD341E67}" type="presOf" srcId="{ED7C8E49-3F89-4279-88A5-3CFD4B519640}" destId="{64FE625E-FF2C-4A94-A4A0-B141332C5038}" srcOrd="0" destOrd="0" presId="urn:microsoft.com/office/officeart/2005/8/layout/lProcess3"/>
    <dgm:cxn modelId="{CEEA34F7-5C92-4396-A58E-5E43353058F3}" srcId="{E04C5BF8-7215-4677-9EEB-2C9CE824D193}" destId="{F2D8F721-2BE2-4C01-B7E7-55A83390B283}" srcOrd="0" destOrd="0" parTransId="{3CB3DBB3-5CC9-40DF-B5E0-597CB4E11044}" sibTransId="{4DA153AB-9A29-4651-A30B-3177E25A193F}"/>
    <dgm:cxn modelId="{714C33C8-2FF2-4C4F-AE14-FFDAB3824542}" type="presOf" srcId="{7A05D14A-56AF-4128-9CB0-EBE9AC33D560}" destId="{1A05850F-23B7-464E-A60B-34273A87D6FD}" srcOrd="0" destOrd="0" presId="urn:microsoft.com/office/officeart/2005/8/layout/lProcess3"/>
    <dgm:cxn modelId="{01FAD927-7939-408B-8181-00D5C937A13B}" type="presParOf" srcId="{628AA357-5C12-49DC-A5EF-2465F4B7CD3B}" destId="{B1B2C21C-3EC4-4B17-B543-B6800659EF60}" srcOrd="0" destOrd="0" presId="urn:microsoft.com/office/officeart/2005/8/layout/lProcess3"/>
    <dgm:cxn modelId="{11CA65C4-0557-4900-AFF6-B21B59A31508}" type="presParOf" srcId="{B1B2C21C-3EC4-4B17-B543-B6800659EF60}" destId="{1A05850F-23B7-464E-A60B-34273A87D6FD}" srcOrd="0" destOrd="0" presId="urn:microsoft.com/office/officeart/2005/8/layout/lProcess3"/>
    <dgm:cxn modelId="{3177B850-4AD8-4652-B645-C905BF3BC239}" type="presParOf" srcId="{B1B2C21C-3EC4-4B17-B543-B6800659EF60}" destId="{A0F793B2-2700-44CC-BC47-B98EF44037B3}" srcOrd="1" destOrd="0" presId="urn:microsoft.com/office/officeart/2005/8/layout/lProcess3"/>
    <dgm:cxn modelId="{5FDD1F9A-D400-4B5F-9ECD-B6CF38E8E851}" type="presParOf" srcId="{B1B2C21C-3EC4-4B17-B543-B6800659EF60}" destId="{9C4D69BD-81E0-4033-9B64-711195AE5D5A}" srcOrd="2" destOrd="0" presId="urn:microsoft.com/office/officeart/2005/8/layout/lProcess3"/>
    <dgm:cxn modelId="{4973E116-E3D8-4C98-883C-833E348C6157}" type="presParOf" srcId="{628AA357-5C12-49DC-A5EF-2465F4B7CD3B}" destId="{88C86043-E7D8-4974-9344-771CEF8622E7}" srcOrd="1" destOrd="0" presId="urn:microsoft.com/office/officeart/2005/8/layout/lProcess3"/>
    <dgm:cxn modelId="{708EC50A-C86C-42CB-A3E8-B5585E310AB3}" type="presParOf" srcId="{628AA357-5C12-49DC-A5EF-2465F4B7CD3B}" destId="{DFEA9C4E-10F2-41C1-B4BF-9CE9DA6F74D8}" srcOrd="2" destOrd="0" presId="urn:microsoft.com/office/officeart/2005/8/layout/lProcess3"/>
    <dgm:cxn modelId="{44206AF9-4B4C-4BE3-BCD2-D4576DF213B9}" type="presParOf" srcId="{DFEA9C4E-10F2-41C1-B4BF-9CE9DA6F74D8}" destId="{B27826C3-A50F-49F8-81A2-BA9D9E6FEE79}" srcOrd="0" destOrd="0" presId="urn:microsoft.com/office/officeart/2005/8/layout/lProcess3"/>
    <dgm:cxn modelId="{F3FB30AF-4C6B-48FE-9098-57683F6A3B3F}" type="presParOf" srcId="{DFEA9C4E-10F2-41C1-B4BF-9CE9DA6F74D8}" destId="{0B8AE4E9-6EB5-46B7-9BB4-2ECACCFDB226}" srcOrd="1" destOrd="0" presId="urn:microsoft.com/office/officeart/2005/8/layout/lProcess3"/>
    <dgm:cxn modelId="{D3E05182-D653-4BFC-AF6A-38EE4AE0CCF6}" type="presParOf" srcId="{DFEA9C4E-10F2-41C1-B4BF-9CE9DA6F74D8}" destId="{4DC3E4E7-E3DC-46FB-959A-5149229A7775}" srcOrd="2" destOrd="0" presId="urn:microsoft.com/office/officeart/2005/8/layout/lProcess3"/>
    <dgm:cxn modelId="{40CE35BA-BE8E-4303-88CB-2197CC97DE05}" type="presParOf" srcId="{628AA357-5C12-49DC-A5EF-2465F4B7CD3B}" destId="{ECF1FB6B-25B8-447B-8F17-7C27E0DB29D4}" srcOrd="3" destOrd="0" presId="urn:microsoft.com/office/officeart/2005/8/layout/lProcess3"/>
    <dgm:cxn modelId="{E96CF576-DCAA-4F7F-934E-79E19E846371}" type="presParOf" srcId="{628AA357-5C12-49DC-A5EF-2465F4B7CD3B}" destId="{1E7F1396-EB1E-4D8D-9E31-026D0DC864D8}" srcOrd="4" destOrd="0" presId="urn:microsoft.com/office/officeart/2005/8/layout/lProcess3"/>
    <dgm:cxn modelId="{D1599873-0961-4A43-A2DB-BFDEFA3B7EA4}" type="presParOf" srcId="{1E7F1396-EB1E-4D8D-9E31-026D0DC864D8}" destId="{815D0015-8C51-46F3-9C36-0784CF916027}" srcOrd="0" destOrd="0" presId="urn:microsoft.com/office/officeart/2005/8/layout/lProcess3"/>
    <dgm:cxn modelId="{12587A03-CE05-46EB-970D-08373C9EB498}" type="presParOf" srcId="{1E7F1396-EB1E-4D8D-9E31-026D0DC864D8}" destId="{98490661-5E3C-4FC5-960C-A94D04172F00}" srcOrd="1" destOrd="0" presId="urn:microsoft.com/office/officeart/2005/8/layout/lProcess3"/>
    <dgm:cxn modelId="{D1206B1B-3938-4220-8E47-E64AEC158A07}" type="presParOf" srcId="{1E7F1396-EB1E-4D8D-9E31-026D0DC864D8}" destId="{62410BD4-5CDD-42BA-9D6A-789B07DA31D1}" srcOrd="2" destOrd="0" presId="urn:microsoft.com/office/officeart/2005/8/layout/lProcess3"/>
    <dgm:cxn modelId="{E8A69A62-A327-4594-A50B-E726358515C8}" type="presParOf" srcId="{628AA357-5C12-49DC-A5EF-2465F4B7CD3B}" destId="{2C9FC906-069F-4E20-8155-3977ADF0F64B}" srcOrd="5" destOrd="0" presId="urn:microsoft.com/office/officeart/2005/8/layout/lProcess3"/>
    <dgm:cxn modelId="{64FF5E2C-D96F-4A46-B384-3924E644BCA1}" type="presParOf" srcId="{628AA357-5C12-49DC-A5EF-2465F4B7CD3B}" destId="{85C2DDE5-44CD-4DD3-8C51-65CB3EDD9D8E}" srcOrd="6" destOrd="0" presId="urn:microsoft.com/office/officeart/2005/8/layout/lProcess3"/>
    <dgm:cxn modelId="{B0395533-754C-4AEC-BCE7-A9CB1DC93E9E}" type="presParOf" srcId="{85C2DDE5-44CD-4DD3-8C51-65CB3EDD9D8E}" destId="{BBBC64F1-53EB-4A0F-86DC-8BA10FAD7D47}" srcOrd="0" destOrd="0" presId="urn:microsoft.com/office/officeart/2005/8/layout/lProcess3"/>
    <dgm:cxn modelId="{393B2413-C154-4323-94EF-0046EA83348B}" type="presParOf" srcId="{85C2DDE5-44CD-4DD3-8C51-65CB3EDD9D8E}" destId="{39A39281-DB73-46FD-BE0D-AEDB165CF0ED}" srcOrd="1" destOrd="0" presId="urn:microsoft.com/office/officeart/2005/8/layout/lProcess3"/>
    <dgm:cxn modelId="{5C176A6D-C21E-4345-B340-92ACF742D493}" type="presParOf" srcId="{85C2DDE5-44CD-4DD3-8C51-65CB3EDD9D8E}" destId="{64FE625E-FF2C-4A94-A4A0-B141332C5038}" srcOrd="2" destOrd="0" presId="urn:microsoft.com/office/officeart/2005/8/layout/lProcess3"/>
    <dgm:cxn modelId="{21F73CC8-F5F4-4A9D-824E-A4B4BBFC041C}" type="presParOf" srcId="{628AA357-5C12-49DC-A5EF-2465F4B7CD3B}" destId="{30AE98C3-D273-4151-866C-845F764CA3C1}" srcOrd="7" destOrd="0" presId="urn:microsoft.com/office/officeart/2005/8/layout/lProcess3"/>
    <dgm:cxn modelId="{3207F41B-AA5F-4208-A91C-0BE24126FAA6}" type="presParOf" srcId="{628AA357-5C12-49DC-A5EF-2465F4B7CD3B}" destId="{9AF14B9B-4365-4F28-B2B4-8BFCDA7E0849}" srcOrd="8" destOrd="0" presId="urn:microsoft.com/office/officeart/2005/8/layout/lProcess3"/>
    <dgm:cxn modelId="{E30FF9A2-48F1-420B-9FA3-02210BEA0604}" type="presParOf" srcId="{9AF14B9B-4365-4F28-B2B4-8BFCDA7E0849}" destId="{8E351AB8-C6E3-4115-B0A8-A5842D938AC7}" srcOrd="0" destOrd="0" presId="urn:microsoft.com/office/officeart/2005/8/layout/lProcess3"/>
    <dgm:cxn modelId="{E7EBF6D3-F43E-4349-AD9A-F5EB13E37C2A}" type="presParOf" srcId="{9AF14B9B-4365-4F28-B2B4-8BFCDA7E0849}" destId="{1E674C89-A88D-4905-A991-2BE4D8FD74F8}" srcOrd="1" destOrd="0" presId="urn:microsoft.com/office/officeart/2005/8/layout/lProcess3"/>
    <dgm:cxn modelId="{5AAA3077-3BCB-4A62-BDC3-CFA0250F6E70}" type="presParOf" srcId="{9AF14B9B-4365-4F28-B2B4-8BFCDA7E0849}" destId="{AE427651-F171-430E-A9E2-C5EECD0F7FCE}" srcOrd="2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A05850F-23B7-464E-A60B-34273A87D6FD}">
      <dsp:nvSpPr>
        <dsp:cNvPr id="0" name=""/>
        <dsp:cNvSpPr/>
      </dsp:nvSpPr>
      <dsp:spPr>
        <a:xfrm>
          <a:off x="76200" y="984962"/>
          <a:ext cx="2384421" cy="615239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solidFill>
                <a:schemeClr val="tx1"/>
              </a:solidFill>
            </a:rPr>
            <a:t>Main Building</a:t>
          </a:r>
          <a:endParaRPr lang="en-US" sz="2000" b="1" kern="1200" dirty="0">
            <a:solidFill>
              <a:schemeClr val="tx1"/>
            </a:solidFill>
          </a:endParaRPr>
        </a:p>
      </dsp:txBody>
      <dsp:txXfrm>
        <a:off x="383820" y="984962"/>
        <a:ext cx="1769182" cy="615239"/>
      </dsp:txXfrm>
    </dsp:sp>
    <dsp:sp modelId="{9C4D69BD-81E0-4033-9B64-711195AE5D5A}">
      <dsp:nvSpPr>
        <dsp:cNvPr id="0" name=""/>
        <dsp:cNvSpPr/>
      </dsp:nvSpPr>
      <dsp:spPr>
        <a:xfrm>
          <a:off x="2290616" y="986762"/>
          <a:ext cx="6700983" cy="613435"/>
        </a:xfrm>
        <a:prstGeom prst="chevron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sz="1600" b="1" kern="1200" dirty="0" smtClean="0">
              <a:solidFill>
                <a:schemeClr val="tx1"/>
              </a:solidFill>
            </a:rPr>
            <a:t>4 Level Building, Cleanroom at Level 2, 3 &amp; </a:t>
          </a:r>
          <a:r>
            <a:rPr lang="en-US" sz="1600" b="1" kern="1200" dirty="0" smtClean="0">
              <a:solidFill>
                <a:schemeClr val="tx1"/>
              </a:solidFill>
            </a:rPr>
            <a:t>4</a:t>
          </a:r>
        </a:p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sz="1600" b="1" kern="1200" dirty="0" smtClean="0">
              <a:solidFill>
                <a:schemeClr val="tx1"/>
              </a:solidFill>
            </a:rPr>
            <a:t>Floor Area – 35,767 m2 </a:t>
          </a:r>
          <a:endParaRPr lang="en-US" sz="1600" b="1" kern="1200" dirty="0">
            <a:solidFill>
              <a:schemeClr val="tx1"/>
            </a:solidFill>
          </a:endParaRPr>
        </a:p>
      </dsp:txBody>
      <dsp:txXfrm>
        <a:off x="2597334" y="986762"/>
        <a:ext cx="6087548" cy="613435"/>
      </dsp:txXfrm>
    </dsp:sp>
    <dsp:sp modelId="{B27826C3-A50F-49F8-81A2-BA9D9E6FEE79}">
      <dsp:nvSpPr>
        <dsp:cNvPr id="0" name=""/>
        <dsp:cNvSpPr/>
      </dsp:nvSpPr>
      <dsp:spPr>
        <a:xfrm>
          <a:off x="169768" y="3053610"/>
          <a:ext cx="2344831" cy="719705"/>
        </a:xfrm>
        <a:prstGeom prst="chevron">
          <a:avLst/>
        </a:prstGeom>
        <a:solidFill>
          <a:schemeClr val="accent3">
            <a:hueOff val="-916508"/>
            <a:satOff val="11846"/>
            <a:lumOff val="147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solidFill>
                <a:schemeClr val="tx1"/>
              </a:solidFill>
              <a:ea typeface="Tahoma" pitchFamily="34" charset="0"/>
              <a:cs typeface="Tahoma" pitchFamily="34" charset="0"/>
              <a:sym typeface="Symbol" pitchFamily="18" charset="2"/>
            </a:rPr>
            <a:t>Cleanroom</a:t>
          </a:r>
          <a:endParaRPr lang="en-US" sz="2000" b="1" kern="1200" dirty="0">
            <a:solidFill>
              <a:schemeClr val="tx1"/>
            </a:solidFill>
          </a:endParaRPr>
        </a:p>
      </dsp:txBody>
      <dsp:txXfrm>
        <a:off x="529621" y="3053610"/>
        <a:ext cx="1625126" cy="719705"/>
      </dsp:txXfrm>
    </dsp:sp>
    <dsp:sp modelId="{4DC3E4E7-E3DC-46FB-959A-5149229A7775}">
      <dsp:nvSpPr>
        <dsp:cNvPr id="0" name=""/>
        <dsp:cNvSpPr/>
      </dsp:nvSpPr>
      <dsp:spPr>
        <a:xfrm>
          <a:off x="2306194" y="3099074"/>
          <a:ext cx="6685405" cy="653252"/>
        </a:xfrm>
        <a:prstGeom prst="chevron">
          <a:avLst/>
        </a:prstGeom>
        <a:solidFill>
          <a:schemeClr val="accent3">
            <a:tint val="40000"/>
            <a:alpha val="90000"/>
            <a:hueOff val="-1212149"/>
            <a:satOff val="14641"/>
            <a:lumOff val="1000"/>
            <a:alphaOff val="0"/>
          </a:schemeClr>
        </a:solidFill>
        <a:ln w="9525" cap="flat" cmpd="sng" algn="ctr">
          <a:solidFill>
            <a:schemeClr val="accent3">
              <a:tint val="40000"/>
              <a:alpha val="90000"/>
              <a:hueOff val="-1212149"/>
              <a:satOff val="14641"/>
              <a:lumOff val="100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solidFill>
                <a:schemeClr val="tx1"/>
              </a:solidFill>
            </a:rPr>
            <a:t>10,000 m2 (Class 1000/100)</a:t>
          </a:r>
          <a:endParaRPr lang="en-US" sz="1600" b="1" kern="1200" dirty="0">
            <a:solidFill>
              <a:schemeClr val="tx1"/>
            </a:solidFill>
          </a:endParaRPr>
        </a:p>
      </dsp:txBody>
      <dsp:txXfrm>
        <a:off x="2632820" y="3099074"/>
        <a:ext cx="6032153" cy="653252"/>
      </dsp:txXfrm>
    </dsp:sp>
    <dsp:sp modelId="{815D0015-8C51-46F3-9C36-0784CF916027}">
      <dsp:nvSpPr>
        <dsp:cNvPr id="0" name=""/>
        <dsp:cNvSpPr/>
      </dsp:nvSpPr>
      <dsp:spPr>
        <a:xfrm>
          <a:off x="201319" y="3996705"/>
          <a:ext cx="2313288" cy="630600"/>
        </a:xfrm>
        <a:prstGeom prst="chevron">
          <a:avLst/>
        </a:prstGeom>
        <a:solidFill>
          <a:schemeClr val="accent3">
            <a:hueOff val="-1833017"/>
            <a:satOff val="23693"/>
            <a:lumOff val="294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solidFill>
                <a:schemeClr val="tx1"/>
              </a:solidFill>
              <a:ea typeface="Tahoma" pitchFamily="34" charset="0"/>
              <a:cs typeface="Tahoma" pitchFamily="34" charset="0"/>
            </a:rPr>
            <a:t>Wafer Capacity</a:t>
          </a:r>
          <a:endParaRPr lang="en-US" sz="2000" b="1" kern="1200" dirty="0">
            <a:solidFill>
              <a:schemeClr val="tx1"/>
            </a:solidFill>
          </a:endParaRPr>
        </a:p>
      </dsp:txBody>
      <dsp:txXfrm>
        <a:off x="516619" y="3996705"/>
        <a:ext cx="1682688" cy="630600"/>
      </dsp:txXfrm>
    </dsp:sp>
    <dsp:sp modelId="{62410BD4-5CDD-42BA-9D6A-789B07DA31D1}">
      <dsp:nvSpPr>
        <dsp:cNvPr id="0" name=""/>
        <dsp:cNvSpPr/>
      </dsp:nvSpPr>
      <dsp:spPr>
        <a:xfrm>
          <a:off x="2343531" y="3949286"/>
          <a:ext cx="6648068" cy="678017"/>
        </a:xfrm>
        <a:prstGeom prst="chevron">
          <a:avLst/>
        </a:prstGeom>
        <a:solidFill>
          <a:schemeClr val="accent3">
            <a:tint val="40000"/>
            <a:alpha val="90000"/>
            <a:hueOff val="-2424297"/>
            <a:satOff val="29283"/>
            <a:lumOff val="2000"/>
            <a:alphaOff val="0"/>
          </a:schemeClr>
        </a:solidFill>
        <a:ln w="9525" cap="flat" cmpd="sng" algn="ctr">
          <a:solidFill>
            <a:schemeClr val="accent3">
              <a:tint val="40000"/>
              <a:alpha val="90000"/>
              <a:hueOff val="-2424297"/>
              <a:satOff val="29283"/>
              <a:lumOff val="200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solidFill>
                <a:schemeClr val="tx1"/>
              </a:solidFill>
              <a:ea typeface="Tahoma" pitchFamily="34" charset="0"/>
              <a:cs typeface="Tahoma" pitchFamily="34" charset="0"/>
              <a:sym typeface="Symbol" pitchFamily="18" charset="2"/>
            </a:rPr>
            <a:t>3200 Wafers/Week</a:t>
          </a:r>
          <a:endParaRPr lang="en-US" sz="1600" b="1" kern="1200" dirty="0">
            <a:solidFill>
              <a:schemeClr val="tx1"/>
            </a:solidFill>
          </a:endParaRPr>
        </a:p>
      </dsp:txBody>
      <dsp:txXfrm>
        <a:off x="2682540" y="3949286"/>
        <a:ext cx="5970051" cy="678017"/>
      </dsp:txXfrm>
    </dsp:sp>
    <dsp:sp modelId="{BBBC64F1-53EB-4A0F-86DC-8BA10FAD7D47}">
      <dsp:nvSpPr>
        <dsp:cNvPr id="0" name=""/>
        <dsp:cNvSpPr/>
      </dsp:nvSpPr>
      <dsp:spPr>
        <a:xfrm>
          <a:off x="125111" y="246927"/>
          <a:ext cx="2313288" cy="522461"/>
        </a:xfrm>
        <a:prstGeom prst="chevron">
          <a:avLst/>
        </a:prstGeom>
        <a:solidFill>
          <a:schemeClr val="accent3">
            <a:hueOff val="-2749525"/>
            <a:satOff val="35539"/>
            <a:lumOff val="4411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solidFill>
                <a:schemeClr val="tx1"/>
              </a:solidFill>
            </a:rPr>
            <a:t>Site Area     </a:t>
          </a:r>
          <a:endParaRPr lang="en-US" sz="2000" b="1" kern="1200" dirty="0">
            <a:solidFill>
              <a:schemeClr val="tx1"/>
            </a:solidFill>
          </a:endParaRPr>
        </a:p>
      </dsp:txBody>
      <dsp:txXfrm>
        <a:off x="386342" y="246927"/>
        <a:ext cx="1790827" cy="522461"/>
      </dsp:txXfrm>
    </dsp:sp>
    <dsp:sp modelId="{64FE625E-FF2C-4A94-A4A0-B141332C5038}">
      <dsp:nvSpPr>
        <dsp:cNvPr id="0" name=""/>
        <dsp:cNvSpPr/>
      </dsp:nvSpPr>
      <dsp:spPr>
        <a:xfrm>
          <a:off x="2329546" y="324564"/>
          <a:ext cx="6662053" cy="433642"/>
        </a:xfrm>
        <a:prstGeom prst="chevron">
          <a:avLst/>
        </a:prstGeom>
        <a:solidFill>
          <a:schemeClr val="accent3">
            <a:tint val="40000"/>
            <a:alpha val="90000"/>
            <a:hueOff val="-3636446"/>
            <a:satOff val="43924"/>
            <a:lumOff val="2999"/>
            <a:alphaOff val="0"/>
          </a:schemeClr>
        </a:solidFill>
        <a:ln w="9525" cap="flat" cmpd="sng" algn="ctr">
          <a:solidFill>
            <a:schemeClr val="accent3">
              <a:tint val="40000"/>
              <a:alpha val="90000"/>
              <a:hueOff val="-3636446"/>
              <a:satOff val="43924"/>
              <a:lumOff val="2999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solidFill>
                <a:schemeClr val="tx1"/>
              </a:solidFill>
            </a:rPr>
            <a:t>34,223 m2</a:t>
          </a:r>
          <a:endParaRPr lang="en-US" sz="1600" b="1" kern="1200" dirty="0">
            <a:solidFill>
              <a:schemeClr val="tx1"/>
            </a:solidFill>
          </a:endParaRPr>
        </a:p>
      </dsp:txBody>
      <dsp:txXfrm>
        <a:off x="2546367" y="324564"/>
        <a:ext cx="6228411" cy="433642"/>
      </dsp:txXfrm>
    </dsp:sp>
    <dsp:sp modelId="{8E351AB8-C6E3-4115-B0A8-A5842D938AC7}">
      <dsp:nvSpPr>
        <dsp:cNvPr id="0" name=""/>
        <dsp:cNvSpPr/>
      </dsp:nvSpPr>
      <dsp:spPr>
        <a:xfrm>
          <a:off x="129774" y="2075952"/>
          <a:ext cx="2226624" cy="743446"/>
        </a:xfrm>
        <a:prstGeom prst="chevron">
          <a:avLst/>
        </a:prstGeom>
        <a:solidFill>
          <a:schemeClr val="accent3">
            <a:hueOff val="-3666033"/>
            <a:satOff val="47385"/>
            <a:lumOff val="5881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solidFill>
                <a:schemeClr val="tx1"/>
              </a:solidFill>
              <a:ea typeface="Tahoma" pitchFamily="34" charset="0"/>
              <a:cs typeface="Tahoma" pitchFamily="34" charset="0"/>
              <a:sym typeface="Symbol" pitchFamily="18" charset="2"/>
            </a:rPr>
            <a:t>ANNEX Building </a:t>
          </a:r>
          <a:endParaRPr lang="en-US" sz="2000" b="1" kern="1200" dirty="0">
            <a:solidFill>
              <a:schemeClr val="tx1"/>
            </a:solidFill>
          </a:endParaRPr>
        </a:p>
      </dsp:txBody>
      <dsp:txXfrm>
        <a:off x="501497" y="2075952"/>
        <a:ext cx="1483178" cy="743446"/>
      </dsp:txXfrm>
    </dsp:sp>
    <dsp:sp modelId="{AE427651-F171-430E-A9E2-C5EECD0F7FCE}">
      <dsp:nvSpPr>
        <dsp:cNvPr id="0" name=""/>
        <dsp:cNvSpPr/>
      </dsp:nvSpPr>
      <dsp:spPr>
        <a:xfrm>
          <a:off x="2068818" y="2010074"/>
          <a:ext cx="6922781" cy="809324"/>
        </a:xfrm>
        <a:prstGeom prst="chevron">
          <a:avLst/>
        </a:prstGeom>
        <a:solidFill>
          <a:schemeClr val="accent3">
            <a:tint val="40000"/>
            <a:alpha val="90000"/>
            <a:hueOff val="-4848595"/>
            <a:satOff val="58566"/>
            <a:lumOff val="3999"/>
            <a:alphaOff val="0"/>
          </a:schemeClr>
        </a:solidFill>
        <a:ln w="9525" cap="flat" cmpd="sng" algn="ctr">
          <a:solidFill>
            <a:schemeClr val="accent3">
              <a:tint val="40000"/>
              <a:alpha val="90000"/>
              <a:hueOff val="-4848595"/>
              <a:satOff val="58566"/>
              <a:lumOff val="3999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1600" b="1" kern="1200" dirty="0" smtClean="0">
              <a:solidFill>
                <a:schemeClr val="tx1"/>
              </a:solidFill>
            </a:rPr>
            <a:t>2 Level Building housing Cafeteria, Offices, Training </a:t>
          </a:r>
          <a:r>
            <a:rPr lang="en-US" sz="1600" b="1" kern="1200" dirty="0" smtClean="0">
              <a:solidFill>
                <a:schemeClr val="tx1"/>
              </a:solidFill>
            </a:rPr>
            <a:t>Rooms</a:t>
          </a: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1600" b="1" kern="1200" dirty="0" smtClean="0">
              <a:solidFill>
                <a:schemeClr val="tx1"/>
              </a:solidFill>
            </a:rPr>
            <a:t>Floor Area – 5,945 m2</a:t>
          </a:r>
          <a:endParaRPr lang="en-US" sz="1600" b="1" kern="1200" dirty="0" smtClean="0">
            <a:solidFill>
              <a:schemeClr val="tx1"/>
            </a:solidFill>
          </a:endParaRPr>
        </a:p>
      </dsp:txBody>
      <dsp:txXfrm>
        <a:off x="2473480" y="2010074"/>
        <a:ext cx="6113457" cy="80932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8.xml"/><Relationship Id="rId1" Type="http://schemas.openxmlformats.org/officeDocument/2006/relationships/tags" Target="../tags/tag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3581400" y="914400"/>
            <a:ext cx="4768850" cy="1143000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algn="l">
              <a:spcBef>
                <a:spcPts val="0"/>
              </a:spcBef>
              <a:buFontTx/>
              <a:buNone/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pPr lvl="0"/>
            <a:r>
              <a:rPr lang="de-DE" dirty="0" smtClean="0"/>
              <a:t>Click to </a:t>
            </a:r>
            <a:r>
              <a:rPr lang="de-DE" dirty="0" err="1" smtClean="0"/>
              <a:t>add</a:t>
            </a:r>
            <a:r>
              <a:rPr lang="de-DE" dirty="0" smtClean="0"/>
              <a:t> title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3581400" y="2872200"/>
            <a:ext cx="4768850" cy="252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Tx/>
              <a:buNone/>
              <a:defRPr sz="20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 smtClean="0"/>
              <a:t>_</a:t>
            </a:r>
            <a:r>
              <a:rPr lang="de-DE" dirty="0" err="1" smtClean="0"/>
              <a:t>Author</a:t>
            </a:r>
            <a:endParaRPr lang="de-DE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3581400" y="2057400"/>
            <a:ext cx="4768850" cy="762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800"/>
            </a:lvl3pPr>
            <a:lvl4pPr marL="1371600" indent="0">
              <a:buNone/>
              <a:defRPr sz="2800"/>
            </a:lvl4pPr>
            <a:lvl5pPr marL="1828800" indent="0">
              <a:buNone/>
              <a:defRPr sz="28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0642" y="5997396"/>
            <a:ext cx="2347334" cy="596223"/>
          </a:xfrm>
          <a:prstGeom prst="rect">
            <a:avLst/>
          </a:prstGeom>
        </p:spPr>
      </p:pic>
      <p:sp>
        <p:nvSpPr>
          <p:cNvPr id="7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3581400" y="3177000"/>
            <a:ext cx="4768850" cy="252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Tx/>
              <a:buNone/>
              <a:defRPr sz="20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 smtClean="0"/>
              <a:t>_Date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531415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divi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905001" y="2647200"/>
            <a:ext cx="6794499" cy="162000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spcBef>
                <a:spcPts val="0"/>
              </a:spcBef>
              <a:buFontTx/>
              <a:buNone/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pPr lvl="0"/>
            <a:r>
              <a:rPr lang="de-DE" dirty="0" smtClean="0"/>
              <a:t>Click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add</a:t>
            </a:r>
            <a:r>
              <a:rPr lang="de-DE" dirty="0" smtClean="0"/>
              <a:t> title</a:t>
            </a:r>
            <a:endParaRPr lang="de-DE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1905000" y="1963200"/>
            <a:ext cx="6794716" cy="404816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spcBef>
                <a:spcPts val="0"/>
              </a:spcBef>
              <a:buFontTx/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 smtClean="0"/>
              <a:t>Click to </a:t>
            </a:r>
            <a:r>
              <a:rPr lang="de-DE" dirty="0" err="1" smtClean="0"/>
              <a:t>add</a:t>
            </a:r>
            <a:r>
              <a:rPr lang="de-DE" dirty="0" smtClean="0"/>
              <a:t> </a:t>
            </a:r>
            <a:r>
              <a:rPr lang="de-DE" dirty="0" err="1" smtClean="0"/>
              <a:t>section</a:t>
            </a:r>
            <a:r>
              <a:rPr lang="de-DE" dirty="0" smtClean="0"/>
              <a:t> </a:t>
            </a:r>
            <a:r>
              <a:rPr lang="de-DE" dirty="0" err="1" smtClean="0"/>
              <a:t>number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274166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w Product - insert photo to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905000" y="2647200"/>
            <a:ext cx="6794500" cy="162000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spcBef>
                <a:spcPts val="0"/>
              </a:spcBef>
              <a:buFontTx/>
              <a:buNone/>
              <a:defRPr sz="3600">
                <a:solidFill>
                  <a:srgbClr val="005E9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pPr lvl="0"/>
            <a:r>
              <a:rPr lang="de-DE" dirty="0" smtClean="0"/>
              <a:t>Click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add</a:t>
            </a:r>
            <a:r>
              <a:rPr lang="de-DE" dirty="0" smtClean="0"/>
              <a:t> title</a:t>
            </a:r>
            <a:endParaRPr lang="de-DE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1905016" y="1963200"/>
            <a:ext cx="6794717" cy="404816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spcBef>
                <a:spcPts val="0"/>
              </a:spcBef>
              <a:buFontTx/>
              <a:buNone/>
              <a:defRPr sz="1800">
                <a:solidFill>
                  <a:srgbClr val="005E9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 smtClean="0"/>
              <a:t>Click to </a:t>
            </a:r>
            <a:r>
              <a:rPr lang="de-DE" dirty="0" err="1" smtClean="0"/>
              <a:t>add</a:t>
            </a:r>
            <a:r>
              <a:rPr lang="de-DE" dirty="0" smtClean="0"/>
              <a:t> </a:t>
            </a:r>
            <a:r>
              <a:rPr lang="de-DE" dirty="0" err="1" smtClean="0"/>
              <a:t>section</a:t>
            </a:r>
            <a:r>
              <a:rPr lang="de-DE" dirty="0" smtClean="0"/>
              <a:t> </a:t>
            </a:r>
            <a:r>
              <a:rPr lang="de-DE" dirty="0" err="1" smtClean="0"/>
              <a:t>number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446397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4545" y="2743200"/>
            <a:ext cx="5554909" cy="1410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381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act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387" y="5381034"/>
            <a:ext cx="3927019" cy="997463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170461" y="1009073"/>
            <a:ext cx="2531542" cy="921066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Font typeface="Arial" panose="020B0604020202020204" pitchFamily="34" charset="0"/>
              <a:buNone/>
              <a:defRPr sz="1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l">
              <a:buNone/>
              <a:defRPr>
                <a:solidFill>
                  <a:schemeClr val="bg1"/>
                </a:solidFill>
              </a:defRPr>
            </a:lvl2pPr>
            <a:lvl3pPr marL="914400" indent="0" algn="l">
              <a:buNone/>
              <a:defRPr>
                <a:solidFill>
                  <a:schemeClr val="bg1"/>
                </a:solidFill>
              </a:defRPr>
            </a:lvl3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  <a:lvl5pPr marL="1828800" indent="0" algn="l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61967" y="738699"/>
            <a:ext cx="3659130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Contact</a:t>
            </a:r>
            <a:endParaRPr lang="en-US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6170026" y="3318138"/>
            <a:ext cx="2529474" cy="93107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1100" kern="1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lang="en-US" sz="18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>
              <a:defRPr lang="en-US" sz="18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>
              <a:defRPr lang="en-US" sz="18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18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6170026" y="4522728"/>
            <a:ext cx="2529474" cy="84097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1100" kern="1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lang="en-US" sz="18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>
              <a:defRPr lang="en-US" sz="18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>
              <a:defRPr lang="en-US" sz="18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18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/>
          </p:nvPr>
        </p:nvSpPr>
        <p:spPr>
          <a:xfrm>
            <a:off x="6172200" y="2203652"/>
            <a:ext cx="2539815" cy="84097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1100" kern="1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lang="en-US" sz="18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>
              <a:defRPr lang="en-US" sz="18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>
              <a:defRPr lang="en-US" sz="18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18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0"/>
          </p:nvPr>
        </p:nvSpPr>
        <p:spPr>
          <a:xfrm>
            <a:off x="6170026" y="5637213"/>
            <a:ext cx="2529474" cy="915987"/>
          </a:xfrm>
          <a:prstGeom prst="rect">
            <a:avLst/>
          </a:prstGeom>
        </p:spPr>
        <p:txBody>
          <a:bodyPr lIns="0" tIns="0" rIns="0" bIns="0"/>
          <a:lstStyle>
            <a:lvl1pPr>
              <a:defRPr lang="en-US" sz="1100" kern="1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20502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0C6BF4C-B09B-4BA6-9418-C5831B44E4EE}" type="datetimeFigureOut">
              <a:rPr lang="en-US" smtClean="0"/>
              <a:t>9/20/2016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84DE120-233F-4884-A54F-B826F4E112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1334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- Internal Us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3581400" y="914400"/>
            <a:ext cx="4768850" cy="1143000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algn="l">
              <a:spcBef>
                <a:spcPts val="0"/>
              </a:spcBef>
              <a:buFontTx/>
              <a:buNone/>
              <a:defRPr sz="36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pPr lvl="0"/>
            <a:r>
              <a:rPr lang="de-DE" dirty="0" smtClean="0"/>
              <a:t>Click to </a:t>
            </a:r>
            <a:r>
              <a:rPr lang="de-DE" dirty="0" err="1" smtClean="0"/>
              <a:t>add</a:t>
            </a:r>
            <a:r>
              <a:rPr lang="de-DE" dirty="0" smtClean="0"/>
              <a:t> title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3581400" y="2872200"/>
            <a:ext cx="4768850" cy="252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Tx/>
              <a:buNone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 smtClean="0"/>
              <a:t>_</a:t>
            </a:r>
            <a:r>
              <a:rPr lang="de-DE" dirty="0" err="1" smtClean="0"/>
              <a:t>Author</a:t>
            </a:r>
            <a:endParaRPr lang="de-DE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3581400" y="2057400"/>
            <a:ext cx="4768850" cy="762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8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800"/>
            </a:lvl3pPr>
            <a:lvl4pPr marL="1371600" indent="0">
              <a:buNone/>
              <a:defRPr sz="2800"/>
            </a:lvl4pPr>
            <a:lvl5pPr marL="1828800" indent="0">
              <a:buNone/>
              <a:defRPr sz="28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0644" y="5997396"/>
            <a:ext cx="2347330" cy="596222"/>
          </a:xfrm>
          <a:prstGeom prst="rect">
            <a:avLst/>
          </a:prstGeom>
        </p:spPr>
      </p:pic>
      <p:sp>
        <p:nvSpPr>
          <p:cNvPr id="7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3581400" y="3177000"/>
            <a:ext cx="4768850" cy="252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Tx/>
              <a:buNone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 smtClean="0"/>
              <a:t>_Date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326440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w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828000"/>
            <a:ext cx="8239801" cy="393192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l">
              <a:spcBef>
                <a:spcPts val="0"/>
              </a:spcBef>
              <a:buFontTx/>
              <a:buNone/>
              <a:defRPr sz="250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 smtClean="0"/>
              <a:t>Click to add title</a:t>
            </a:r>
            <a:endParaRPr lang="de-DE" dirty="0"/>
          </a:p>
        </p:txBody>
      </p:sp>
      <p:sp>
        <p:nvSpPr>
          <p:cNvPr id="7" name="Textplatzhalter 3"/>
          <p:cNvSpPr>
            <a:spLocks noGrp="1"/>
          </p:cNvSpPr>
          <p:nvPr>
            <p:ph type="body" sz="quarter" idx="12" hasCustomPrompt="1"/>
          </p:nvPr>
        </p:nvSpPr>
        <p:spPr>
          <a:xfrm>
            <a:off x="459702" y="1216152"/>
            <a:ext cx="8239801" cy="498348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spcBef>
                <a:spcPts val="0"/>
              </a:spcBef>
              <a:buFontTx/>
              <a:buNone/>
              <a:defRPr sz="18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 smtClean="0"/>
              <a:t>Click to add subtitle</a:t>
            </a:r>
            <a:endParaRPr lang="de-DE" dirty="0"/>
          </a:p>
        </p:txBody>
      </p:sp>
      <p:sp>
        <p:nvSpPr>
          <p:cNvPr id="8" name="Textplatzhalter 4"/>
          <p:cNvSpPr>
            <a:spLocks noGrp="1"/>
          </p:cNvSpPr>
          <p:nvPr>
            <p:ph type="body" sz="quarter" idx="13"/>
          </p:nvPr>
        </p:nvSpPr>
        <p:spPr>
          <a:xfrm>
            <a:off x="460375" y="1828800"/>
            <a:ext cx="8239125" cy="4337050"/>
          </a:xfrm>
          <a:prstGeom prst="rect">
            <a:avLst/>
          </a:prstGeom>
          <a:ln>
            <a:noFill/>
          </a:ln>
        </p:spPr>
        <p:txBody>
          <a:bodyPr lIns="0" tIns="0" rIns="0" bIns="0" spcCol="432000"/>
          <a:lstStyle>
            <a:lvl1pPr marL="171450" indent="-171450">
              <a:spcBef>
                <a:spcPts val="0"/>
              </a:spcBef>
              <a:spcAft>
                <a:spcPts val="300"/>
              </a:spcAft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00050" indent="-184150">
              <a:spcBef>
                <a:spcPts val="0"/>
              </a:spcBef>
              <a:spcAft>
                <a:spcPts val="300"/>
              </a:spcAft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48000" indent="-216000"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­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864000" indent="-2160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080000" indent="-228600"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─"/>
              <a:defRPr sz="1800">
                <a:solidFill>
                  <a:schemeClr val="tx1"/>
                </a:solidFill>
              </a:defRPr>
            </a:lvl5pPr>
            <a:lvl6pPr marL="1296000" indent="-228600">
              <a:spcBef>
                <a:spcPts val="0"/>
              </a:spcBef>
              <a:buFont typeface="Calibri" panose="020F0502020204030204" pitchFamily="34" charset="0"/>
              <a:buChar char="─"/>
              <a:defRPr sz="1800"/>
            </a:lvl6pPr>
            <a:lvl7pPr marL="1512000" indent="-216000">
              <a:spcBef>
                <a:spcPts val="0"/>
              </a:spcBef>
              <a:buFont typeface="Calibri" panose="020F0502020204030204" pitchFamily="34" charset="0"/>
              <a:buChar char="─"/>
              <a:defRPr sz="1800"/>
            </a:lvl7pPr>
            <a:lvl8pPr marL="1728000" indent="-216000">
              <a:spcBef>
                <a:spcPts val="0"/>
              </a:spcBef>
              <a:buFont typeface="Calibri" panose="020F0502020204030204" pitchFamily="34" charset="0"/>
              <a:buChar char="─"/>
              <a:defRPr sz="1800"/>
            </a:lvl8pPr>
            <a:lvl9pPr marL="1944000" indent="-216000">
              <a:spcBef>
                <a:spcPts val="0"/>
              </a:spcBef>
              <a:buFont typeface="Calibri" panose="020F0502020204030204" pitchFamily="34" charset="0"/>
              <a:buChar char="─"/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0425511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58486" y="828000"/>
            <a:ext cx="8241014" cy="393192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l">
              <a:spcBef>
                <a:spcPts val="0"/>
              </a:spcBef>
              <a:buFontTx/>
              <a:buNone/>
              <a:defRPr sz="250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 smtClean="0"/>
              <a:t>Click to add title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3"/>
          </p:nvPr>
        </p:nvSpPr>
        <p:spPr>
          <a:xfrm>
            <a:off x="459158" y="1828800"/>
            <a:ext cx="8240338" cy="4260850"/>
          </a:xfrm>
          <a:prstGeom prst="rect">
            <a:avLst/>
          </a:prstGeom>
          <a:ln>
            <a:noFill/>
          </a:ln>
        </p:spPr>
        <p:txBody>
          <a:bodyPr lIns="0" tIns="0" rIns="0" bIns="0" spcCol="432000"/>
          <a:lstStyle>
            <a:lvl1pPr marL="171450" indent="-171450">
              <a:spcBef>
                <a:spcPts val="0"/>
              </a:spcBef>
              <a:spcAft>
                <a:spcPts val="300"/>
              </a:spcAft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00050" indent="-184150">
              <a:spcBef>
                <a:spcPts val="0"/>
              </a:spcBef>
              <a:spcAft>
                <a:spcPts val="300"/>
              </a:spcAft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48000" indent="-216000"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­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864000" indent="-2160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080000" indent="-228600"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─"/>
              <a:defRPr sz="1800">
                <a:solidFill>
                  <a:schemeClr val="tx1"/>
                </a:solidFill>
              </a:defRPr>
            </a:lvl5pPr>
            <a:lvl6pPr marL="1296000" indent="-228600">
              <a:spcBef>
                <a:spcPts val="0"/>
              </a:spcBef>
              <a:buFont typeface="Calibri" panose="020F0502020204030204" pitchFamily="34" charset="0"/>
              <a:buChar char="─"/>
              <a:defRPr sz="1800"/>
            </a:lvl6pPr>
            <a:lvl7pPr marL="1512000" indent="-216000">
              <a:spcBef>
                <a:spcPts val="0"/>
              </a:spcBef>
              <a:buFont typeface="Calibri" panose="020F0502020204030204" pitchFamily="34" charset="0"/>
              <a:buChar char="─"/>
              <a:defRPr sz="1800"/>
            </a:lvl7pPr>
            <a:lvl8pPr marL="1728000" indent="-216000">
              <a:spcBef>
                <a:spcPts val="0"/>
              </a:spcBef>
              <a:buFont typeface="Calibri" panose="020F0502020204030204" pitchFamily="34" charset="0"/>
              <a:buChar char="─"/>
              <a:defRPr sz="1800"/>
            </a:lvl8pPr>
            <a:lvl9pPr marL="1944000" indent="-216000">
              <a:spcBef>
                <a:spcPts val="0"/>
              </a:spcBef>
              <a:buFont typeface="Calibri" panose="020F0502020204030204" pitchFamily="34" charset="0"/>
              <a:buChar char="─"/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6089649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s with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60374" y="828000"/>
            <a:ext cx="8239125" cy="393192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l">
              <a:spcBef>
                <a:spcPts val="0"/>
              </a:spcBef>
              <a:buFontTx/>
              <a:buNone/>
              <a:defRPr sz="250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 smtClean="0"/>
              <a:t>Click to add title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1447800"/>
            <a:ext cx="2926080" cy="374400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spcBef>
                <a:spcPts val="0"/>
              </a:spcBef>
              <a:buFontTx/>
              <a:buNone/>
              <a:defRPr sz="18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 smtClean="0"/>
              <a:t>Click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add</a:t>
            </a:r>
            <a:r>
              <a:rPr lang="de-DE" dirty="0" smtClean="0"/>
              <a:t> </a:t>
            </a:r>
            <a:r>
              <a:rPr lang="de-DE" dirty="0" err="1" smtClean="0"/>
              <a:t>subtitle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3"/>
          </p:nvPr>
        </p:nvSpPr>
        <p:spPr>
          <a:xfrm>
            <a:off x="457200" y="1828800"/>
            <a:ext cx="2926080" cy="4350001"/>
          </a:xfrm>
          <a:prstGeom prst="rect">
            <a:avLst/>
          </a:prstGeom>
          <a:ln>
            <a:noFill/>
          </a:ln>
        </p:spPr>
        <p:txBody>
          <a:bodyPr lIns="0" tIns="0" rIns="0" bIns="0" spcCol="432000"/>
          <a:lstStyle>
            <a:lvl1pPr marL="171450" indent="-171450">
              <a:spcBef>
                <a:spcPts val="0"/>
              </a:spcBef>
              <a:spcAft>
                <a:spcPts val="300"/>
              </a:spcAft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32000" indent="-216000">
              <a:spcBef>
                <a:spcPts val="0"/>
              </a:spcBef>
              <a:spcAft>
                <a:spcPts val="300"/>
              </a:spcAft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48000" indent="-216000"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­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864000" indent="-2160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080000" indent="-228600"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─"/>
              <a:defRPr sz="1800">
                <a:solidFill>
                  <a:schemeClr val="tx1"/>
                </a:solidFill>
              </a:defRPr>
            </a:lvl5pPr>
            <a:lvl6pPr marL="1296000" indent="-228600">
              <a:spcBef>
                <a:spcPts val="0"/>
              </a:spcBef>
              <a:buFont typeface="Calibri" panose="020F0502020204030204" pitchFamily="34" charset="0"/>
              <a:buChar char="─"/>
              <a:defRPr sz="1800"/>
            </a:lvl6pPr>
            <a:lvl7pPr marL="1512000" indent="-216000">
              <a:spcBef>
                <a:spcPts val="0"/>
              </a:spcBef>
              <a:buFont typeface="Calibri" panose="020F0502020204030204" pitchFamily="34" charset="0"/>
              <a:buChar char="─"/>
              <a:defRPr sz="1800"/>
            </a:lvl7pPr>
            <a:lvl8pPr marL="1728000" indent="-216000">
              <a:spcBef>
                <a:spcPts val="0"/>
              </a:spcBef>
              <a:buFont typeface="Calibri" panose="020F0502020204030204" pitchFamily="34" charset="0"/>
              <a:buChar char="─"/>
              <a:defRPr sz="1800"/>
            </a:lvl8pPr>
            <a:lvl9pPr marL="1944000" indent="-216000">
              <a:spcBef>
                <a:spcPts val="0"/>
              </a:spcBef>
              <a:buFont typeface="Calibri" panose="020F0502020204030204" pitchFamily="34" charset="0"/>
              <a:buChar char="─"/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8" name="Inhaltsplatzhalter 6"/>
          <p:cNvSpPr>
            <a:spLocks noGrp="1"/>
          </p:cNvSpPr>
          <p:nvPr>
            <p:ph sz="half" idx="2" hasCustomPrompt="1"/>
            <p:custDataLst>
              <p:tags r:id="rId1"/>
            </p:custDataLst>
          </p:nvPr>
        </p:nvSpPr>
        <p:spPr>
          <a:xfrm>
            <a:off x="3657599" y="1828800"/>
            <a:ext cx="5041901" cy="4724400"/>
          </a:xfrm>
          <a:prstGeom prst="rect">
            <a:avLst/>
          </a:prstGeom>
          <a:ln w="0">
            <a:noFill/>
          </a:ln>
          <a:effectLst/>
          <a:extLs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  <p:txBody>
          <a:bodyPr wrap="square" lIns="0" tIns="0" rIns="0" bIns="0"/>
          <a:lstStyle>
            <a:lvl1pPr marL="0" indent="0">
              <a:buFontTx/>
              <a:buNone/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 err="1" smtClean="0">
                <a:solidFill>
                  <a:srgbClr val="FFFFFF"/>
                </a:solidFill>
              </a:rPr>
              <a:t>Choose</a:t>
            </a:r>
            <a:r>
              <a:rPr lang="de-DE" dirty="0" smtClean="0">
                <a:solidFill>
                  <a:srgbClr val="FFFFFF"/>
                </a:solidFill>
              </a:rPr>
              <a:t> </a:t>
            </a:r>
            <a:r>
              <a:rPr lang="de-DE" dirty="0" err="1" smtClean="0">
                <a:solidFill>
                  <a:srgbClr val="FFFFFF"/>
                </a:solidFill>
              </a:rPr>
              <a:t>icon</a:t>
            </a:r>
            <a:r>
              <a:rPr lang="de-DE" dirty="0" smtClean="0">
                <a:solidFill>
                  <a:srgbClr val="FFFFFF"/>
                </a:solidFill>
              </a:rPr>
              <a:t> </a:t>
            </a:r>
            <a:r>
              <a:rPr lang="de-DE" dirty="0" err="1" smtClean="0">
                <a:solidFill>
                  <a:srgbClr val="FFFFFF"/>
                </a:solidFill>
              </a:rPr>
              <a:t>to</a:t>
            </a:r>
            <a:r>
              <a:rPr lang="de-DE" dirty="0" smtClean="0">
                <a:solidFill>
                  <a:srgbClr val="FFFFFF"/>
                </a:solidFill>
              </a:rPr>
              <a:t> </a:t>
            </a:r>
            <a:r>
              <a:rPr lang="de-DE" dirty="0" err="1" smtClean="0">
                <a:solidFill>
                  <a:srgbClr val="FFFFFF"/>
                </a:solidFill>
              </a:rPr>
              <a:t>add</a:t>
            </a:r>
            <a:r>
              <a:rPr lang="de-DE" dirty="0" smtClean="0">
                <a:solidFill>
                  <a:srgbClr val="FFFFFF"/>
                </a:solidFill>
              </a:rPr>
              <a:t> </a:t>
            </a:r>
            <a:r>
              <a:rPr lang="de-DE" dirty="0" err="1" smtClean="0">
                <a:solidFill>
                  <a:srgbClr val="FFFFFF"/>
                </a:solidFill>
              </a:rPr>
              <a:t>image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91059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ject with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60375" y="828000"/>
            <a:ext cx="8239125" cy="393192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l">
              <a:spcBef>
                <a:spcPts val="0"/>
              </a:spcBef>
              <a:buFontTx/>
              <a:buNone/>
              <a:defRPr sz="250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 smtClean="0"/>
              <a:t>Click to add title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 hasCustomPrompt="1"/>
          </p:nvPr>
        </p:nvSpPr>
        <p:spPr>
          <a:xfrm>
            <a:off x="5772747" y="1444752"/>
            <a:ext cx="2926080" cy="3744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Tx/>
              <a:buNone/>
              <a:defRPr sz="18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 smtClean="0"/>
              <a:t>Click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add</a:t>
            </a:r>
            <a:r>
              <a:rPr lang="de-DE" dirty="0" smtClean="0"/>
              <a:t> </a:t>
            </a:r>
            <a:r>
              <a:rPr lang="de-DE" dirty="0" err="1" smtClean="0"/>
              <a:t>subtitle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3"/>
          </p:nvPr>
        </p:nvSpPr>
        <p:spPr>
          <a:xfrm>
            <a:off x="5773420" y="1851307"/>
            <a:ext cx="2926080" cy="4350001"/>
          </a:xfrm>
          <a:prstGeom prst="rect">
            <a:avLst/>
          </a:prstGeom>
          <a:ln>
            <a:noFill/>
          </a:ln>
        </p:spPr>
        <p:txBody>
          <a:bodyPr lIns="0" tIns="0" rIns="0" bIns="0" spcCol="432000"/>
          <a:lstStyle>
            <a:lvl1pPr marL="171450" indent="-171450">
              <a:spcBef>
                <a:spcPts val="0"/>
              </a:spcBef>
              <a:spcAft>
                <a:spcPts val="300"/>
              </a:spcAft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00050" indent="-184150">
              <a:spcBef>
                <a:spcPts val="0"/>
              </a:spcBef>
              <a:spcAft>
                <a:spcPts val="300"/>
              </a:spcAft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48000" indent="-216000"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­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864000" indent="-2160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080000" indent="-228600"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─"/>
              <a:defRPr sz="1800">
                <a:solidFill>
                  <a:schemeClr val="tx1"/>
                </a:solidFill>
              </a:defRPr>
            </a:lvl5pPr>
            <a:lvl6pPr marL="1296000" indent="-228600">
              <a:spcBef>
                <a:spcPts val="0"/>
              </a:spcBef>
              <a:buFont typeface="Calibri" panose="020F0502020204030204" pitchFamily="34" charset="0"/>
              <a:buChar char="─"/>
              <a:defRPr sz="1800"/>
            </a:lvl6pPr>
            <a:lvl7pPr marL="1512000" indent="-216000">
              <a:spcBef>
                <a:spcPts val="0"/>
              </a:spcBef>
              <a:buFont typeface="Calibri" panose="020F0502020204030204" pitchFamily="34" charset="0"/>
              <a:buChar char="─"/>
              <a:defRPr sz="1800"/>
            </a:lvl7pPr>
            <a:lvl8pPr marL="1728000" indent="-216000">
              <a:spcBef>
                <a:spcPts val="0"/>
              </a:spcBef>
              <a:buFont typeface="Calibri" panose="020F0502020204030204" pitchFamily="34" charset="0"/>
              <a:buChar char="─"/>
              <a:defRPr sz="1800"/>
            </a:lvl8pPr>
            <a:lvl9pPr marL="1944000" indent="-216000">
              <a:spcBef>
                <a:spcPts val="0"/>
              </a:spcBef>
              <a:buFont typeface="Calibri" panose="020F0502020204030204" pitchFamily="34" charset="0"/>
              <a:buChar char="─"/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8" name="Inhaltsplatzhalter 6"/>
          <p:cNvSpPr>
            <a:spLocks noGrp="1"/>
          </p:cNvSpPr>
          <p:nvPr>
            <p:ph sz="half" idx="2" hasCustomPrompt="1"/>
            <p:custDataLst>
              <p:tags r:id="rId1"/>
            </p:custDataLst>
          </p:nvPr>
        </p:nvSpPr>
        <p:spPr>
          <a:xfrm>
            <a:off x="457200" y="1828800"/>
            <a:ext cx="5041901" cy="4724400"/>
          </a:xfrm>
          <a:prstGeom prst="rect">
            <a:avLst/>
          </a:prstGeom>
          <a:ln w="0">
            <a:noFill/>
          </a:ln>
          <a:effectLst/>
          <a:extLs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  <p:txBody>
          <a:bodyPr wrap="square" lIns="0" tIns="0" rIns="0" bIns="0"/>
          <a:lstStyle>
            <a:lvl1pPr marL="0" indent="0">
              <a:buFontTx/>
              <a:buNone/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 err="1" smtClean="0">
                <a:solidFill>
                  <a:srgbClr val="FFFFFF"/>
                </a:solidFill>
              </a:rPr>
              <a:t>Choose</a:t>
            </a:r>
            <a:r>
              <a:rPr lang="de-DE" dirty="0" smtClean="0">
                <a:solidFill>
                  <a:srgbClr val="FFFFFF"/>
                </a:solidFill>
              </a:rPr>
              <a:t> </a:t>
            </a:r>
            <a:r>
              <a:rPr lang="de-DE" dirty="0" err="1" smtClean="0">
                <a:solidFill>
                  <a:srgbClr val="FFFFFF"/>
                </a:solidFill>
              </a:rPr>
              <a:t>icon</a:t>
            </a:r>
            <a:r>
              <a:rPr lang="de-DE" dirty="0" smtClean="0">
                <a:solidFill>
                  <a:srgbClr val="FFFFFF"/>
                </a:solidFill>
              </a:rPr>
              <a:t> </a:t>
            </a:r>
            <a:r>
              <a:rPr lang="de-DE" dirty="0" err="1" smtClean="0">
                <a:solidFill>
                  <a:srgbClr val="FFFFFF"/>
                </a:solidFill>
              </a:rPr>
              <a:t>to</a:t>
            </a:r>
            <a:r>
              <a:rPr lang="de-DE" dirty="0" smtClean="0">
                <a:solidFill>
                  <a:srgbClr val="FFFFFF"/>
                </a:solidFill>
              </a:rPr>
              <a:t> </a:t>
            </a:r>
            <a:r>
              <a:rPr lang="de-DE" dirty="0" err="1" smtClean="0">
                <a:solidFill>
                  <a:srgbClr val="FFFFFF"/>
                </a:solidFill>
              </a:rPr>
              <a:t>add</a:t>
            </a:r>
            <a:r>
              <a:rPr lang="de-DE" dirty="0" smtClean="0">
                <a:solidFill>
                  <a:srgbClr val="FFFFFF"/>
                </a:solidFill>
              </a:rPr>
              <a:t> </a:t>
            </a:r>
            <a:r>
              <a:rPr lang="de-DE" dirty="0" err="1" smtClean="0">
                <a:solidFill>
                  <a:srgbClr val="FFFFFF"/>
                </a:solidFill>
              </a:rPr>
              <a:t>image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19664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tro with 2-column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60375" y="828000"/>
            <a:ext cx="8239125" cy="393192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spcBef>
                <a:spcPts val="0"/>
              </a:spcBef>
              <a:buFontTx/>
              <a:buNone/>
              <a:defRPr sz="250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 smtClean="0"/>
              <a:t>Click to add title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3"/>
          </p:nvPr>
        </p:nvSpPr>
        <p:spPr>
          <a:xfrm>
            <a:off x="461048" y="1828800"/>
            <a:ext cx="8238452" cy="1748245"/>
          </a:xfrm>
          <a:prstGeom prst="rect">
            <a:avLst/>
          </a:prstGeom>
          <a:ln>
            <a:noFill/>
          </a:ln>
        </p:spPr>
        <p:txBody>
          <a:bodyPr lIns="0" tIns="0" rIns="0" bIns="0" spcCol="432000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1600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432000" indent="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864000" indent="-2160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080000" indent="-228600"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─"/>
              <a:defRPr sz="1800">
                <a:solidFill>
                  <a:schemeClr val="tx1"/>
                </a:solidFill>
              </a:defRPr>
            </a:lvl5pPr>
            <a:lvl6pPr marL="1296000" indent="-228600">
              <a:spcBef>
                <a:spcPts val="0"/>
              </a:spcBef>
              <a:buFont typeface="Calibri" panose="020F0502020204030204" pitchFamily="34" charset="0"/>
              <a:buChar char="─"/>
              <a:defRPr sz="1800"/>
            </a:lvl6pPr>
            <a:lvl7pPr marL="1512000" indent="-216000">
              <a:spcBef>
                <a:spcPts val="0"/>
              </a:spcBef>
              <a:buFont typeface="Calibri" panose="020F0502020204030204" pitchFamily="34" charset="0"/>
              <a:buChar char="─"/>
              <a:defRPr sz="1800"/>
            </a:lvl7pPr>
            <a:lvl8pPr marL="1728000" indent="-216000">
              <a:spcBef>
                <a:spcPts val="0"/>
              </a:spcBef>
              <a:buFont typeface="Calibri" panose="020F0502020204030204" pitchFamily="34" charset="0"/>
              <a:buChar char="─"/>
              <a:defRPr sz="1800"/>
            </a:lvl8pPr>
            <a:lvl9pPr marL="1944000" indent="-216000">
              <a:spcBef>
                <a:spcPts val="0"/>
              </a:spcBef>
              <a:buFont typeface="Calibri" panose="020F0502020204030204" pitchFamily="34" charset="0"/>
              <a:buChar char="─"/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 hasCustomPrompt="1"/>
          </p:nvPr>
        </p:nvSpPr>
        <p:spPr>
          <a:xfrm>
            <a:off x="460375" y="3810000"/>
            <a:ext cx="3849967" cy="374400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spcBef>
                <a:spcPts val="0"/>
              </a:spcBef>
              <a:buFontTx/>
              <a:buNone/>
              <a:defRPr sz="18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 smtClean="0"/>
              <a:t>Click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add</a:t>
            </a:r>
            <a:r>
              <a:rPr lang="de-DE" dirty="0" smtClean="0"/>
              <a:t> </a:t>
            </a:r>
            <a:r>
              <a:rPr lang="de-DE" dirty="0" err="1" smtClean="0"/>
              <a:t>subtitle</a:t>
            </a:r>
            <a:endParaRPr lang="de-DE" dirty="0"/>
          </a:p>
        </p:txBody>
      </p:sp>
      <p:sp>
        <p:nvSpPr>
          <p:cNvPr id="6" name="Textplatzhalter 4"/>
          <p:cNvSpPr>
            <a:spLocks noGrp="1"/>
          </p:cNvSpPr>
          <p:nvPr>
            <p:ph type="body" sz="quarter" idx="14"/>
          </p:nvPr>
        </p:nvSpPr>
        <p:spPr>
          <a:xfrm>
            <a:off x="461048" y="4184399"/>
            <a:ext cx="3849967" cy="2216401"/>
          </a:xfrm>
          <a:prstGeom prst="rect">
            <a:avLst/>
          </a:prstGeom>
          <a:ln>
            <a:noFill/>
          </a:ln>
        </p:spPr>
        <p:txBody>
          <a:bodyPr lIns="0" tIns="0" rIns="0" bIns="0" spcCol="432000"/>
          <a:lstStyle>
            <a:lvl1pPr marL="171450" indent="-171450">
              <a:spcBef>
                <a:spcPts val="0"/>
              </a:spcBef>
              <a:spcAft>
                <a:spcPts val="300"/>
              </a:spcAft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32000" indent="-216000">
              <a:spcBef>
                <a:spcPts val="0"/>
              </a:spcBef>
              <a:spcAft>
                <a:spcPts val="300"/>
              </a:spcAft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48000" indent="-216000"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­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864000" indent="-2160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080000" indent="-228600"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─"/>
              <a:defRPr sz="1800">
                <a:solidFill>
                  <a:schemeClr val="tx1"/>
                </a:solidFill>
              </a:defRPr>
            </a:lvl5pPr>
            <a:lvl6pPr marL="1296000" indent="-228600">
              <a:spcBef>
                <a:spcPts val="0"/>
              </a:spcBef>
              <a:buFont typeface="Calibri" panose="020F0502020204030204" pitchFamily="34" charset="0"/>
              <a:buChar char="─"/>
              <a:defRPr sz="1800"/>
            </a:lvl6pPr>
            <a:lvl7pPr marL="1512000" indent="-216000">
              <a:spcBef>
                <a:spcPts val="0"/>
              </a:spcBef>
              <a:buFont typeface="Calibri" panose="020F0502020204030204" pitchFamily="34" charset="0"/>
              <a:buChar char="─"/>
              <a:defRPr sz="1800"/>
            </a:lvl7pPr>
            <a:lvl8pPr marL="1728000" indent="-216000">
              <a:spcBef>
                <a:spcPts val="0"/>
              </a:spcBef>
              <a:buFont typeface="Calibri" panose="020F0502020204030204" pitchFamily="34" charset="0"/>
              <a:buChar char="─"/>
              <a:defRPr sz="1800"/>
            </a:lvl8pPr>
            <a:lvl9pPr marL="1944000" indent="-216000">
              <a:spcBef>
                <a:spcPts val="0"/>
              </a:spcBef>
              <a:buFont typeface="Calibri" panose="020F0502020204030204" pitchFamily="34" charset="0"/>
              <a:buChar char="─"/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7" name="Textplatzhalter 3"/>
          <p:cNvSpPr>
            <a:spLocks noGrp="1"/>
          </p:cNvSpPr>
          <p:nvPr>
            <p:ph type="body" sz="quarter" idx="15" hasCustomPrompt="1"/>
          </p:nvPr>
        </p:nvSpPr>
        <p:spPr>
          <a:xfrm>
            <a:off x="4848860" y="3810000"/>
            <a:ext cx="3849967" cy="374400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spcBef>
                <a:spcPts val="0"/>
              </a:spcBef>
              <a:buFontTx/>
              <a:buNone/>
              <a:defRPr sz="18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 smtClean="0"/>
              <a:t>Click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add</a:t>
            </a:r>
            <a:r>
              <a:rPr lang="de-DE" dirty="0" smtClean="0"/>
              <a:t> </a:t>
            </a:r>
            <a:r>
              <a:rPr lang="de-DE" dirty="0" err="1" smtClean="0"/>
              <a:t>subtitle</a:t>
            </a:r>
            <a:endParaRPr lang="de-DE" dirty="0"/>
          </a:p>
        </p:txBody>
      </p:sp>
      <p:sp>
        <p:nvSpPr>
          <p:cNvPr id="8" name="Textplatzhalter 4"/>
          <p:cNvSpPr>
            <a:spLocks noGrp="1"/>
          </p:cNvSpPr>
          <p:nvPr>
            <p:ph type="body" sz="quarter" idx="16"/>
          </p:nvPr>
        </p:nvSpPr>
        <p:spPr>
          <a:xfrm>
            <a:off x="4849533" y="4184399"/>
            <a:ext cx="3849967" cy="2216401"/>
          </a:xfrm>
          <a:prstGeom prst="rect">
            <a:avLst/>
          </a:prstGeom>
          <a:ln>
            <a:noFill/>
          </a:ln>
        </p:spPr>
        <p:txBody>
          <a:bodyPr lIns="0" tIns="0" rIns="0" bIns="0" spcCol="432000"/>
          <a:lstStyle>
            <a:lvl1pPr marL="171450" indent="-171450">
              <a:spcBef>
                <a:spcPts val="0"/>
              </a:spcBef>
              <a:spcAft>
                <a:spcPts val="300"/>
              </a:spcAft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32000" indent="-216000">
              <a:spcBef>
                <a:spcPts val="0"/>
              </a:spcBef>
              <a:spcAft>
                <a:spcPts val="300"/>
              </a:spcAft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48000" indent="-216000"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­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864000" indent="-2160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080000" indent="-228600"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─"/>
              <a:defRPr sz="1800">
                <a:solidFill>
                  <a:schemeClr val="tx1"/>
                </a:solidFill>
              </a:defRPr>
            </a:lvl5pPr>
            <a:lvl6pPr marL="1296000" indent="-228600">
              <a:spcBef>
                <a:spcPts val="0"/>
              </a:spcBef>
              <a:buFont typeface="Calibri" panose="020F0502020204030204" pitchFamily="34" charset="0"/>
              <a:buChar char="─"/>
              <a:defRPr sz="1800"/>
            </a:lvl6pPr>
            <a:lvl7pPr marL="1512000" indent="-216000">
              <a:spcBef>
                <a:spcPts val="0"/>
              </a:spcBef>
              <a:buFont typeface="Calibri" panose="020F0502020204030204" pitchFamily="34" charset="0"/>
              <a:buChar char="─"/>
              <a:defRPr sz="1800"/>
            </a:lvl7pPr>
            <a:lvl8pPr marL="1728000" indent="-216000">
              <a:spcBef>
                <a:spcPts val="0"/>
              </a:spcBef>
              <a:buFont typeface="Calibri" panose="020F0502020204030204" pitchFamily="34" charset="0"/>
              <a:buChar char="─"/>
              <a:defRPr sz="1800"/>
            </a:lvl8pPr>
            <a:lvl9pPr marL="1944000" indent="-216000">
              <a:spcBef>
                <a:spcPts val="0"/>
              </a:spcBef>
              <a:buFont typeface="Calibri" panose="020F0502020204030204" pitchFamily="34" charset="0"/>
              <a:buChar char="─"/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6831440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-column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60375" y="828000"/>
            <a:ext cx="8239125" cy="393192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l">
              <a:spcBef>
                <a:spcPts val="0"/>
              </a:spcBef>
              <a:buFontTx/>
              <a:buNone/>
              <a:defRPr sz="250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 smtClean="0"/>
              <a:t>Click to add title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1444752"/>
            <a:ext cx="3849967" cy="374400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spcBef>
                <a:spcPts val="0"/>
              </a:spcBef>
              <a:buFontTx/>
              <a:buNone/>
              <a:defRPr sz="18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 smtClean="0"/>
              <a:t>Click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add</a:t>
            </a:r>
            <a:r>
              <a:rPr lang="de-DE" dirty="0" smtClean="0"/>
              <a:t> </a:t>
            </a:r>
            <a:r>
              <a:rPr lang="de-DE" dirty="0" err="1" smtClean="0"/>
              <a:t>subtitle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3"/>
          </p:nvPr>
        </p:nvSpPr>
        <p:spPr>
          <a:xfrm>
            <a:off x="457200" y="1828800"/>
            <a:ext cx="3849967" cy="4350001"/>
          </a:xfrm>
          <a:prstGeom prst="rect">
            <a:avLst/>
          </a:prstGeom>
          <a:ln>
            <a:noFill/>
          </a:ln>
        </p:spPr>
        <p:txBody>
          <a:bodyPr lIns="0" tIns="0" rIns="0" bIns="0" spcCol="432000"/>
          <a:lstStyle>
            <a:lvl1pPr marL="171450" indent="-171450">
              <a:spcBef>
                <a:spcPts val="0"/>
              </a:spcBef>
              <a:spcAft>
                <a:spcPts val="300"/>
              </a:spcAft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32000" indent="-216000">
              <a:spcBef>
                <a:spcPts val="0"/>
              </a:spcBef>
              <a:spcAft>
                <a:spcPts val="300"/>
              </a:spcAft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48000" indent="-216000"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­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864000" indent="-2160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080000" indent="-228600"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─"/>
              <a:defRPr sz="1800">
                <a:solidFill>
                  <a:schemeClr val="tx1"/>
                </a:solidFill>
              </a:defRPr>
            </a:lvl5pPr>
            <a:lvl6pPr marL="1296000" indent="-228600">
              <a:spcBef>
                <a:spcPts val="0"/>
              </a:spcBef>
              <a:buFont typeface="Calibri" panose="020F0502020204030204" pitchFamily="34" charset="0"/>
              <a:buChar char="─"/>
              <a:defRPr sz="1800"/>
            </a:lvl6pPr>
            <a:lvl7pPr marL="1512000" indent="-216000">
              <a:spcBef>
                <a:spcPts val="0"/>
              </a:spcBef>
              <a:buFont typeface="Calibri" panose="020F0502020204030204" pitchFamily="34" charset="0"/>
              <a:buChar char="─"/>
              <a:defRPr sz="1800"/>
            </a:lvl7pPr>
            <a:lvl8pPr marL="1728000" indent="-216000">
              <a:spcBef>
                <a:spcPts val="0"/>
              </a:spcBef>
              <a:buFont typeface="Calibri" panose="020F0502020204030204" pitchFamily="34" charset="0"/>
              <a:buChar char="─"/>
              <a:defRPr sz="1800"/>
            </a:lvl8pPr>
            <a:lvl9pPr marL="1944000" indent="-216000">
              <a:spcBef>
                <a:spcPts val="0"/>
              </a:spcBef>
              <a:buFont typeface="Calibri" panose="020F0502020204030204" pitchFamily="34" charset="0"/>
              <a:buChar char="─"/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6" name="Textplatzhalter 3"/>
          <p:cNvSpPr>
            <a:spLocks noGrp="1"/>
          </p:cNvSpPr>
          <p:nvPr>
            <p:ph type="body" sz="quarter" idx="14" hasCustomPrompt="1"/>
          </p:nvPr>
        </p:nvSpPr>
        <p:spPr>
          <a:xfrm>
            <a:off x="4848860" y="1447800"/>
            <a:ext cx="3849967" cy="374400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spcBef>
                <a:spcPts val="0"/>
              </a:spcBef>
              <a:buFontTx/>
              <a:buNone/>
              <a:defRPr sz="18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 smtClean="0"/>
              <a:t>Click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add</a:t>
            </a:r>
            <a:r>
              <a:rPr lang="de-DE" dirty="0" smtClean="0"/>
              <a:t> </a:t>
            </a:r>
            <a:r>
              <a:rPr lang="de-DE" dirty="0" err="1" smtClean="0"/>
              <a:t>subtitle</a:t>
            </a:r>
            <a:endParaRPr lang="de-DE" dirty="0"/>
          </a:p>
        </p:txBody>
      </p:sp>
      <p:sp>
        <p:nvSpPr>
          <p:cNvPr id="7" name="Textplatzhalter 4"/>
          <p:cNvSpPr>
            <a:spLocks noGrp="1"/>
          </p:cNvSpPr>
          <p:nvPr>
            <p:ph type="body" sz="quarter" idx="15"/>
          </p:nvPr>
        </p:nvSpPr>
        <p:spPr>
          <a:xfrm>
            <a:off x="4849533" y="1828800"/>
            <a:ext cx="3849967" cy="4350001"/>
          </a:xfrm>
          <a:prstGeom prst="rect">
            <a:avLst/>
          </a:prstGeom>
          <a:ln>
            <a:noFill/>
          </a:ln>
        </p:spPr>
        <p:txBody>
          <a:bodyPr lIns="0" tIns="0" rIns="0" bIns="0" spcCol="432000"/>
          <a:lstStyle>
            <a:lvl1pPr marL="171450" indent="-171450">
              <a:spcBef>
                <a:spcPts val="0"/>
              </a:spcBef>
              <a:spcAft>
                <a:spcPts val="300"/>
              </a:spcAft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32000" indent="-216000">
              <a:spcBef>
                <a:spcPts val="0"/>
              </a:spcBef>
              <a:spcAft>
                <a:spcPts val="300"/>
              </a:spcAft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48000" indent="-216000"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­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864000" indent="-2160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080000" indent="-228600"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─"/>
              <a:defRPr sz="1800">
                <a:solidFill>
                  <a:schemeClr val="tx1"/>
                </a:solidFill>
              </a:defRPr>
            </a:lvl5pPr>
            <a:lvl6pPr marL="1296000" indent="-228600">
              <a:spcBef>
                <a:spcPts val="0"/>
              </a:spcBef>
              <a:buFont typeface="Calibri" panose="020F0502020204030204" pitchFamily="34" charset="0"/>
              <a:buChar char="─"/>
              <a:defRPr sz="1800"/>
            </a:lvl6pPr>
            <a:lvl7pPr marL="1512000" indent="-216000">
              <a:spcBef>
                <a:spcPts val="0"/>
              </a:spcBef>
              <a:buFont typeface="Calibri" panose="020F0502020204030204" pitchFamily="34" charset="0"/>
              <a:buChar char="─"/>
              <a:defRPr sz="1800"/>
            </a:lvl7pPr>
            <a:lvl8pPr marL="1728000" indent="-216000">
              <a:spcBef>
                <a:spcPts val="0"/>
              </a:spcBef>
              <a:buFont typeface="Calibri" panose="020F0502020204030204" pitchFamily="34" charset="0"/>
              <a:buChar char="─"/>
              <a:defRPr sz="1800"/>
            </a:lvl8pPr>
            <a:lvl9pPr marL="1944000" indent="-216000">
              <a:spcBef>
                <a:spcPts val="0"/>
              </a:spcBef>
              <a:buFont typeface="Calibri" panose="020F0502020204030204" pitchFamily="34" charset="0"/>
              <a:buChar char="─"/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1054428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-column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60375" y="828000"/>
            <a:ext cx="8248611" cy="393192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l">
              <a:spcBef>
                <a:spcPts val="0"/>
              </a:spcBef>
              <a:buFontTx/>
              <a:buNone/>
              <a:defRPr sz="250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 smtClean="0"/>
              <a:t>Click to add title</a:t>
            </a:r>
            <a:endParaRPr lang="de-DE" dirty="0"/>
          </a:p>
        </p:txBody>
      </p:sp>
      <p:sp>
        <p:nvSpPr>
          <p:cNvPr id="8" name="Inhaltsplatzhalter 6"/>
          <p:cNvSpPr>
            <a:spLocks noGrp="1"/>
          </p:cNvSpPr>
          <p:nvPr>
            <p:ph sz="half" idx="2" hasCustomPrompt="1"/>
            <p:custDataLst>
              <p:tags r:id="rId1"/>
            </p:custDataLst>
          </p:nvPr>
        </p:nvSpPr>
        <p:spPr>
          <a:xfrm>
            <a:off x="452757" y="1828800"/>
            <a:ext cx="3857585" cy="2666999"/>
          </a:xfrm>
          <a:prstGeom prst="rect">
            <a:avLst/>
          </a:prstGeom>
          <a:ln w="0">
            <a:noFill/>
          </a:ln>
          <a:effectLst/>
          <a:extLs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  <p:txBody>
          <a:bodyPr wrap="square" lIns="0" tIns="0" rIns="0" bIns="0"/>
          <a:lstStyle>
            <a:lvl1pPr marL="0" indent="0">
              <a:buFontTx/>
              <a:buNone/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 err="1" smtClean="0">
                <a:solidFill>
                  <a:srgbClr val="FFFFFF"/>
                </a:solidFill>
              </a:rPr>
              <a:t>Choose</a:t>
            </a:r>
            <a:r>
              <a:rPr lang="de-DE" dirty="0" smtClean="0">
                <a:solidFill>
                  <a:srgbClr val="FFFFFF"/>
                </a:solidFill>
              </a:rPr>
              <a:t> </a:t>
            </a:r>
            <a:r>
              <a:rPr lang="de-DE" dirty="0" err="1" smtClean="0">
                <a:solidFill>
                  <a:srgbClr val="FFFFFF"/>
                </a:solidFill>
              </a:rPr>
              <a:t>icon</a:t>
            </a:r>
            <a:r>
              <a:rPr lang="de-DE" dirty="0" smtClean="0">
                <a:solidFill>
                  <a:srgbClr val="FFFFFF"/>
                </a:solidFill>
              </a:rPr>
              <a:t> </a:t>
            </a:r>
            <a:r>
              <a:rPr lang="de-DE" dirty="0" err="1" smtClean="0">
                <a:solidFill>
                  <a:srgbClr val="FFFFFF"/>
                </a:solidFill>
              </a:rPr>
              <a:t>to</a:t>
            </a:r>
            <a:r>
              <a:rPr lang="de-DE" dirty="0" smtClean="0">
                <a:solidFill>
                  <a:srgbClr val="FFFFFF"/>
                </a:solidFill>
              </a:rPr>
              <a:t> </a:t>
            </a:r>
            <a:r>
              <a:rPr lang="de-DE" dirty="0" err="1" smtClean="0">
                <a:solidFill>
                  <a:srgbClr val="FFFFFF"/>
                </a:solidFill>
              </a:rPr>
              <a:t>add</a:t>
            </a:r>
            <a:r>
              <a:rPr lang="de-DE" dirty="0" smtClean="0">
                <a:solidFill>
                  <a:srgbClr val="FFFFFF"/>
                </a:solidFill>
              </a:rPr>
              <a:t> </a:t>
            </a:r>
            <a:r>
              <a:rPr lang="de-DE" dirty="0" err="1" smtClean="0">
                <a:solidFill>
                  <a:srgbClr val="FFFFFF"/>
                </a:solidFill>
              </a:rPr>
              <a:t>image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Textplatzhalter 3"/>
          <p:cNvSpPr>
            <a:spLocks noGrp="1"/>
          </p:cNvSpPr>
          <p:nvPr>
            <p:ph type="body" sz="quarter" idx="12" hasCustomPrompt="1"/>
          </p:nvPr>
        </p:nvSpPr>
        <p:spPr>
          <a:xfrm>
            <a:off x="460375" y="4495800"/>
            <a:ext cx="3849967" cy="374400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spcBef>
                <a:spcPts val="0"/>
              </a:spcBef>
              <a:buFontTx/>
              <a:buNone/>
              <a:defRPr sz="18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 smtClean="0"/>
              <a:t>Click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add</a:t>
            </a:r>
            <a:r>
              <a:rPr lang="de-DE" dirty="0" smtClean="0"/>
              <a:t> </a:t>
            </a:r>
            <a:r>
              <a:rPr lang="de-DE" dirty="0" err="1" smtClean="0"/>
              <a:t>subtitle</a:t>
            </a:r>
            <a:endParaRPr lang="de-DE" dirty="0"/>
          </a:p>
        </p:txBody>
      </p:sp>
      <p:sp>
        <p:nvSpPr>
          <p:cNvPr id="7" name="Textplatzhalter 4"/>
          <p:cNvSpPr>
            <a:spLocks noGrp="1"/>
          </p:cNvSpPr>
          <p:nvPr>
            <p:ph type="body" sz="quarter" idx="13"/>
          </p:nvPr>
        </p:nvSpPr>
        <p:spPr>
          <a:xfrm>
            <a:off x="461048" y="4870199"/>
            <a:ext cx="3849967" cy="1530601"/>
          </a:xfrm>
          <a:prstGeom prst="rect">
            <a:avLst/>
          </a:prstGeom>
          <a:ln>
            <a:noFill/>
          </a:ln>
        </p:spPr>
        <p:txBody>
          <a:bodyPr lIns="0" tIns="0" rIns="0" bIns="0" spcCol="432000"/>
          <a:lstStyle>
            <a:lvl1pPr marL="171450" indent="-171450">
              <a:spcBef>
                <a:spcPts val="0"/>
              </a:spcBef>
              <a:spcAft>
                <a:spcPts val="300"/>
              </a:spcAft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32000" indent="-216000">
              <a:spcBef>
                <a:spcPts val="0"/>
              </a:spcBef>
              <a:spcAft>
                <a:spcPts val="300"/>
              </a:spcAft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48000" indent="-216000"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­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864000" indent="-2160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080000" indent="-228600"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─"/>
              <a:defRPr sz="1800">
                <a:solidFill>
                  <a:schemeClr val="tx1"/>
                </a:solidFill>
              </a:defRPr>
            </a:lvl5pPr>
            <a:lvl6pPr marL="1296000" indent="-228600">
              <a:spcBef>
                <a:spcPts val="0"/>
              </a:spcBef>
              <a:buFont typeface="Calibri" panose="020F0502020204030204" pitchFamily="34" charset="0"/>
              <a:buChar char="─"/>
              <a:defRPr sz="1800"/>
            </a:lvl6pPr>
            <a:lvl7pPr marL="1512000" indent="-216000">
              <a:spcBef>
                <a:spcPts val="0"/>
              </a:spcBef>
              <a:buFont typeface="Calibri" panose="020F0502020204030204" pitchFamily="34" charset="0"/>
              <a:buChar char="─"/>
              <a:defRPr sz="1800"/>
            </a:lvl7pPr>
            <a:lvl8pPr marL="1728000" indent="-216000">
              <a:spcBef>
                <a:spcPts val="0"/>
              </a:spcBef>
              <a:buFont typeface="Calibri" panose="020F0502020204030204" pitchFamily="34" charset="0"/>
              <a:buChar char="─"/>
              <a:defRPr sz="1800"/>
            </a:lvl8pPr>
            <a:lvl9pPr marL="1944000" indent="-216000">
              <a:spcBef>
                <a:spcPts val="0"/>
              </a:spcBef>
              <a:buFont typeface="Calibri" panose="020F0502020204030204" pitchFamily="34" charset="0"/>
              <a:buChar char="─"/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9" name="Textplatzhalter 3"/>
          <p:cNvSpPr>
            <a:spLocks noGrp="1"/>
          </p:cNvSpPr>
          <p:nvPr>
            <p:ph type="body" sz="quarter" idx="14" hasCustomPrompt="1"/>
          </p:nvPr>
        </p:nvSpPr>
        <p:spPr>
          <a:xfrm>
            <a:off x="4848860" y="4495800"/>
            <a:ext cx="3849967" cy="374400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spcBef>
                <a:spcPts val="0"/>
              </a:spcBef>
              <a:buFontTx/>
              <a:buNone/>
              <a:defRPr sz="18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 smtClean="0"/>
              <a:t>Click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add</a:t>
            </a:r>
            <a:r>
              <a:rPr lang="de-DE" dirty="0" smtClean="0"/>
              <a:t> </a:t>
            </a:r>
            <a:r>
              <a:rPr lang="de-DE" dirty="0" err="1" smtClean="0"/>
              <a:t>subtitle</a:t>
            </a:r>
            <a:endParaRPr lang="de-DE" dirty="0"/>
          </a:p>
        </p:txBody>
      </p:sp>
      <p:sp>
        <p:nvSpPr>
          <p:cNvPr id="10" name="Textplatzhalter 4"/>
          <p:cNvSpPr>
            <a:spLocks noGrp="1"/>
          </p:cNvSpPr>
          <p:nvPr>
            <p:ph type="body" sz="quarter" idx="15"/>
          </p:nvPr>
        </p:nvSpPr>
        <p:spPr>
          <a:xfrm>
            <a:off x="4849533" y="4870199"/>
            <a:ext cx="3849967" cy="1530601"/>
          </a:xfrm>
          <a:prstGeom prst="rect">
            <a:avLst/>
          </a:prstGeom>
          <a:ln>
            <a:noFill/>
          </a:ln>
        </p:spPr>
        <p:txBody>
          <a:bodyPr lIns="0" tIns="0" rIns="0" bIns="0" spcCol="432000"/>
          <a:lstStyle>
            <a:lvl1pPr marL="171450" indent="-171450">
              <a:spcBef>
                <a:spcPts val="0"/>
              </a:spcBef>
              <a:spcAft>
                <a:spcPts val="300"/>
              </a:spcAft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32000" indent="-216000">
              <a:spcBef>
                <a:spcPts val="0"/>
              </a:spcBef>
              <a:spcAft>
                <a:spcPts val="300"/>
              </a:spcAft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48000" indent="-216000"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­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864000" indent="-2160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080000" indent="-228600"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─"/>
              <a:defRPr sz="1800">
                <a:solidFill>
                  <a:schemeClr val="tx1"/>
                </a:solidFill>
              </a:defRPr>
            </a:lvl5pPr>
            <a:lvl6pPr marL="1296000" indent="-228600">
              <a:spcBef>
                <a:spcPts val="0"/>
              </a:spcBef>
              <a:buFont typeface="Calibri" panose="020F0502020204030204" pitchFamily="34" charset="0"/>
              <a:buChar char="─"/>
              <a:defRPr sz="1800"/>
            </a:lvl6pPr>
            <a:lvl7pPr marL="1512000" indent="-216000">
              <a:spcBef>
                <a:spcPts val="0"/>
              </a:spcBef>
              <a:buFont typeface="Calibri" panose="020F0502020204030204" pitchFamily="34" charset="0"/>
              <a:buChar char="─"/>
              <a:defRPr sz="1800"/>
            </a:lvl7pPr>
            <a:lvl8pPr marL="1728000" indent="-216000">
              <a:spcBef>
                <a:spcPts val="0"/>
              </a:spcBef>
              <a:buFont typeface="Calibri" panose="020F0502020204030204" pitchFamily="34" charset="0"/>
              <a:buChar char="─"/>
              <a:defRPr sz="1800"/>
            </a:lvl8pPr>
            <a:lvl9pPr marL="1944000" indent="-216000">
              <a:spcBef>
                <a:spcPts val="0"/>
              </a:spcBef>
              <a:buFont typeface="Calibri" panose="020F0502020204030204" pitchFamily="34" charset="0"/>
              <a:buChar char="─"/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11" name="Inhaltsplatzhalter 6"/>
          <p:cNvSpPr>
            <a:spLocks noGrp="1"/>
          </p:cNvSpPr>
          <p:nvPr>
            <p:ph sz="half" idx="16" hasCustomPrompt="1"/>
            <p:custDataLst>
              <p:tags r:id="rId2"/>
            </p:custDataLst>
          </p:nvPr>
        </p:nvSpPr>
        <p:spPr>
          <a:xfrm>
            <a:off x="4851401" y="1828800"/>
            <a:ext cx="3857585" cy="2666999"/>
          </a:xfrm>
          <a:prstGeom prst="rect">
            <a:avLst/>
          </a:prstGeom>
          <a:ln w="0">
            <a:noFill/>
          </a:ln>
          <a:effectLst/>
          <a:extLs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  <p:txBody>
          <a:bodyPr wrap="square" lIns="0" tIns="0" rIns="0" bIns="0"/>
          <a:lstStyle>
            <a:lvl1pPr marL="0" indent="0">
              <a:buFontTx/>
              <a:buNone/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 err="1" smtClean="0">
                <a:solidFill>
                  <a:srgbClr val="FFFFFF"/>
                </a:solidFill>
              </a:rPr>
              <a:t>Choose</a:t>
            </a:r>
            <a:r>
              <a:rPr lang="de-DE" dirty="0" smtClean="0">
                <a:solidFill>
                  <a:srgbClr val="FFFFFF"/>
                </a:solidFill>
              </a:rPr>
              <a:t> </a:t>
            </a:r>
            <a:r>
              <a:rPr lang="de-DE" dirty="0" err="1" smtClean="0">
                <a:solidFill>
                  <a:srgbClr val="FFFFFF"/>
                </a:solidFill>
              </a:rPr>
              <a:t>icon</a:t>
            </a:r>
            <a:r>
              <a:rPr lang="de-DE" dirty="0" smtClean="0">
                <a:solidFill>
                  <a:srgbClr val="FFFFFF"/>
                </a:solidFill>
              </a:rPr>
              <a:t> </a:t>
            </a:r>
            <a:r>
              <a:rPr lang="de-DE" dirty="0" err="1" smtClean="0">
                <a:solidFill>
                  <a:srgbClr val="FFFFFF"/>
                </a:solidFill>
              </a:rPr>
              <a:t>to</a:t>
            </a:r>
            <a:r>
              <a:rPr lang="de-DE" dirty="0" smtClean="0">
                <a:solidFill>
                  <a:srgbClr val="FFFFFF"/>
                </a:solidFill>
              </a:rPr>
              <a:t> </a:t>
            </a:r>
            <a:r>
              <a:rPr lang="de-DE" dirty="0" err="1" smtClean="0">
                <a:solidFill>
                  <a:srgbClr val="FFFFFF"/>
                </a:solidFill>
              </a:rPr>
              <a:t>add</a:t>
            </a:r>
            <a:r>
              <a:rPr lang="de-DE" dirty="0" smtClean="0">
                <a:solidFill>
                  <a:srgbClr val="FFFFFF"/>
                </a:solidFill>
              </a:rPr>
              <a:t> </a:t>
            </a:r>
            <a:r>
              <a:rPr lang="de-DE" dirty="0" err="1" smtClean="0">
                <a:solidFill>
                  <a:srgbClr val="FFFFFF"/>
                </a:solidFill>
              </a:rPr>
              <a:t>image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68801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ags" Target="../tags/tag4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ags" Target="../tags/tag3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2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/>
          </p:cNvSpPr>
          <p:nvPr>
            <p:custDataLst>
              <p:tags r:id="rId16"/>
            </p:custDataLst>
          </p:nvPr>
        </p:nvSpPr>
        <p:spPr>
          <a:xfrm>
            <a:off x="3505200" y="6611938"/>
            <a:ext cx="3872428" cy="157162"/>
          </a:xfrm>
          <a:prstGeom prst="rect">
            <a:avLst/>
          </a:prstGeom>
          <a:noFill/>
          <a:ln w="0">
            <a:noFill/>
          </a:ln>
          <a:effectLst/>
          <a:extLs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  <p:txBody>
          <a:bodyPr vert="horz" wrap="square" lIns="0" tIns="0" rIns="0" bIns="0" rtlCol="0" anchor="b" anchorCtr="0">
            <a:noAutofit/>
          </a:bodyPr>
          <a:lstStyle/>
          <a:p>
            <a:pPr algn="r"/>
            <a:r>
              <a:rPr lang="en-US" sz="700" kern="1200" dirty="0" smtClean="0">
                <a:solidFill>
                  <a:schemeClr val="bg1">
                    <a:lumMod val="65000"/>
                  </a:schemeClr>
                </a:solidFill>
                <a:effectLst/>
                <a:latin typeface="+mn-lt"/>
                <a:ea typeface="+mn-ea"/>
                <a:cs typeface="Segoe UI" panose="020B0502040204020203" pitchFamily="34" charset="0"/>
              </a:rPr>
              <a:t>©2015 Lumileds Holding B.V.  </a:t>
            </a:r>
            <a:r>
              <a:rPr lang="en-US" sz="700" kern="1200" dirty="0" smtClean="0">
                <a:solidFill>
                  <a:schemeClr val="bg1">
                    <a:lumMod val="65000"/>
                  </a:schemeClr>
                </a:solidFill>
                <a:effectLst/>
                <a:latin typeface="+mn-lt"/>
                <a:ea typeface="+mn-ea"/>
                <a:cs typeface="Segoe UI Light" panose="020B0502040204020203" pitchFamily="34" charset="0"/>
              </a:rPr>
              <a:t>|</a:t>
            </a:r>
            <a:r>
              <a:rPr lang="en-US" sz="700" kern="1200" dirty="0" smtClean="0">
                <a:solidFill>
                  <a:schemeClr val="bg1">
                    <a:lumMod val="65000"/>
                  </a:schemeClr>
                </a:solidFill>
                <a:effectLst/>
                <a:latin typeface="+mn-lt"/>
                <a:ea typeface="+mn-ea"/>
                <a:cs typeface="Segoe UI" panose="020B0502040204020203" pitchFamily="34" charset="0"/>
              </a:rPr>
              <a:t>  </a:t>
            </a:r>
            <a:r>
              <a:rPr lang="en-US" sz="700" dirty="0" smtClean="0">
                <a:solidFill>
                  <a:schemeClr val="bg1">
                    <a:lumMod val="65000"/>
                  </a:schemeClr>
                </a:solidFill>
                <a:latin typeface="+mn-lt"/>
                <a:cs typeface="Segoe UI" panose="020B0502040204020203" pitchFamily="34" charset="0"/>
              </a:rPr>
              <a:t>Confidential </a:t>
            </a:r>
            <a:r>
              <a:rPr lang="en-US" sz="700" kern="1200" dirty="0" smtClean="0">
                <a:solidFill>
                  <a:schemeClr val="bg1">
                    <a:lumMod val="65000"/>
                  </a:schemeClr>
                </a:solidFill>
                <a:effectLst/>
                <a:latin typeface="+mn-lt"/>
                <a:ea typeface="+mn-ea"/>
                <a:cs typeface="Segoe UI" panose="020B0502040204020203" pitchFamily="34" charset="0"/>
              </a:rPr>
              <a:t> </a:t>
            </a:r>
            <a:r>
              <a:rPr lang="en-US" sz="700" kern="1200" dirty="0" smtClean="0">
                <a:solidFill>
                  <a:schemeClr val="bg1">
                    <a:lumMod val="65000"/>
                  </a:schemeClr>
                </a:solidFill>
                <a:effectLst/>
                <a:latin typeface="+mn-lt"/>
                <a:ea typeface="+mn-ea"/>
                <a:cs typeface="Segoe UI Light" panose="020B0502040204020203" pitchFamily="34" charset="0"/>
              </a:rPr>
              <a:t>|</a:t>
            </a:r>
            <a:r>
              <a:rPr lang="en-US" sz="700" kern="1200" dirty="0" smtClean="0">
                <a:solidFill>
                  <a:schemeClr val="bg1">
                    <a:lumMod val="65000"/>
                  </a:schemeClr>
                </a:solidFill>
                <a:effectLst/>
                <a:latin typeface="+mn-lt"/>
                <a:ea typeface="+mn-ea"/>
                <a:cs typeface="Segoe UI" panose="020B0502040204020203" pitchFamily="34" charset="0"/>
              </a:rPr>
              <a:t> </a:t>
            </a:r>
            <a:endParaRPr lang="en-US" sz="700" dirty="0">
              <a:solidFill>
                <a:schemeClr val="bg1">
                  <a:lumMod val="65000"/>
                </a:schemeClr>
              </a:solidFill>
              <a:latin typeface="+mn-lt"/>
              <a:cs typeface="Segoe UI" panose="020B0502040204020203" pitchFamily="34" charset="0"/>
            </a:endParaRPr>
          </a:p>
        </p:txBody>
      </p:sp>
      <p:sp>
        <p:nvSpPr>
          <p:cNvPr id="3" name="TextBox 6"/>
          <p:cNvSpPr txBox="1">
            <a:spLocks/>
          </p:cNvSpPr>
          <p:nvPr>
            <p:custDataLst>
              <p:tags r:id="rId17"/>
            </p:custDataLst>
          </p:nvPr>
        </p:nvSpPr>
        <p:spPr>
          <a:xfrm>
            <a:off x="8593257" y="6611938"/>
            <a:ext cx="322143" cy="157162"/>
          </a:xfrm>
          <a:prstGeom prst="rect">
            <a:avLst/>
          </a:prstGeom>
          <a:noFill/>
          <a:ln w="0">
            <a:noFill/>
          </a:ln>
          <a:effectLst/>
          <a:extLs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  <p:txBody>
          <a:bodyPr vert="horz" wrap="square" lIns="0" tIns="0" rIns="0" bIns="0" rtlCol="0" anchor="b" anchorCtr="0">
            <a:noAutofit/>
          </a:bodyPr>
          <a:lstStyle/>
          <a:p>
            <a:pPr algn="l"/>
            <a:fld id="{AFB868B0-0EA7-468E-A823-2874C090DC2E}" type="slidenum">
              <a:rPr lang="de-DE" sz="900" b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Segoe UI" panose="020B0502040204020203" pitchFamily="34" charset="0"/>
              </a:rPr>
              <a:pPr algn="l"/>
              <a:t>‹#›</a:t>
            </a:fld>
            <a:endParaRPr lang="en-US" sz="900" b="0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  <a:cs typeface="Segoe UI" panose="020B0502040204020203" pitchFamily="34" charset="0"/>
            </a:endParaRPr>
          </a:p>
        </p:txBody>
      </p:sp>
      <p:sp>
        <p:nvSpPr>
          <p:cNvPr id="5" name="TextBox 4"/>
          <p:cNvSpPr txBox="1">
            <a:spLocks/>
          </p:cNvSpPr>
          <p:nvPr>
            <p:custDataLst>
              <p:tags r:id="rId18"/>
            </p:custDataLst>
          </p:nvPr>
        </p:nvSpPr>
        <p:spPr>
          <a:xfrm>
            <a:off x="7425690" y="6620669"/>
            <a:ext cx="1032510" cy="139700"/>
          </a:xfrm>
          <a:prstGeom prst="rect">
            <a:avLst/>
          </a:prstGeom>
          <a:noFill/>
          <a:ln w="0">
            <a:noFill/>
          </a:ln>
          <a:effectLst/>
          <a:extLs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  <p:txBody>
          <a:bodyPr vert="horz" wrap="square" lIns="0" tIns="0" rIns="0" bIns="0" rtlCol="0" anchor="b" anchorCtr="0">
            <a:noAutofit/>
          </a:bodyPr>
          <a:lstStyle/>
          <a:p>
            <a:pPr algn="l"/>
            <a:fld id="{E6AD6ABE-BDF7-4E30-949A-E7B28044E176}" type="datetime4">
              <a:rPr lang="en-US" sz="700" smtClean="0">
                <a:solidFill>
                  <a:schemeClr val="bg1">
                    <a:lumMod val="65000"/>
                  </a:schemeClr>
                </a:solidFill>
                <a:latin typeface="+mn-lt"/>
                <a:cs typeface="Segoe UI" panose="020B0502040204020203" pitchFamily="34" charset="0"/>
              </a:rPr>
              <a:pPr algn="l"/>
              <a:t>September 20, 2016</a:t>
            </a:fld>
            <a:endParaRPr lang="en-US" sz="700" dirty="0">
              <a:solidFill>
                <a:schemeClr val="bg1">
                  <a:lumMod val="65000"/>
                </a:schemeClr>
              </a:solidFill>
              <a:latin typeface="+mn-lt"/>
              <a:cs typeface="Segoe UI" panose="020B0502040204020203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64008"/>
            <a:ext cx="1691999" cy="429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936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0" pos="2880" userDrawn="1">
          <p15:clr>
            <a:srgbClr val="F26B43"/>
          </p15:clr>
        </p15:guide>
        <p15:guide id="1" pos="290" userDrawn="1">
          <p15:clr>
            <a:srgbClr val="F26B43"/>
          </p15:clr>
        </p15:guide>
        <p15:guide id="2" pos="5480" userDrawn="1">
          <p15:clr>
            <a:srgbClr val="F26B43"/>
          </p15:clr>
        </p15:guide>
        <p15:guide id="3" orient="horz" pos="4165" userDrawn="1">
          <p15:clr>
            <a:srgbClr val="F26B43"/>
          </p15:clr>
        </p15:guide>
        <p15:guide id="4" orient="horz" pos="720" userDrawn="1">
          <p15:clr>
            <a:srgbClr val="F26B43"/>
          </p15:clr>
        </p15:guide>
        <p15:guide id="5" orient="horz" pos="1080" userDrawn="1">
          <p15:clr>
            <a:srgbClr val="F26B43"/>
          </p15:clr>
        </p15:guide>
        <p15:guide id="7" orient="horz" pos="900" userDrawn="1">
          <p15:clr>
            <a:srgbClr val="F26B43"/>
          </p15:clr>
        </p15:guide>
        <p15:guide id="8" orient="horz" pos="1300" userDrawn="1">
          <p15:clr>
            <a:srgbClr val="F26B43"/>
          </p15:clr>
        </p15:guide>
        <p15:guide id="9" orient="horz" pos="1443" userDrawn="1">
          <p15:clr>
            <a:srgbClr val="F26B43"/>
          </p15:clr>
        </p15:guide>
        <p15:guide id="10" pos="42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9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2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2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2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3.xml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6.xml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tags" Target="../tags/tag29.xml"/><Relationship Id="rId7" Type="http://schemas.openxmlformats.org/officeDocument/2006/relationships/image" Target="../media/image36.jpeg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image" Target="../media/image35.jpeg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3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1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33.xml"/><Relationship Id="rId1" Type="http://schemas.openxmlformats.org/officeDocument/2006/relationships/tags" Target="../tags/tag32.xml"/><Relationship Id="rId5" Type="http://schemas.openxmlformats.org/officeDocument/2006/relationships/image" Target="../media/image40.png"/><Relationship Id="rId4" Type="http://schemas.openxmlformats.org/officeDocument/2006/relationships/image" Target="../media/image4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4.xml"/><Relationship Id="rId6" Type="http://schemas.openxmlformats.org/officeDocument/2006/relationships/image" Target="../media/image44.png"/><Relationship Id="rId5" Type="http://schemas.openxmlformats.org/officeDocument/2006/relationships/image" Target="../media/image40.png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tags" Target="../tags/tag37.xml"/><Relationship Id="rId7" Type="http://schemas.openxmlformats.org/officeDocument/2006/relationships/image" Target="../media/image46.jpeg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6" Type="http://schemas.openxmlformats.org/officeDocument/2006/relationships/image" Target="../media/image45.jpeg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3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9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5" Type="http://schemas.openxmlformats.org/officeDocument/2006/relationships/image" Target="../media/image61.jpeg"/><Relationship Id="rId4" Type="http://schemas.openxmlformats.org/officeDocument/2006/relationships/image" Target="../media/image60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slide" Target="slide31.xml"/><Relationship Id="rId7" Type="http://schemas.openxmlformats.org/officeDocument/2006/relationships/image" Target="../media/image65.jpeg"/><Relationship Id="rId2" Type="http://schemas.openxmlformats.org/officeDocument/2006/relationships/slide" Target="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10" Type="http://schemas.openxmlformats.org/officeDocument/2006/relationships/image" Target="../media/image68.png"/><Relationship Id="rId4" Type="http://schemas.openxmlformats.org/officeDocument/2006/relationships/image" Target="../media/image62.png"/><Relationship Id="rId9" Type="http://schemas.openxmlformats.org/officeDocument/2006/relationships/image" Target="../media/image67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7" Type="http://schemas.openxmlformats.org/officeDocument/2006/relationships/image" Target="../media/image72.jpeg"/><Relationship Id="rId2" Type="http://schemas.openxmlformats.org/officeDocument/2006/relationships/slide" Target="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" Target="slide35.xml"/><Relationship Id="rId2" Type="http://schemas.openxmlformats.org/officeDocument/2006/relationships/slide" Target="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" Target="slide37.xml"/><Relationship Id="rId7" Type="http://schemas.openxmlformats.org/officeDocument/2006/relationships/image" Target="../media/image79.jpeg"/><Relationship Id="rId2" Type="http://schemas.openxmlformats.org/officeDocument/2006/relationships/slide" Target="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8.jpeg"/><Relationship Id="rId5" Type="http://schemas.openxmlformats.org/officeDocument/2006/relationships/image" Target="../media/image77.jpg"/><Relationship Id="rId4" Type="http://schemas.openxmlformats.org/officeDocument/2006/relationships/image" Target="../media/image76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4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32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7.xml"/><Relationship Id="rId6" Type="http://schemas.openxmlformats.org/officeDocument/2006/relationships/slide" Target="slide36.xml"/><Relationship Id="rId5" Type="http://schemas.openxmlformats.org/officeDocument/2006/relationships/slide" Target="slide30.xml"/><Relationship Id="rId4" Type="http://schemas.openxmlformats.org/officeDocument/2006/relationships/slide" Target="slide3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8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3200" dirty="0" smtClean="0"/>
              <a:t>LUMILEDS SINGAORE</a:t>
            </a:r>
            <a:endParaRPr lang="en-US" sz="32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RAJA JAWAHAR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FACILITIES OVERVIEW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AUGUST 2016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20667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457200" y="609600"/>
            <a:ext cx="8239801" cy="393192"/>
          </a:xfrm>
        </p:spPr>
        <p:txBody>
          <a:bodyPr/>
          <a:lstStyle/>
          <a:p>
            <a:r>
              <a:rPr lang="en-US" dirty="0" smtClean="0"/>
              <a:t>LUMILEDS SINGAPORE FAC INTRODUCTION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459702" y="990600"/>
            <a:ext cx="8239801" cy="498348"/>
          </a:xfrm>
        </p:spPr>
        <p:txBody>
          <a:bodyPr/>
          <a:lstStyle/>
          <a:p>
            <a:r>
              <a:rPr lang="en-US" dirty="0" smtClean="0"/>
              <a:t>FACILITIES ACHIEVEMENTS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" y="1447800"/>
            <a:ext cx="7848601" cy="5064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197804"/>
            <a:ext cx="3935739" cy="249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1378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1" y="609600"/>
            <a:ext cx="8458200" cy="6119871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chilly" dir="t"/>
          </a:scene3d>
          <a:sp3d extrusionH="196850" prstMaterial="translucentPowder">
            <a:bevelT w="12700" h="88900"/>
            <a:bevelB w="12700" h="63500"/>
            <a:extrusionClr>
              <a:schemeClr val="bg2">
                <a:lumMod val="10000"/>
              </a:schemeClr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502025"/>
            <a:ext cx="7772400" cy="1069975"/>
          </a:xfrm>
        </p:spPr>
        <p:txBody>
          <a:bodyPr/>
          <a:lstStyle/>
          <a:p>
            <a:r>
              <a:rPr lang="en-US" dirty="0" smtClean="0"/>
              <a:t>LUMILEDS SINGAPORE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876800"/>
            <a:ext cx="6400800" cy="1143000"/>
          </a:xfrm>
        </p:spPr>
        <p:txBody>
          <a:bodyPr/>
          <a:lstStyle/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FACILITIES SYSTEM OVERVIEW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40069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505422" y="457200"/>
            <a:ext cx="8181377" cy="3810000"/>
            <a:chOff x="1066800" y="-1676401"/>
            <a:chExt cx="7988300" cy="8794069"/>
          </a:xfrm>
        </p:grpSpPr>
        <p:pic>
          <p:nvPicPr>
            <p:cNvPr id="19458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6800" y="2057400"/>
              <a:ext cx="5562600" cy="5060268"/>
            </a:xfrm>
            <a:prstGeom prst="rect">
              <a:avLst/>
            </a:prstGeom>
            <a:noFill/>
            <a:ln>
              <a:noFill/>
            </a:ln>
            <a:scene3d>
              <a:camera prst="orthographicFront">
                <a:rot lat="18600000" lon="3210000" rev="18144000"/>
              </a:camera>
              <a:lightRig rig="flood" dir="t"/>
            </a:scene3d>
            <a:sp3d prstMaterial="powder">
              <a:bevelT w="6350" h="50800"/>
              <a:bevelB w="63500" h="6350"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60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6400" y="1066800"/>
              <a:ext cx="5410200" cy="5143727"/>
            </a:xfrm>
            <a:prstGeom prst="rect">
              <a:avLst/>
            </a:prstGeom>
            <a:noFill/>
            <a:ln>
              <a:noFill/>
            </a:ln>
            <a:scene3d>
              <a:camera prst="orthographicFront">
                <a:rot lat="18600000" lon="3210000" rev="18144000"/>
              </a:camera>
              <a:lightRig rig="twoPt" dir="t"/>
            </a:scene3d>
            <a:sp3d prstMaterial="matte">
              <a:bevelT w="6350" h="38100"/>
              <a:bevelB w="0" h="31750"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61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55800" y="152400"/>
              <a:ext cx="5483267" cy="5105400"/>
            </a:xfrm>
            <a:prstGeom prst="rect">
              <a:avLst/>
            </a:prstGeom>
            <a:noFill/>
            <a:ln>
              <a:noFill/>
            </a:ln>
            <a:scene3d>
              <a:camera prst="orthographicFront">
                <a:rot lat="18600000" lon="3210000" rev="18144000"/>
              </a:camera>
              <a:lightRig rig="morning" dir="t"/>
            </a:scene3d>
            <a:sp3d prstMaterial="matte">
              <a:bevelT w="0" h="31750"/>
              <a:bevelB w="0" h="25400"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62" name="Picture 6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6700" y="-1066800"/>
              <a:ext cx="5638800" cy="5215025"/>
            </a:xfrm>
            <a:prstGeom prst="rect">
              <a:avLst/>
            </a:prstGeom>
            <a:noFill/>
            <a:ln>
              <a:noFill/>
            </a:ln>
            <a:scene3d>
              <a:camera prst="orthographicFront">
                <a:rot lat="18600000" lon="3210000" rev="18144000"/>
              </a:camera>
              <a:lightRig rig="morning" dir="t"/>
            </a:scene3d>
            <a:sp3d contourW="12700" prstMaterial="powder">
              <a:bevelT h="19050"/>
              <a:contourClr>
                <a:schemeClr val="bg1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63" name="Picture 7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57600" y="-1676401"/>
              <a:ext cx="5397500" cy="4808681"/>
            </a:xfrm>
            <a:prstGeom prst="rect">
              <a:avLst/>
            </a:prstGeom>
            <a:noFill/>
            <a:ln>
              <a:noFill/>
            </a:ln>
            <a:scene3d>
              <a:camera prst="orthographicFront">
                <a:rot lat="18600000" lon="3210000" rev="18144000"/>
              </a:camera>
              <a:lightRig rig="sunrise" dir="t"/>
            </a:scene3d>
            <a:sp3d prstMaterial="matte">
              <a:bevelT w="12700" h="25400"/>
              <a:bevelB w="6350" h="82550"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" name="TextBox 10"/>
          <p:cNvSpPr txBox="1"/>
          <p:nvPr/>
        </p:nvSpPr>
        <p:spPr>
          <a:xfrm>
            <a:off x="152400" y="4339958"/>
            <a:ext cx="9010650" cy="2327693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sz="1400" b="1" dirty="0" smtClean="0"/>
              <a:t>Level 1 	– Compressor Room; DI Water Plant; Waste Water Treatment Plant; Chemical and Gas store; </a:t>
            </a:r>
          </a:p>
          <a:p>
            <a:r>
              <a:rPr lang="en-US" sz="1400" b="1" dirty="0"/>
              <a:t>	</a:t>
            </a:r>
            <a:r>
              <a:rPr lang="en-US" sz="1400" b="1" dirty="0" smtClean="0"/>
              <a:t>   Chemical and Gas Control Room; AHU MAU Room; Flammable Gas room; Bulk Gas Yard; </a:t>
            </a:r>
          </a:p>
          <a:p>
            <a:r>
              <a:rPr lang="en-US" sz="1400" b="1" dirty="0"/>
              <a:t>	</a:t>
            </a:r>
            <a:r>
              <a:rPr lang="en-US" sz="1400" b="1" dirty="0" smtClean="0"/>
              <a:t>   N2 Generator; Scrubber Yard</a:t>
            </a:r>
          </a:p>
          <a:p>
            <a:endParaRPr lang="en-US" sz="14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1400" b="1" dirty="0" smtClean="0"/>
              <a:t>Level 2 	– Vacuum pump room; AHU/MAU Room</a:t>
            </a:r>
          </a:p>
          <a:p>
            <a:endParaRPr lang="en-US" sz="1400" b="1" dirty="0"/>
          </a:p>
          <a:p>
            <a:r>
              <a:rPr lang="en-US" sz="1400" b="1" dirty="0" smtClean="0"/>
              <a:t>Level 3 	– FAC Control Room; Sub FAB; Gas room; PCW#1; AHU/MAU Room; GEX Room</a:t>
            </a:r>
          </a:p>
          <a:p>
            <a:endParaRPr lang="en-US" sz="1400" b="1" dirty="0"/>
          </a:p>
          <a:p>
            <a:r>
              <a:rPr lang="en-US" sz="1400" b="1" dirty="0" smtClean="0"/>
              <a:t>Level 4 	– MAU/AHU Room</a:t>
            </a:r>
          </a:p>
          <a:p>
            <a:endParaRPr lang="en-US" sz="1400" b="1" dirty="0"/>
          </a:p>
          <a:p>
            <a:r>
              <a:rPr lang="en-US" sz="1400" b="1" dirty="0" smtClean="0"/>
              <a:t>Roof Top 	– Chiller Room; Cooling Tower; PCW#2 Room</a:t>
            </a:r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5522195" y="3810000"/>
            <a:ext cx="914400" cy="3048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Level 1</a:t>
            </a:r>
            <a:endParaRPr lang="en-US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172200" y="3429000"/>
            <a:ext cx="914400" cy="3048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Level 2</a:t>
            </a:r>
            <a:endParaRPr lang="en-US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729538" y="3048000"/>
            <a:ext cx="914400" cy="3048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Level 3</a:t>
            </a:r>
            <a:endParaRPr lang="en-US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391400" y="2590800"/>
            <a:ext cx="914400" cy="3048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Level 4</a:t>
            </a:r>
            <a:endParaRPr lang="en-US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922820" y="1523469"/>
            <a:ext cx="914400" cy="224379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Roof Top</a:t>
            </a:r>
            <a:endParaRPr lang="en-US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60959" y="944790"/>
            <a:ext cx="1954548" cy="33558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MAIN BUILDING</a:t>
            </a:r>
            <a:endParaRPr lang="en-US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01923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4191000" y="1927635"/>
            <a:ext cx="4648200" cy="3215865"/>
            <a:chOff x="4191000" y="1927635"/>
            <a:chExt cx="4648200" cy="3215865"/>
          </a:xfrm>
        </p:grpSpPr>
        <p:pic>
          <p:nvPicPr>
            <p:cNvPr id="18435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91000" y="1927635"/>
              <a:ext cx="4648200" cy="29872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4191000" y="4914900"/>
              <a:ext cx="3581400" cy="228600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r>
                <a:rPr lang="en-US" sz="1100" b="1" dirty="0" smtClean="0"/>
                <a:t>CHEM &amp; GAS Control Room @ Main building level 1</a:t>
              </a:r>
              <a:endParaRPr lang="en-US" sz="1100" b="1" dirty="0"/>
            </a:p>
          </p:txBody>
        </p:sp>
      </p:grp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457200" y="609600"/>
            <a:ext cx="8239801" cy="393192"/>
          </a:xfrm>
        </p:spPr>
        <p:txBody>
          <a:bodyPr/>
          <a:lstStyle/>
          <a:p>
            <a:r>
              <a:rPr lang="en-US" dirty="0" smtClean="0"/>
              <a:t>FACILITIES SYSTEM OVERVIEW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459702" y="990600"/>
            <a:ext cx="8239801" cy="498348"/>
          </a:xfrm>
        </p:spPr>
        <p:txBody>
          <a:bodyPr/>
          <a:lstStyle/>
          <a:p>
            <a:r>
              <a:rPr lang="en-US" dirty="0" smtClean="0"/>
              <a:t>FACILITIES MONITORING AND CONTROL SYSTEM</a:t>
            </a:r>
            <a:endParaRPr lang="en-US" dirty="0"/>
          </a:p>
        </p:txBody>
      </p:sp>
      <p:sp>
        <p:nvSpPr>
          <p:cNvPr id="6" name="TextBox 11"/>
          <p:cNvSpPr txBox="1">
            <a:spLocks noChangeArrowheads="1"/>
          </p:cNvSpPr>
          <p:nvPr/>
        </p:nvSpPr>
        <p:spPr bwMode="auto">
          <a:xfrm>
            <a:off x="152400" y="4038600"/>
            <a:ext cx="3962400" cy="280076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100" b="1" dirty="0" smtClean="0">
                <a:solidFill>
                  <a:srgbClr val="000099"/>
                </a:solidFill>
              </a:rPr>
              <a:t>FMCS – Operations Team:</a:t>
            </a:r>
            <a:endParaRPr lang="en-US" sz="1100" b="1" dirty="0">
              <a:solidFill>
                <a:srgbClr val="000099"/>
              </a:solidFill>
            </a:endParaRPr>
          </a:p>
          <a:p>
            <a:pPr marL="119063" indent="-119063">
              <a:buFontTx/>
              <a:buChar char="-"/>
            </a:pPr>
            <a:r>
              <a:rPr lang="en-US" sz="1100" dirty="0" smtClean="0">
                <a:solidFill>
                  <a:schemeClr val="tx1">
                    <a:lumMod val="50000"/>
                  </a:schemeClr>
                </a:solidFill>
              </a:rPr>
              <a:t>Operated 24X7 throughout the year</a:t>
            </a:r>
          </a:p>
          <a:p>
            <a:pPr marL="119063" indent="-119063">
              <a:buFontTx/>
              <a:buChar char="-"/>
            </a:pPr>
            <a:r>
              <a:rPr lang="en-US" sz="1100" dirty="0" smtClean="0">
                <a:solidFill>
                  <a:schemeClr val="tx1">
                    <a:lumMod val="50000"/>
                  </a:schemeClr>
                </a:solidFill>
              </a:rPr>
              <a:t>12hrs Compressed shift </a:t>
            </a:r>
          </a:p>
          <a:p>
            <a:pPr marL="119063" indent="-119063">
              <a:buFontTx/>
              <a:buChar char="-"/>
            </a:pPr>
            <a:r>
              <a:rPr lang="en-US" sz="1100" dirty="0" smtClean="0">
                <a:solidFill>
                  <a:schemeClr val="tx1">
                    <a:lumMod val="50000"/>
                  </a:schemeClr>
                </a:solidFill>
              </a:rPr>
              <a:t>4 Shift operations (D1, N1, D2, N2)</a:t>
            </a:r>
          </a:p>
          <a:p>
            <a:pPr marL="119063" indent="-119063">
              <a:buFontTx/>
              <a:buChar char="-"/>
            </a:pPr>
            <a:r>
              <a:rPr lang="en-US" sz="1100" dirty="0" smtClean="0">
                <a:solidFill>
                  <a:schemeClr val="tx1">
                    <a:lumMod val="50000"/>
                  </a:schemeClr>
                </a:solidFill>
              </a:rPr>
              <a:t>3 Technicians per shift (2 AE and 1 Control Rm Tech)</a:t>
            </a:r>
          </a:p>
          <a:p>
            <a:pPr marL="119063" indent="-119063">
              <a:buFontTx/>
              <a:buChar char="-"/>
            </a:pPr>
            <a:r>
              <a:rPr lang="en-US" sz="1100" dirty="0" smtClean="0">
                <a:solidFill>
                  <a:schemeClr val="tx1">
                    <a:lumMod val="50000"/>
                  </a:schemeClr>
                </a:solidFill>
              </a:rPr>
              <a:t>6 </a:t>
            </a:r>
            <a:r>
              <a:rPr lang="en-US" sz="1100" dirty="0" err="1" smtClean="0">
                <a:solidFill>
                  <a:schemeClr val="tx1">
                    <a:lumMod val="50000"/>
                  </a:schemeClr>
                </a:solidFill>
              </a:rPr>
              <a:t>chem.Tech</a:t>
            </a:r>
            <a:r>
              <a:rPr lang="en-US" sz="1100" dirty="0" smtClean="0">
                <a:solidFill>
                  <a:schemeClr val="tx1">
                    <a:lumMod val="50000"/>
                  </a:schemeClr>
                </a:solidFill>
              </a:rPr>
              <a:t> (Day; 3 technicians; 3 </a:t>
            </a:r>
            <a:r>
              <a:rPr lang="en-US" sz="1100" dirty="0" err="1">
                <a:solidFill>
                  <a:schemeClr val="tx1">
                    <a:lumMod val="50000"/>
                  </a:schemeClr>
                </a:solidFill>
              </a:rPr>
              <a:t>C</a:t>
            </a:r>
            <a:r>
              <a:rPr lang="en-US" sz="1100" dirty="0" err="1" smtClean="0">
                <a:solidFill>
                  <a:schemeClr val="tx1">
                    <a:lumMod val="50000"/>
                  </a:schemeClr>
                </a:solidFill>
              </a:rPr>
              <a:t>hem.Store</a:t>
            </a:r>
            <a:r>
              <a:rPr lang="en-US" sz="1100" dirty="0" smtClean="0">
                <a:solidFill>
                  <a:schemeClr val="tx1">
                    <a:lumMod val="50000"/>
                  </a:schemeClr>
                </a:solidFill>
              </a:rPr>
              <a:t>)</a:t>
            </a:r>
          </a:p>
          <a:p>
            <a:pPr marL="119063" indent="-119063">
              <a:buFontTx/>
              <a:buChar char="-"/>
            </a:pPr>
            <a:r>
              <a:rPr lang="en-US" sz="1100" dirty="0" smtClean="0">
                <a:solidFill>
                  <a:schemeClr val="tx1">
                    <a:lumMod val="50000"/>
                  </a:schemeClr>
                </a:solidFill>
              </a:rPr>
              <a:t>3 </a:t>
            </a:r>
            <a:r>
              <a:rPr lang="en-US" sz="1100" dirty="0" err="1" smtClean="0">
                <a:solidFill>
                  <a:schemeClr val="tx1">
                    <a:lumMod val="50000"/>
                  </a:schemeClr>
                </a:solidFill>
              </a:rPr>
              <a:t>Chem.Tech</a:t>
            </a:r>
            <a:r>
              <a:rPr lang="en-US" sz="1100" dirty="0" smtClean="0">
                <a:solidFill>
                  <a:schemeClr val="tx1">
                    <a:lumMod val="50000"/>
                  </a:schemeClr>
                </a:solidFill>
              </a:rPr>
              <a:t> (Night)</a:t>
            </a:r>
          </a:p>
          <a:p>
            <a:pPr marL="119063" indent="-119063"/>
            <a:r>
              <a:rPr lang="en-US" sz="1100" dirty="0" smtClean="0">
                <a:solidFill>
                  <a:schemeClr val="tx1">
                    <a:lumMod val="50000"/>
                  </a:schemeClr>
                </a:solidFill>
              </a:rPr>
              <a:t>  </a:t>
            </a:r>
          </a:p>
          <a:p>
            <a:pPr marL="119063" indent="-119063"/>
            <a:r>
              <a:rPr lang="en-US" sz="1100" b="1" dirty="0" smtClean="0">
                <a:solidFill>
                  <a:srgbClr val="000099"/>
                </a:solidFill>
              </a:rPr>
              <a:t>FMCS – BUILDING AUTOMATION SYS (BAS):</a:t>
            </a:r>
          </a:p>
          <a:p>
            <a:pPr marL="119063" indent="-119063"/>
            <a:r>
              <a:rPr lang="en-US" sz="1100" dirty="0" smtClean="0">
                <a:solidFill>
                  <a:schemeClr val="tx2"/>
                </a:solidFill>
              </a:rPr>
              <a:t>Monitors &amp; Controls the below systems:</a:t>
            </a:r>
          </a:p>
          <a:p>
            <a:pPr marL="119063" indent="-119063">
              <a:buFontTx/>
              <a:buChar char="-"/>
            </a:pPr>
            <a:r>
              <a:rPr lang="en-US" sz="1100" dirty="0" smtClean="0">
                <a:solidFill>
                  <a:schemeClr val="tx1">
                    <a:lumMod val="50000"/>
                  </a:schemeClr>
                </a:solidFill>
              </a:rPr>
              <a:t>HVAC &amp; Mechanical systems</a:t>
            </a:r>
          </a:p>
          <a:p>
            <a:pPr marL="119063" indent="-119063">
              <a:buFontTx/>
              <a:buChar char="-"/>
            </a:pPr>
            <a:r>
              <a:rPr lang="en-US" sz="1100" dirty="0" smtClean="0">
                <a:solidFill>
                  <a:schemeClr val="tx1">
                    <a:lumMod val="50000"/>
                  </a:schemeClr>
                </a:solidFill>
              </a:rPr>
              <a:t>Electrical systems</a:t>
            </a:r>
          </a:p>
          <a:p>
            <a:pPr marL="119063" indent="-119063">
              <a:buFontTx/>
              <a:buChar char="-"/>
            </a:pPr>
            <a:r>
              <a:rPr lang="en-US" sz="1100" dirty="0" smtClean="0">
                <a:solidFill>
                  <a:schemeClr val="tx1">
                    <a:lumMod val="50000"/>
                  </a:schemeClr>
                </a:solidFill>
              </a:rPr>
              <a:t>Waste Water Treatment Plant</a:t>
            </a:r>
          </a:p>
          <a:p>
            <a:pPr marL="119063" indent="-119063">
              <a:buFontTx/>
              <a:buChar char="-"/>
            </a:pPr>
            <a:r>
              <a:rPr lang="en-US" sz="1100" dirty="0" smtClean="0">
                <a:solidFill>
                  <a:schemeClr val="tx1">
                    <a:lumMod val="50000"/>
                  </a:schemeClr>
                </a:solidFill>
              </a:rPr>
              <a:t>Office area AHU, FCU</a:t>
            </a:r>
          </a:p>
          <a:p>
            <a:pPr marL="119063" indent="-119063">
              <a:buFontTx/>
              <a:buChar char="-"/>
            </a:pPr>
            <a:r>
              <a:rPr lang="en-US" sz="1100" dirty="0" smtClean="0">
                <a:solidFill>
                  <a:schemeClr val="tx1">
                    <a:lumMod val="50000"/>
                  </a:schemeClr>
                </a:solidFill>
              </a:rPr>
              <a:t>Life Safety system</a:t>
            </a:r>
          </a:p>
          <a:p>
            <a:pPr marL="119063" indent="-119063">
              <a:buFontTx/>
              <a:buChar char="-"/>
            </a:pPr>
            <a:r>
              <a:rPr lang="en-US" sz="1100" dirty="0" smtClean="0">
                <a:solidFill>
                  <a:schemeClr val="tx1">
                    <a:lumMod val="50000"/>
                  </a:schemeClr>
                </a:solidFill>
              </a:rPr>
              <a:t>Chemical and Gas distribution system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52400" y="1295400"/>
            <a:ext cx="4894397" cy="2727735"/>
            <a:chOff x="152400" y="1625600"/>
            <a:chExt cx="4894397" cy="2397535"/>
          </a:xfrm>
        </p:grpSpPr>
        <p:pic>
          <p:nvPicPr>
            <p:cNvPr id="18434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1625600"/>
              <a:ext cx="4894397" cy="21689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165100" y="3794535"/>
              <a:ext cx="3200400" cy="228600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r>
                <a:rPr lang="en-US" sz="1100" b="1" dirty="0" smtClean="0"/>
                <a:t>Facilities Control Room @ Main building level 3</a:t>
              </a:r>
              <a:endParaRPr lang="en-US" sz="1100" b="1" dirty="0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63810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4953000" y="1005444"/>
            <a:ext cx="4038600" cy="3414156"/>
            <a:chOff x="5105400" y="838200"/>
            <a:chExt cx="4038600" cy="3414156"/>
          </a:xfrm>
        </p:grpSpPr>
        <p:grpSp>
          <p:nvGrpSpPr>
            <p:cNvPr id="7" name="Group 6"/>
            <p:cNvGrpSpPr/>
            <p:nvPr/>
          </p:nvGrpSpPr>
          <p:grpSpPr>
            <a:xfrm>
              <a:off x="5105400" y="838200"/>
              <a:ext cx="4038600" cy="3414156"/>
              <a:chOff x="4343400" y="560274"/>
              <a:chExt cx="4741500" cy="4316526"/>
            </a:xfrm>
          </p:grpSpPr>
          <p:pic>
            <p:nvPicPr>
              <p:cNvPr id="2050" name="Picture 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43400" y="560274"/>
                <a:ext cx="4741500" cy="43165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" name="Rectangle 5"/>
              <p:cNvSpPr/>
              <p:nvPr/>
            </p:nvSpPr>
            <p:spPr>
              <a:xfrm>
                <a:off x="5257800" y="1371600"/>
                <a:ext cx="685800" cy="1066800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  <a:alpha val="16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5410200" y="3947556"/>
              <a:ext cx="2435002" cy="3048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lIns="0" tIns="0" rIns="0" bIns="0" rtlCol="0">
              <a:noAutofit/>
            </a:bodyPr>
            <a:lstStyle/>
            <a:p>
              <a:r>
                <a:rPr lang="en-US" sz="1100" b="1" dirty="0" smtClean="0"/>
                <a:t>Main Building Rooftop</a:t>
              </a:r>
              <a:endParaRPr lang="en-US" sz="1100" b="1" dirty="0"/>
            </a:p>
          </p:txBody>
        </p:sp>
      </p:grp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457200" y="609600"/>
            <a:ext cx="8239801" cy="393192"/>
          </a:xfrm>
        </p:spPr>
        <p:txBody>
          <a:bodyPr/>
          <a:lstStyle/>
          <a:p>
            <a:r>
              <a:rPr lang="en-US" dirty="0" smtClean="0"/>
              <a:t>FACILITIES SYSTEM OVERVIEW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459702" y="990600"/>
            <a:ext cx="8239801" cy="381000"/>
          </a:xfrm>
        </p:spPr>
        <p:txBody>
          <a:bodyPr/>
          <a:lstStyle/>
          <a:p>
            <a:pPr lvl="0"/>
            <a:r>
              <a:rPr lang="en-US" dirty="0">
                <a:solidFill>
                  <a:srgbClr val="000099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Chilled Water System</a:t>
            </a:r>
          </a:p>
          <a:p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304800" y="1524000"/>
            <a:ext cx="4191000" cy="3104567"/>
            <a:chOff x="457200" y="381000"/>
            <a:chExt cx="3276600" cy="3135781"/>
          </a:xfrm>
        </p:grpSpPr>
        <p:pic>
          <p:nvPicPr>
            <p:cNvPr id="10" name="Picture 2" descr="C:\haixiang\Chiller &amp; CTR\photos\Chiller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57200" y="381000"/>
              <a:ext cx="3276600" cy="2737627"/>
            </a:xfrm>
            <a:prstGeom prst="rect">
              <a:avLst/>
            </a:prstGeom>
            <a:noFill/>
          </p:spPr>
        </p:pic>
        <p:sp>
          <p:nvSpPr>
            <p:cNvPr id="11" name="TextBox 10"/>
            <p:cNvSpPr txBox="1"/>
            <p:nvPr/>
          </p:nvSpPr>
          <p:spPr>
            <a:xfrm>
              <a:off x="457200" y="3118627"/>
              <a:ext cx="2372633" cy="3981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Chilled Water System</a:t>
              </a:r>
              <a:endParaRPr lang="en-US" sz="1200" dirty="0"/>
            </a:p>
          </p:txBody>
        </p:sp>
      </p:grp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304800" y="4495800"/>
            <a:ext cx="3962400" cy="230832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rgbClr val="000099"/>
                </a:solidFill>
              </a:rPr>
              <a:t>System Capacity 3300 RT</a:t>
            </a:r>
            <a:endParaRPr lang="en-US" sz="1200" u="sng" dirty="0" smtClean="0">
              <a:solidFill>
                <a:srgbClr val="000099"/>
              </a:solidFill>
            </a:endParaRPr>
          </a:p>
          <a:p>
            <a:r>
              <a:rPr lang="en-US" sz="1200" u="sng" dirty="0" smtClean="0">
                <a:solidFill>
                  <a:srgbClr val="000099"/>
                </a:solidFill>
              </a:rPr>
              <a:t>Major </a:t>
            </a:r>
            <a:r>
              <a:rPr lang="en-US" sz="1200" u="sng" dirty="0">
                <a:solidFill>
                  <a:srgbClr val="000099"/>
                </a:solidFill>
              </a:rPr>
              <a:t>Components</a:t>
            </a:r>
            <a:r>
              <a:rPr lang="en-US" sz="1200" u="sng" dirty="0" smtClean="0">
                <a:solidFill>
                  <a:srgbClr val="000099"/>
                </a:solidFill>
              </a:rPr>
              <a:t>:</a:t>
            </a:r>
          </a:p>
          <a:p>
            <a:pPr marL="119063" indent="-119063"/>
            <a:r>
              <a:rPr lang="en-US" sz="1200" dirty="0" smtClean="0">
                <a:solidFill>
                  <a:schemeClr val="tx1">
                    <a:lumMod val="50000"/>
                  </a:schemeClr>
                </a:solidFill>
              </a:rPr>
              <a:t>Utilization: 66% </a:t>
            </a:r>
          </a:p>
          <a:p>
            <a:pPr marL="119063" indent="-119063"/>
            <a:endParaRPr lang="en-US" sz="1200" dirty="0" smtClean="0">
              <a:solidFill>
                <a:schemeClr val="tx1">
                  <a:lumMod val="50000"/>
                </a:schemeClr>
              </a:solidFill>
            </a:endParaRPr>
          </a:p>
          <a:p>
            <a:pPr marL="119063" indent="-119063"/>
            <a:r>
              <a:rPr lang="en-US" sz="1200" dirty="0" smtClean="0">
                <a:solidFill>
                  <a:schemeClr val="tx1">
                    <a:lumMod val="50000"/>
                  </a:schemeClr>
                </a:solidFill>
              </a:rPr>
              <a:t>4 Trane </a:t>
            </a:r>
            <a:r>
              <a:rPr lang="en-US" sz="1200" dirty="0">
                <a:solidFill>
                  <a:schemeClr val="tx1">
                    <a:lumMod val="50000"/>
                  </a:schemeClr>
                </a:solidFill>
              </a:rPr>
              <a:t>Centrifugal </a:t>
            </a:r>
            <a:r>
              <a:rPr lang="en-US" sz="1200" dirty="0" smtClean="0">
                <a:solidFill>
                  <a:schemeClr val="tx1">
                    <a:lumMod val="50000"/>
                  </a:schemeClr>
                </a:solidFill>
              </a:rPr>
              <a:t>chiller 1100 RT each</a:t>
            </a:r>
          </a:p>
          <a:p>
            <a:pPr marL="119063" indent="-119063"/>
            <a:r>
              <a:rPr lang="en-US" sz="1200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endParaRPr lang="en-US" sz="1200" dirty="0">
              <a:solidFill>
                <a:schemeClr val="tx1">
                  <a:lumMod val="50000"/>
                </a:schemeClr>
              </a:solidFill>
            </a:endParaRPr>
          </a:p>
          <a:p>
            <a:r>
              <a:rPr lang="en-US" sz="1200" dirty="0">
                <a:solidFill>
                  <a:schemeClr val="tx1">
                    <a:lumMod val="50000"/>
                  </a:schemeClr>
                </a:solidFill>
              </a:rPr>
              <a:t> </a:t>
            </a:r>
            <a:endParaRPr lang="en-US" sz="1200" dirty="0" smtClean="0">
              <a:solidFill>
                <a:schemeClr val="tx1">
                  <a:lumMod val="50000"/>
                </a:schemeClr>
              </a:solidFill>
            </a:endParaRPr>
          </a:p>
          <a:p>
            <a:r>
              <a:rPr lang="en-US" sz="1200" dirty="0" smtClean="0">
                <a:solidFill>
                  <a:schemeClr val="tx1">
                    <a:lumMod val="50000"/>
                  </a:schemeClr>
                </a:solidFill>
              </a:rPr>
              <a:t> Primary chiller water pump</a:t>
            </a:r>
          </a:p>
          <a:p>
            <a:pPr marL="396875" indent="-168275">
              <a:buFont typeface="Wingdings" pitchFamily="2" charset="2"/>
              <a:buChar char="§"/>
            </a:pPr>
            <a:r>
              <a:rPr lang="en-US" sz="1200" dirty="0" smtClean="0">
                <a:solidFill>
                  <a:schemeClr val="tx1">
                    <a:lumMod val="50000"/>
                  </a:schemeClr>
                </a:solidFill>
              </a:rPr>
              <a:t>4 Centrifugal pump 600 m3/</a:t>
            </a:r>
            <a:r>
              <a:rPr lang="en-US" sz="1200" dirty="0" err="1" smtClean="0">
                <a:solidFill>
                  <a:schemeClr val="tx1">
                    <a:lumMod val="50000"/>
                  </a:schemeClr>
                </a:solidFill>
              </a:rPr>
              <a:t>hr</a:t>
            </a:r>
            <a:r>
              <a:rPr lang="en-US" sz="1200" dirty="0" smtClean="0">
                <a:solidFill>
                  <a:schemeClr val="tx1">
                    <a:lumMod val="50000"/>
                  </a:schemeClr>
                </a:solidFill>
              </a:rPr>
              <a:t>(37kw) each</a:t>
            </a:r>
          </a:p>
          <a:p>
            <a:pPr marL="396875" indent="-168275">
              <a:buFont typeface="Wingdings" pitchFamily="2" charset="2"/>
              <a:buChar char="§"/>
            </a:pPr>
            <a:endParaRPr lang="en-US" sz="1200" dirty="0" smtClean="0">
              <a:solidFill>
                <a:schemeClr val="tx1">
                  <a:lumMod val="50000"/>
                </a:schemeClr>
              </a:solidFill>
            </a:endParaRPr>
          </a:p>
          <a:p>
            <a:r>
              <a:rPr lang="en-US" sz="1200" dirty="0" smtClean="0">
                <a:solidFill>
                  <a:schemeClr val="tx1">
                    <a:lumMod val="50000"/>
                  </a:schemeClr>
                </a:solidFill>
              </a:rPr>
              <a:t> Secondary chiller water pump</a:t>
            </a:r>
            <a:endParaRPr lang="en-US" sz="1200" dirty="0">
              <a:solidFill>
                <a:schemeClr val="tx1">
                  <a:lumMod val="50000"/>
                </a:schemeClr>
              </a:solidFill>
            </a:endParaRPr>
          </a:p>
          <a:p>
            <a:pPr marL="228600" lvl="1" indent="168275">
              <a:buFont typeface="Wingdings" pitchFamily="2" charset="2"/>
              <a:buChar char="§"/>
            </a:pPr>
            <a:r>
              <a:rPr lang="en-US" sz="1200" dirty="0" smtClean="0">
                <a:solidFill>
                  <a:schemeClr val="tx1">
                    <a:lumMod val="50000"/>
                  </a:schemeClr>
                </a:solidFill>
              </a:rPr>
              <a:t>4 </a:t>
            </a:r>
            <a:r>
              <a:rPr lang="en-US" sz="1200" dirty="0">
                <a:solidFill>
                  <a:schemeClr val="tx1">
                    <a:lumMod val="50000"/>
                  </a:schemeClr>
                </a:solidFill>
              </a:rPr>
              <a:t>Centrifugal </a:t>
            </a:r>
            <a:r>
              <a:rPr lang="en-US" sz="1200" dirty="0" smtClean="0">
                <a:solidFill>
                  <a:schemeClr val="tx1">
                    <a:lumMod val="50000"/>
                  </a:schemeClr>
                </a:solidFill>
              </a:rPr>
              <a:t>pump 600 m3/</a:t>
            </a:r>
            <a:r>
              <a:rPr lang="en-US" sz="1200" dirty="0" err="1" smtClean="0">
                <a:solidFill>
                  <a:schemeClr val="tx1">
                    <a:lumMod val="50000"/>
                  </a:schemeClr>
                </a:solidFill>
              </a:rPr>
              <a:t>hr</a:t>
            </a:r>
            <a:r>
              <a:rPr lang="en-US" sz="1200" dirty="0" smtClean="0">
                <a:solidFill>
                  <a:schemeClr val="tx1">
                    <a:lumMod val="50000"/>
                  </a:schemeClr>
                </a:solidFill>
              </a:rPr>
              <a:t>(112kw) each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4316438"/>
            <a:ext cx="4343400" cy="2510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39115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457200" y="533400"/>
            <a:ext cx="8239801" cy="393192"/>
          </a:xfrm>
        </p:spPr>
        <p:txBody>
          <a:bodyPr/>
          <a:lstStyle/>
          <a:p>
            <a:r>
              <a:rPr lang="en-US" dirty="0" smtClean="0"/>
              <a:t>FACILITIES SYSTEM OVERVIEW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459703" y="990600"/>
            <a:ext cx="6093498" cy="498348"/>
          </a:xfrm>
        </p:spPr>
        <p:txBody>
          <a:bodyPr/>
          <a:lstStyle/>
          <a:p>
            <a:r>
              <a:rPr lang="en-US" dirty="0" smtClean="0"/>
              <a:t>CONDENSER WATER SYSTEM AND COOLING TOWER</a:t>
            </a:r>
            <a:endParaRPr lang="en-US" dirty="0"/>
          </a:p>
        </p:txBody>
      </p:sp>
      <p:sp>
        <p:nvSpPr>
          <p:cNvPr id="5" name="TextBox 9"/>
          <p:cNvSpPr txBox="1">
            <a:spLocks noChangeArrowheads="1"/>
          </p:cNvSpPr>
          <p:nvPr/>
        </p:nvSpPr>
        <p:spPr bwMode="auto">
          <a:xfrm>
            <a:off x="76201" y="4612940"/>
            <a:ext cx="4571999" cy="1661993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solidFill>
                  <a:srgbClr val="000099"/>
                </a:solidFill>
              </a:rPr>
              <a:t>System Capacity 4300RT</a:t>
            </a:r>
          </a:p>
          <a:p>
            <a:r>
              <a:rPr lang="en-US" sz="1400" u="sng" dirty="0" smtClean="0">
                <a:solidFill>
                  <a:srgbClr val="000099"/>
                </a:solidFill>
              </a:rPr>
              <a:t>Major </a:t>
            </a:r>
            <a:r>
              <a:rPr lang="en-US" sz="1400" u="sng" dirty="0">
                <a:solidFill>
                  <a:srgbClr val="000099"/>
                </a:solidFill>
              </a:rPr>
              <a:t>Components</a:t>
            </a:r>
            <a:r>
              <a:rPr lang="en-US" sz="1400" u="sng" dirty="0" smtClean="0">
                <a:solidFill>
                  <a:srgbClr val="000099"/>
                </a:solidFill>
              </a:rPr>
              <a:t>:</a:t>
            </a:r>
            <a:endParaRPr lang="en-US" sz="1400" dirty="0">
              <a:solidFill>
                <a:srgbClr val="000099"/>
              </a:solidFill>
            </a:endParaRPr>
          </a:p>
          <a:p>
            <a:r>
              <a:rPr lang="en-US" sz="1400" dirty="0" smtClean="0"/>
              <a:t>Utilization: 66%</a:t>
            </a:r>
          </a:p>
          <a:p>
            <a:endParaRPr lang="en-US" sz="1200" dirty="0" smtClean="0"/>
          </a:p>
          <a:p>
            <a:r>
              <a:rPr lang="en-US" sz="1200" dirty="0" smtClean="0"/>
              <a:t>4 Cooling Towers: 2 x 1500RT; 2 x 1400RT (</a:t>
            </a:r>
            <a:r>
              <a:rPr lang="en-US" sz="1200" dirty="0"/>
              <a:t>design ∆T = 5.6 ᵒc)</a:t>
            </a:r>
          </a:p>
          <a:p>
            <a:endParaRPr lang="en-US" sz="1200" dirty="0"/>
          </a:p>
          <a:p>
            <a:r>
              <a:rPr lang="en-US" sz="1200" dirty="0" smtClean="0"/>
              <a:t>4 Centrifugal pumps </a:t>
            </a:r>
            <a:r>
              <a:rPr lang="en-US" sz="1200" dirty="0"/>
              <a:t>(condenser </a:t>
            </a:r>
            <a:r>
              <a:rPr lang="en-US" sz="1200" dirty="0" smtClean="0"/>
              <a:t>water) 1380m3/hr each</a:t>
            </a:r>
          </a:p>
          <a:p>
            <a:r>
              <a:rPr lang="en-US" sz="1200" dirty="0" smtClean="0"/>
              <a:t> 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5116286" y="1295400"/>
            <a:ext cx="4038600" cy="3414156"/>
            <a:chOff x="5116286" y="1295400"/>
            <a:chExt cx="4038600" cy="3414156"/>
          </a:xfrm>
        </p:grpSpPr>
        <p:grpSp>
          <p:nvGrpSpPr>
            <p:cNvPr id="10" name="Group 9"/>
            <p:cNvGrpSpPr/>
            <p:nvPr/>
          </p:nvGrpSpPr>
          <p:grpSpPr>
            <a:xfrm>
              <a:off x="5116286" y="1295400"/>
              <a:ext cx="4038600" cy="3414156"/>
              <a:chOff x="5116286" y="1371600"/>
              <a:chExt cx="4038600" cy="3414156"/>
            </a:xfrm>
          </p:grpSpPr>
          <p:pic>
            <p:nvPicPr>
              <p:cNvPr id="8" name="Picture 2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16286" y="1371600"/>
                <a:ext cx="4038600" cy="34141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" name="TextBox 5"/>
              <p:cNvSpPr txBox="1"/>
              <p:nvPr/>
            </p:nvSpPr>
            <p:spPr>
              <a:xfrm>
                <a:off x="5410200" y="4419600"/>
                <a:ext cx="2435002" cy="30480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none" lIns="0" tIns="0" rIns="0" bIns="0" rtlCol="0">
                <a:noAutofit/>
              </a:bodyPr>
              <a:lstStyle/>
              <a:p>
                <a:r>
                  <a:rPr lang="en-US" sz="1100" b="1" dirty="0" smtClean="0"/>
                  <a:t>Main Building Rooftop</a:t>
                </a:r>
                <a:endParaRPr lang="en-US" sz="1100" b="1" dirty="0"/>
              </a:p>
            </p:txBody>
          </p:sp>
        </p:grpSp>
        <p:sp>
          <p:nvSpPr>
            <p:cNvPr id="9" name="Rectangle 8"/>
            <p:cNvSpPr/>
            <p:nvPr/>
          </p:nvSpPr>
          <p:spPr>
            <a:xfrm>
              <a:off x="5824990" y="3581400"/>
              <a:ext cx="655408" cy="640278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1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4612940"/>
            <a:ext cx="4343400" cy="2009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0" y="1478478"/>
            <a:ext cx="5162324" cy="2926278"/>
            <a:chOff x="0" y="1478478"/>
            <a:chExt cx="5162324" cy="2926278"/>
          </a:xfrm>
        </p:grpSpPr>
        <p:pic>
          <p:nvPicPr>
            <p:cNvPr id="7170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430" y="1478478"/>
              <a:ext cx="5107894" cy="274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0" y="4221678"/>
              <a:ext cx="2362200" cy="183078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r>
                <a:rPr lang="en-US" sz="1050" b="1" dirty="0" smtClean="0"/>
                <a:t>Cooling tower main building rooftop </a:t>
              </a:r>
              <a:endParaRPr lang="en-US" sz="105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908093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57200" y="609600"/>
            <a:ext cx="8239801" cy="393192"/>
          </a:xfrm>
        </p:spPr>
        <p:txBody>
          <a:bodyPr/>
          <a:lstStyle/>
          <a:p>
            <a:r>
              <a:rPr lang="en-US" dirty="0" smtClean="0"/>
              <a:t>FACILITIES SYSTEM OVERVIEW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459702" y="990600"/>
            <a:ext cx="8239801" cy="498348"/>
          </a:xfrm>
        </p:spPr>
        <p:txBody>
          <a:bodyPr/>
          <a:lstStyle/>
          <a:p>
            <a:r>
              <a:rPr lang="en-US" dirty="0" smtClean="0"/>
              <a:t>MAKE UP AIR UNIT &amp; AIR HANDLING UNIT</a:t>
            </a:r>
            <a:endParaRPr lang="en-US" dirty="0"/>
          </a:p>
        </p:txBody>
      </p:sp>
      <p:sp>
        <p:nvSpPr>
          <p:cNvPr id="8" name="TextBox 9"/>
          <p:cNvSpPr txBox="1">
            <a:spLocks noChangeArrowheads="1"/>
          </p:cNvSpPr>
          <p:nvPr/>
        </p:nvSpPr>
        <p:spPr bwMode="auto">
          <a:xfrm>
            <a:off x="2209800" y="4038600"/>
            <a:ext cx="5486400" cy="2677656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solidFill>
                  <a:srgbClr val="000099"/>
                </a:solidFill>
              </a:rPr>
              <a:t>System Capacity</a:t>
            </a:r>
            <a:endParaRPr lang="en-US" sz="1400" b="1" dirty="0" smtClean="0">
              <a:solidFill>
                <a:srgbClr val="000099"/>
              </a:solidFill>
            </a:endParaRPr>
          </a:p>
          <a:p>
            <a:r>
              <a:rPr lang="en-US" sz="1400" u="sng" dirty="0" smtClean="0">
                <a:solidFill>
                  <a:srgbClr val="000099"/>
                </a:solidFill>
              </a:rPr>
              <a:t>Major </a:t>
            </a:r>
            <a:r>
              <a:rPr lang="en-US" sz="1400" u="sng" dirty="0">
                <a:solidFill>
                  <a:srgbClr val="000099"/>
                </a:solidFill>
              </a:rPr>
              <a:t>Components:</a:t>
            </a:r>
          </a:p>
          <a:p>
            <a:r>
              <a:rPr lang="en-US" sz="1400" dirty="0" smtClean="0"/>
              <a:t>Utilization 100%</a:t>
            </a:r>
          </a:p>
          <a:p>
            <a:endParaRPr lang="en-US" sz="1400" dirty="0" smtClean="0"/>
          </a:p>
          <a:p>
            <a:r>
              <a:rPr lang="en-US" sz="1400" dirty="0" smtClean="0"/>
              <a:t>55nos of  Make-Up Air / Air Handler Units:</a:t>
            </a:r>
          </a:p>
          <a:p>
            <a:pPr marL="347663" lvl="1" indent="-119063">
              <a:buFont typeface="Arial" pitchFamily="34" charset="0"/>
              <a:buChar char="•"/>
            </a:pPr>
            <a:r>
              <a:rPr lang="en-US" sz="1400" dirty="0" smtClean="0"/>
              <a:t>Main Building Level 4 FAB MAU/AHU 500,000m³/</a:t>
            </a:r>
            <a:r>
              <a:rPr lang="en-US" sz="1400" dirty="0" err="1" smtClean="0"/>
              <a:t>hr</a:t>
            </a:r>
            <a:endParaRPr lang="en-US" sz="1400" dirty="0" smtClean="0"/>
          </a:p>
          <a:p>
            <a:pPr marL="347663" lvl="1" indent="-119063">
              <a:buFont typeface="Arial" pitchFamily="34" charset="0"/>
              <a:buChar char="•"/>
            </a:pPr>
            <a:r>
              <a:rPr lang="en-US" sz="1400" dirty="0" smtClean="0"/>
              <a:t>Main Building Level 3 MAU/AHU 221,500m³/</a:t>
            </a:r>
            <a:r>
              <a:rPr lang="en-US" sz="1400" dirty="0" err="1" smtClean="0"/>
              <a:t>hr</a:t>
            </a:r>
            <a:endParaRPr lang="en-US" sz="1400" dirty="0" smtClean="0"/>
          </a:p>
          <a:p>
            <a:pPr marL="347663" lvl="1" indent="-119063">
              <a:buFont typeface="Arial" pitchFamily="34" charset="0"/>
              <a:buChar char="•"/>
            </a:pPr>
            <a:r>
              <a:rPr lang="en-US" sz="1400" dirty="0" smtClean="0"/>
              <a:t>Main Building Level 2 MAU/AHU 494,000m³/</a:t>
            </a:r>
            <a:r>
              <a:rPr lang="en-US" sz="1400" dirty="0" err="1" smtClean="0"/>
              <a:t>hr</a:t>
            </a:r>
            <a:endParaRPr lang="en-US" sz="1400" dirty="0" smtClean="0"/>
          </a:p>
          <a:p>
            <a:pPr marL="347663" lvl="1" indent="-119063">
              <a:buFont typeface="Arial" pitchFamily="34" charset="0"/>
              <a:buChar char="•"/>
            </a:pPr>
            <a:r>
              <a:rPr lang="en-US" sz="1400" dirty="0" smtClean="0"/>
              <a:t>Main Building Level 1 MAU/AHU 207,000m³/</a:t>
            </a:r>
            <a:r>
              <a:rPr lang="en-US" sz="1400" dirty="0" err="1" smtClean="0"/>
              <a:t>hr</a:t>
            </a:r>
            <a:endParaRPr lang="en-US" sz="1400" dirty="0" smtClean="0"/>
          </a:p>
          <a:p>
            <a:pPr marL="228600" lvl="1" indent="-109538"/>
            <a:endParaRPr lang="en-US" sz="1400" dirty="0" smtClean="0"/>
          </a:p>
          <a:p>
            <a:r>
              <a:rPr lang="en-US" sz="1400" dirty="0" smtClean="0"/>
              <a:t>Supply air Spec to FAB: 21ºC +/- 2; RH 55%+/- 5%</a:t>
            </a:r>
          </a:p>
          <a:p>
            <a:r>
              <a:rPr lang="en-US" sz="1400" dirty="0" smtClean="0"/>
              <a:t>Supply air spec to WF Yellow room: 21ºC +/- 1; RH 45%+/- 5%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845950" y="1358900"/>
            <a:ext cx="5088168" cy="2904798"/>
            <a:chOff x="5099683" y="484272"/>
            <a:chExt cx="3386833" cy="2695434"/>
          </a:xfrm>
        </p:grpSpPr>
        <p:pic>
          <p:nvPicPr>
            <p:cNvPr id="10" name="Picture 2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099683" y="484272"/>
              <a:ext cx="3386833" cy="2438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TextBox 10"/>
            <p:cNvSpPr txBox="1"/>
            <p:nvPr/>
          </p:nvSpPr>
          <p:spPr>
            <a:xfrm>
              <a:off x="5099684" y="2922672"/>
              <a:ext cx="1014420" cy="2570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Make Up Air Unit</a:t>
              </a:r>
              <a:endParaRPr lang="en-US" sz="1200" dirty="0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522514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457200" y="533400"/>
            <a:ext cx="8239801" cy="393192"/>
          </a:xfrm>
        </p:spPr>
        <p:txBody>
          <a:bodyPr/>
          <a:lstStyle/>
          <a:p>
            <a:r>
              <a:rPr lang="en-US" dirty="0" smtClean="0"/>
              <a:t>FACILITIES SYSTEM OVERVIEW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459702" y="914400"/>
            <a:ext cx="8239801" cy="498348"/>
          </a:xfrm>
        </p:spPr>
        <p:txBody>
          <a:bodyPr/>
          <a:lstStyle/>
          <a:p>
            <a:r>
              <a:rPr lang="en-US" dirty="0" smtClean="0"/>
              <a:t>PROCESS COOLING WATER SYSTEM</a:t>
            </a:r>
            <a:endParaRPr lang="en-US" dirty="0"/>
          </a:p>
        </p:txBody>
      </p:sp>
      <p:sp>
        <p:nvSpPr>
          <p:cNvPr id="4" name="TextBox 11"/>
          <p:cNvSpPr txBox="1">
            <a:spLocks noChangeArrowheads="1"/>
          </p:cNvSpPr>
          <p:nvPr/>
        </p:nvSpPr>
        <p:spPr bwMode="auto">
          <a:xfrm>
            <a:off x="228600" y="5027474"/>
            <a:ext cx="4229100" cy="1754326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rgbClr val="000099"/>
                </a:solidFill>
              </a:rPr>
              <a:t>System </a:t>
            </a:r>
            <a:r>
              <a:rPr lang="en-US" sz="1200" dirty="0">
                <a:solidFill>
                  <a:srgbClr val="000099"/>
                </a:solidFill>
              </a:rPr>
              <a:t>Capacity </a:t>
            </a:r>
            <a:r>
              <a:rPr lang="en-US" sz="1200" dirty="0" smtClean="0">
                <a:solidFill>
                  <a:srgbClr val="000099"/>
                </a:solidFill>
              </a:rPr>
              <a:t>180m</a:t>
            </a:r>
            <a:r>
              <a:rPr lang="en-US" sz="1200" baseline="30000" dirty="0" smtClean="0">
                <a:solidFill>
                  <a:srgbClr val="000099"/>
                </a:solidFill>
              </a:rPr>
              <a:t>3</a:t>
            </a:r>
            <a:r>
              <a:rPr lang="en-US" sz="1200" dirty="0" smtClean="0">
                <a:solidFill>
                  <a:srgbClr val="000099"/>
                </a:solidFill>
              </a:rPr>
              <a:t>/</a:t>
            </a:r>
            <a:r>
              <a:rPr lang="en-US" sz="1200" dirty="0" err="1" smtClean="0">
                <a:solidFill>
                  <a:srgbClr val="000099"/>
                </a:solidFill>
              </a:rPr>
              <a:t>hr</a:t>
            </a:r>
            <a:endParaRPr lang="en-US" sz="1200" dirty="0" smtClean="0">
              <a:solidFill>
                <a:srgbClr val="000099"/>
              </a:solidFill>
            </a:endParaRPr>
          </a:p>
          <a:p>
            <a:pPr algn="ctr"/>
            <a:r>
              <a:rPr lang="en-US" sz="1200" dirty="0" smtClean="0">
                <a:solidFill>
                  <a:srgbClr val="000099"/>
                </a:solidFill>
              </a:rPr>
              <a:t>Utilization: 75%</a:t>
            </a:r>
            <a:endParaRPr lang="en-US" sz="1200" dirty="0">
              <a:solidFill>
                <a:srgbClr val="000099"/>
              </a:solidFill>
            </a:endParaRPr>
          </a:p>
          <a:p>
            <a:r>
              <a:rPr lang="en-US" sz="1200" u="sng" dirty="0" smtClean="0">
                <a:solidFill>
                  <a:srgbClr val="000099"/>
                </a:solidFill>
              </a:rPr>
              <a:t>Major </a:t>
            </a:r>
            <a:r>
              <a:rPr lang="en-US" sz="1200" u="sng" dirty="0">
                <a:solidFill>
                  <a:srgbClr val="000099"/>
                </a:solidFill>
              </a:rPr>
              <a:t>Components:</a:t>
            </a:r>
          </a:p>
          <a:p>
            <a:r>
              <a:rPr lang="en-US" sz="1200" dirty="0" smtClean="0"/>
              <a:t>PCW # 1</a:t>
            </a:r>
          </a:p>
          <a:p>
            <a:r>
              <a:rPr lang="en-US" sz="1200" dirty="0" smtClean="0"/>
              <a:t>2 </a:t>
            </a:r>
            <a:r>
              <a:rPr lang="en-US" sz="1200" dirty="0"/>
              <a:t>Heat Exchangers </a:t>
            </a:r>
            <a:r>
              <a:rPr lang="en-US" sz="1200" dirty="0" smtClean="0"/>
              <a:t>179 m</a:t>
            </a:r>
            <a:r>
              <a:rPr lang="en-US" sz="1200" baseline="30000" dirty="0" smtClean="0"/>
              <a:t>3</a:t>
            </a:r>
            <a:r>
              <a:rPr lang="en-US" sz="1200" dirty="0" smtClean="0"/>
              <a:t>/</a:t>
            </a:r>
            <a:r>
              <a:rPr lang="en-US" sz="1200" dirty="0" err="1" smtClean="0"/>
              <a:t>hr</a:t>
            </a:r>
            <a:r>
              <a:rPr lang="en-US" sz="1200" dirty="0" smtClean="0"/>
              <a:t> each</a:t>
            </a:r>
            <a:endParaRPr lang="en-US" sz="1200" dirty="0"/>
          </a:p>
          <a:p>
            <a:r>
              <a:rPr lang="en-US" sz="1200" dirty="0" smtClean="0"/>
              <a:t>5 </a:t>
            </a:r>
            <a:r>
              <a:rPr lang="en-US" sz="1200" dirty="0"/>
              <a:t>Filter Units </a:t>
            </a:r>
            <a:r>
              <a:rPr lang="en-US" sz="1200" dirty="0" smtClean="0"/>
              <a:t>(50 </a:t>
            </a:r>
            <a:r>
              <a:rPr lang="en-US" sz="1200" dirty="0"/>
              <a:t>micron) </a:t>
            </a:r>
            <a:r>
              <a:rPr lang="en-US" sz="1200" dirty="0" smtClean="0"/>
              <a:t>45 m</a:t>
            </a:r>
            <a:r>
              <a:rPr lang="en-US" sz="1200" baseline="30000" dirty="0" smtClean="0"/>
              <a:t>3</a:t>
            </a:r>
            <a:r>
              <a:rPr lang="en-US" sz="1200" dirty="0" smtClean="0"/>
              <a:t>/</a:t>
            </a:r>
            <a:r>
              <a:rPr lang="en-US" sz="1200" dirty="0" err="1" smtClean="0"/>
              <a:t>hr</a:t>
            </a:r>
            <a:r>
              <a:rPr lang="en-US" sz="1200" dirty="0" smtClean="0"/>
              <a:t> each</a:t>
            </a:r>
            <a:endParaRPr lang="en-US" sz="1200" dirty="0"/>
          </a:p>
          <a:p>
            <a:r>
              <a:rPr lang="en-US" sz="1200" dirty="0" smtClean="0"/>
              <a:t>1 </a:t>
            </a:r>
            <a:r>
              <a:rPr lang="en-US" sz="1200" dirty="0"/>
              <a:t>Storage </a:t>
            </a:r>
            <a:r>
              <a:rPr lang="en-US" sz="1200" dirty="0" smtClean="0"/>
              <a:t>tank</a:t>
            </a:r>
            <a:endParaRPr lang="en-US" sz="1200" dirty="0"/>
          </a:p>
          <a:p>
            <a:r>
              <a:rPr lang="en-US" sz="1200" dirty="0" smtClean="0"/>
              <a:t>System </a:t>
            </a:r>
            <a:r>
              <a:rPr lang="en-US" sz="1200" dirty="0"/>
              <a:t>pressure: ∆P </a:t>
            </a:r>
            <a:r>
              <a:rPr lang="en-US" sz="1200" dirty="0" smtClean="0"/>
              <a:t>4 </a:t>
            </a:r>
            <a:r>
              <a:rPr lang="en-US" sz="1200" dirty="0"/>
              <a:t>Bar; Temperature </a:t>
            </a:r>
            <a:r>
              <a:rPr lang="en-US" sz="1200" dirty="0" smtClean="0"/>
              <a:t>17 ºC</a:t>
            </a:r>
          </a:p>
          <a:p>
            <a:r>
              <a:rPr lang="en-US" sz="1200" dirty="0" smtClean="0"/>
              <a:t>    </a:t>
            </a:r>
            <a:endParaRPr lang="en-US" sz="1200" dirty="0"/>
          </a:p>
        </p:txBody>
      </p:sp>
      <p:sp>
        <p:nvSpPr>
          <p:cNvPr id="5" name="TextBox 11"/>
          <p:cNvSpPr txBox="1">
            <a:spLocks noChangeArrowheads="1"/>
          </p:cNvSpPr>
          <p:nvPr/>
        </p:nvSpPr>
        <p:spPr bwMode="auto">
          <a:xfrm>
            <a:off x="4762500" y="4876800"/>
            <a:ext cx="4229100" cy="196977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rgbClr val="000099"/>
                </a:solidFill>
              </a:rPr>
              <a:t>System </a:t>
            </a:r>
            <a:r>
              <a:rPr lang="en-US" sz="1200" dirty="0">
                <a:solidFill>
                  <a:srgbClr val="000099"/>
                </a:solidFill>
              </a:rPr>
              <a:t>Capacity  </a:t>
            </a:r>
            <a:r>
              <a:rPr lang="en-US" sz="1200" dirty="0" smtClean="0">
                <a:solidFill>
                  <a:srgbClr val="000099"/>
                </a:solidFill>
              </a:rPr>
              <a:t>240m</a:t>
            </a:r>
            <a:r>
              <a:rPr lang="en-US" sz="1200" baseline="30000" dirty="0" smtClean="0">
                <a:solidFill>
                  <a:srgbClr val="000099"/>
                </a:solidFill>
              </a:rPr>
              <a:t>3</a:t>
            </a:r>
            <a:r>
              <a:rPr lang="en-US" sz="1200" dirty="0" smtClean="0">
                <a:solidFill>
                  <a:srgbClr val="000099"/>
                </a:solidFill>
              </a:rPr>
              <a:t>/</a:t>
            </a:r>
            <a:r>
              <a:rPr lang="en-US" sz="1200" dirty="0" err="1" smtClean="0">
                <a:solidFill>
                  <a:srgbClr val="000099"/>
                </a:solidFill>
              </a:rPr>
              <a:t>hr</a:t>
            </a:r>
            <a:endParaRPr lang="en-US" sz="1200" dirty="0" smtClean="0">
              <a:solidFill>
                <a:srgbClr val="000099"/>
              </a:solidFill>
            </a:endParaRPr>
          </a:p>
          <a:p>
            <a:pPr algn="ctr"/>
            <a:r>
              <a:rPr lang="en-US" sz="1200" dirty="0" smtClean="0">
                <a:solidFill>
                  <a:srgbClr val="000099"/>
                </a:solidFill>
              </a:rPr>
              <a:t>Utilisation:60%</a:t>
            </a:r>
            <a:endParaRPr lang="en-US" sz="1200" dirty="0">
              <a:solidFill>
                <a:srgbClr val="000099"/>
              </a:solidFill>
            </a:endParaRPr>
          </a:p>
          <a:p>
            <a:r>
              <a:rPr lang="en-US" sz="1200" u="sng" dirty="0" smtClean="0">
                <a:solidFill>
                  <a:srgbClr val="000099"/>
                </a:solidFill>
              </a:rPr>
              <a:t>Major </a:t>
            </a:r>
            <a:r>
              <a:rPr lang="en-US" sz="1200" u="sng" dirty="0">
                <a:solidFill>
                  <a:srgbClr val="000099"/>
                </a:solidFill>
              </a:rPr>
              <a:t>Components:</a:t>
            </a:r>
          </a:p>
          <a:p>
            <a:r>
              <a:rPr lang="en-US" sz="1200" dirty="0" smtClean="0"/>
              <a:t>PCW # 2</a:t>
            </a:r>
            <a:endParaRPr lang="en-US" sz="1200" dirty="0"/>
          </a:p>
          <a:p>
            <a:r>
              <a:rPr lang="en-US" sz="1200" dirty="0" smtClean="0"/>
              <a:t>1 </a:t>
            </a:r>
            <a:r>
              <a:rPr lang="en-US" sz="1200" dirty="0"/>
              <a:t>Heat </a:t>
            </a:r>
            <a:r>
              <a:rPr lang="en-US" sz="1200" dirty="0" smtClean="0"/>
              <a:t>Exchanger</a:t>
            </a:r>
            <a:endParaRPr lang="en-US" sz="1200" dirty="0"/>
          </a:p>
          <a:p>
            <a:r>
              <a:rPr lang="en-US" sz="1200" dirty="0" smtClean="0"/>
              <a:t>2 Filter </a:t>
            </a:r>
            <a:r>
              <a:rPr lang="en-US" sz="1200" dirty="0"/>
              <a:t>Units </a:t>
            </a:r>
            <a:r>
              <a:rPr lang="en-US" sz="1200" dirty="0" smtClean="0"/>
              <a:t>(50 </a:t>
            </a:r>
            <a:r>
              <a:rPr lang="en-US" sz="1200" dirty="0"/>
              <a:t>micron) </a:t>
            </a:r>
            <a:r>
              <a:rPr lang="en-US" sz="1200" dirty="0" smtClean="0"/>
              <a:t>115 m</a:t>
            </a:r>
            <a:r>
              <a:rPr lang="en-US" sz="1200" baseline="30000" dirty="0" smtClean="0"/>
              <a:t>3</a:t>
            </a:r>
            <a:r>
              <a:rPr lang="en-US" sz="1200" dirty="0" smtClean="0"/>
              <a:t>/</a:t>
            </a:r>
            <a:r>
              <a:rPr lang="en-US" sz="1200" dirty="0" err="1" smtClean="0"/>
              <a:t>hr</a:t>
            </a:r>
            <a:r>
              <a:rPr lang="en-US" sz="1200" dirty="0" smtClean="0"/>
              <a:t> each</a:t>
            </a:r>
            <a:endParaRPr lang="en-US" sz="1200" dirty="0"/>
          </a:p>
          <a:p>
            <a:r>
              <a:rPr lang="en-US" sz="1200" dirty="0" smtClean="0"/>
              <a:t>2 </a:t>
            </a:r>
            <a:r>
              <a:rPr lang="en-US" sz="1200" dirty="0"/>
              <a:t>Centrifugal Pumps </a:t>
            </a:r>
            <a:r>
              <a:rPr lang="en-US" sz="1200" dirty="0" smtClean="0"/>
              <a:t>120 m</a:t>
            </a:r>
            <a:r>
              <a:rPr lang="en-US" sz="1200" baseline="30000" dirty="0" smtClean="0"/>
              <a:t>3</a:t>
            </a:r>
            <a:r>
              <a:rPr lang="en-US" sz="1200" dirty="0" smtClean="0"/>
              <a:t>/</a:t>
            </a:r>
            <a:r>
              <a:rPr lang="en-US" sz="1200" dirty="0" err="1" smtClean="0"/>
              <a:t>hr</a:t>
            </a:r>
            <a:r>
              <a:rPr lang="en-US" sz="1200" dirty="0" smtClean="0"/>
              <a:t> each</a:t>
            </a:r>
            <a:endParaRPr lang="en-US" sz="1200" dirty="0"/>
          </a:p>
          <a:p>
            <a:r>
              <a:rPr lang="en-US" sz="1200" dirty="0" smtClean="0"/>
              <a:t>1 </a:t>
            </a:r>
            <a:r>
              <a:rPr lang="en-US" sz="1200" dirty="0"/>
              <a:t>Storage </a:t>
            </a:r>
            <a:r>
              <a:rPr lang="en-US" sz="1200" dirty="0" smtClean="0"/>
              <a:t>tank</a:t>
            </a:r>
            <a:endParaRPr lang="en-US" sz="1200" dirty="0"/>
          </a:p>
          <a:p>
            <a:r>
              <a:rPr lang="en-US" sz="1200" dirty="0" smtClean="0"/>
              <a:t> System </a:t>
            </a:r>
            <a:r>
              <a:rPr lang="en-US" sz="1200" dirty="0"/>
              <a:t>pressure: ∆P </a:t>
            </a:r>
            <a:r>
              <a:rPr lang="en-US" sz="1200" dirty="0" smtClean="0"/>
              <a:t>3.5 </a:t>
            </a:r>
            <a:r>
              <a:rPr lang="en-US" sz="1200" dirty="0"/>
              <a:t>Bar; Temperature </a:t>
            </a:r>
            <a:r>
              <a:rPr lang="en-US" sz="1200" dirty="0" smtClean="0"/>
              <a:t>17ºC</a:t>
            </a:r>
          </a:p>
          <a:p>
            <a:r>
              <a:rPr lang="en-US" sz="1400" dirty="0" smtClean="0"/>
              <a:t>    </a:t>
            </a:r>
            <a:endParaRPr lang="en-US" sz="1400" dirty="0"/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404690"/>
            <a:ext cx="3912394" cy="3215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281268" y="1404690"/>
            <a:ext cx="4531849" cy="3477042"/>
            <a:chOff x="293678" y="2967633"/>
            <a:chExt cx="2666104" cy="2961360"/>
          </a:xfrm>
        </p:grpSpPr>
        <p:pic>
          <p:nvPicPr>
            <p:cNvPr id="11" name="Picture 2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93678" y="2967633"/>
              <a:ext cx="2666104" cy="2738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TextBox 11"/>
            <p:cNvSpPr txBox="1"/>
            <p:nvPr/>
          </p:nvSpPr>
          <p:spPr>
            <a:xfrm>
              <a:off x="307522" y="5704242"/>
              <a:ext cx="1598663" cy="22475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PCW # 1 located at main building level 3</a:t>
              </a:r>
              <a:endParaRPr lang="en-US" sz="1100" dirty="0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4876800" y="4620122"/>
            <a:ext cx="274626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PCW # 2 located at main building rooftop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412110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FACILITIES SYSTEM OVERVIEW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PROCESS EXHAUST SYSTEM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139725" y="1752600"/>
            <a:ext cx="4171876" cy="2209800"/>
            <a:chOff x="4504871" y="1600200"/>
            <a:chExt cx="4410529" cy="3729245"/>
          </a:xfrm>
        </p:grpSpPr>
        <p:pic>
          <p:nvPicPr>
            <p:cNvPr id="5" name="Content Placeholder 10" descr="PB160810.JPG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6" cstate="print"/>
            <a:stretch>
              <a:fillRect/>
            </a:stretch>
          </p:blipFill>
          <p:spPr>
            <a:xfrm>
              <a:off x="4683861" y="1600200"/>
              <a:ext cx="4117362" cy="3276600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4504871" y="4876800"/>
              <a:ext cx="4410529" cy="452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/>
                <a:t>Acid Exhaust System</a:t>
              </a:r>
              <a:endParaRPr lang="en-US" sz="1200" dirty="0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4259692" y="1752600"/>
            <a:ext cx="3689399" cy="2205347"/>
            <a:chOff x="2881965" y="3113826"/>
            <a:chExt cx="3365502" cy="2666827"/>
          </a:xfrm>
        </p:grpSpPr>
        <p:pic>
          <p:nvPicPr>
            <p:cNvPr id="8" name="Content Placeholder 9" descr="PB160814.JPG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7" cstate="print"/>
            <a:stretch>
              <a:fillRect/>
            </a:stretch>
          </p:blipFill>
          <p:spPr>
            <a:xfrm>
              <a:off x="2971800" y="3113826"/>
              <a:ext cx="3275667" cy="226695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2881965" y="5427837"/>
              <a:ext cx="3347941" cy="35281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/>
                <a:t>General Exhaust System</a:t>
              </a:r>
              <a:endParaRPr lang="en-US" sz="1200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09030" y="4109784"/>
            <a:ext cx="3894572" cy="2595816"/>
            <a:chOff x="4157427" y="223645"/>
            <a:chExt cx="3867310" cy="3103961"/>
          </a:xfrm>
        </p:grpSpPr>
        <p:pic>
          <p:nvPicPr>
            <p:cNvPr id="11" name="Content Placeholder 9" descr="PB160809.JPG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8" cstate="print"/>
            <a:stretch>
              <a:fillRect/>
            </a:stretch>
          </p:blipFill>
          <p:spPr>
            <a:xfrm>
              <a:off x="4350791" y="223645"/>
              <a:ext cx="3673946" cy="2690276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4157427" y="2955227"/>
              <a:ext cx="3867310" cy="3723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/>
                <a:t>Solvent Exhaust System</a:t>
              </a:r>
              <a:endParaRPr lang="en-US" sz="1200" dirty="0"/>
            </a:p>
          </p:txBody>
        </p:sp>
      </p:grpSp>
      <p:sp>
        <p:nvSpPr>
          <p:cNvPr id="13" name="TextBox 11"/>
          <p:cNvSpPr txBox="1">
            <a:spLocks noChangeArrowheads="1"/>
          </p:cNvSpPr>
          <p:nvPr/>
        </p:nvSpPr>
        <p:spPr bwMode="auto">
          <a:xfrm>
            <a:off x="4311601" y="3950256"/>
            <a:ext cx="4756199" cy="264687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System Capacity</a:t>
            </a:r>
            <a:endParaRPr lang="en-US" sz="1400" dirty="0">
              <a:solidFill>
                <a:schemeClr val="tx1"/>
              </a:solidFill>
            </a:endParaRPr>
          </a:p>
          <a:p>
            <a:endParaRPr lang="en-US" sz="1400" dirty="0">
              <a:solidFill>
                <a:srgbClr val="000099"/>
              </a:solidFill>
            </a:endParaRPr>
          </a:p>
          <a:p>
            <a:r>
              <a:rPr lang="en-US" sz="1400" u="sng" dirty="0" smtClean="0">
                <a:solidFill>
                  <a:srgbClr val="000099"/>
                </a:solidFill>
              </a:rPr>
              <a:t>Major Components:</a:t>
            </a:r>
          </a:p>
          <a:p>
            <a:r>
              <a:rPr lang="en-US" sz="1400" dirty="0" smtClean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 smtClean="0"/>
              <a:t>5 Packed </a:t>
            </a:r>
            <a:r>
              <a:rPr lang="en-US" sz="1200" dirty="0"/>
              <a:t>bed Acid scrubber: </a:t>
            </a:r>
            <a:r>
              <a:rPr lang="en-US" sz="1200" dirty="0" smtClean="0"/>
              <a:t>50,000cmh each</a:t>
            </a:r>
          </a:p>
          <a:p>
            <a:pPr lvl="1"/>
            <a:r>
              <a:rPr lang="en-US" sz="1200" dirty="0" smtClean="0"/>
              <a:t>Utilization: 90%</a:t>
            </a:r>
            <a:endParaRPr lang="en-US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 smtClean="0"/>
              <a:t>4 Activated Carbon </a:t>
            </a:r>
            <a:r>
              <a:rPr lang="en-US" sz="1200" dirty="0"/>
              <a:t>Solvent exhaust system</a:t>
            </a:r>
            <a:r>
              <a:rPr lang="en-US" sz="1200" dirty="0" smtClean="0"/>
              <a:t>: 17,000cmh each </a:t>
            </a:r>
          </a:p>
          <a:p>
            <a:pPr lvl="1"/>
            <a:r>
              <a:rPr lang="en-US" sz="1200" dirty="0" smtClean="0"/>
              <a:t>Utilization: 75%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 smtClean="0"/>
              <a:t>2 General Exhaust System: 41,000cmh each</a:t>
            </a:r>
          </a:p>
          <a:p>
            <a:pPr lvl="1"/>
            <a:r>
              <a:rPr lang="en-US" sz="1200" dirty="0" smtClean="0"/>
              <a:t>Utilization: 70%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 smtClean="0"/>
              <a:t>1 General Exhaust System: 30,000cmh each</a:t>
            </a:r>
          </a:p>
          <a:p>
            <a:pPr lvl="1"/>
            <a:r>
              <a:rPr lang="en-US" sz="1200" dirty="0" smtClean="0"/>
              <a:t>Utilization: 75%</a:t>
            </a:r>
            <a:endParaRPr lang="en-US" sz="1200" dirty="0"/>
          </a:p>
          <a:p>
            <a:r>
              <a:rPr lang="en-US" sz="1400" dirty="0" smtClean="0"/>
              <a:t>  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94979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457200" y="609600"/>
            <a:ext cx="8239801" cy="393192"/>
          </a:xfrm>
        </p:spPr>
        <p:txBody>
          <a:bodyPr/>
          <a:lstStyle/>
          <a:p>
            <a:r>
              <a:rPr lang="en-US" dirty="0" smtClean="0"/>
              <a:t>FACILITIES SYSTEM OVERVIEW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459702" y="949452"/>
            <a:ext cx="8239801" cy="498348"/>
          </a:xfrm>
        </p:spPr>
        <p:txBody>
          <a:bodyPr/>
          <a:lstStyle/>
          <a:p>
            <a:r>
              <a:rPr lang="en-US" dirty="0" smtClean="0"/>
              <a:t>COMPRESSED DRY AIR (CDA)</a:t>
            </a:r>
            <a:endParaRPr lang="en-US" dirty="0"/>
          </a:p>
        </p:txBody>
      </p:sp>
      <p:sp>
        <p:nvSpPr>
          <p:cNvPr id="4" name="TextBox 11"/>
          <p:cNvSpPr txBox="1">
            <a:spLocks noChangeArrowheads="1"/>
          </p:cNvSpPr>
          <p:nvPr/>
        </p:nvSpPr>
        <p:spPr bwMode="auto">
          <a:xfrm>
            <a:off x="83740" y="4648200"/>
            <a:ext cx="4793060" cy="218521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solidFill>
                  <a:srgbClr val="000099"/>
                </a:solidFill>
              </a:rPr>
              <a:t>CDA System Capacity   10800 </a:t>
            </a:r>
            <a:r>
              <a:rPr lang="en-US" sz="1400" dirty="0">
                <a:solidFill>
                  <a:srgbClr val="000099"/>
                </a:solidFill>
              </a:rPr>
              <a:t>m3/hr</a:t>
            </a:r>
          </a:p>
          <a:p>
            <a:r>
              <a:rPr lang="en-US" sz="1400" dirty="0">
                <a:solidFill>
                  <a:srgbClr val="000099"/>
                </a:solidFill>
              </a:rPr>
              <a:t> </a:t>
            </a:r>
            <a:r>
              <a:rPr lang="en-US" sz="1400" dirty="0" smtClean="0">
                <a:solidFill>
                  <a:srgbClr val="000099"/>
                </a:solidFill>
              </a:rPr>
              <a:t>		</a:t>
            </a:r>
            <a:r>
              <a:rPr lang="en-US" sz="1200" dirty="0" smtClean="0">
                <a:solidFill>
                  <a:srgbClr val="000099"/>
                </a:solidFill>
              </a:rPr>
              <a:t>Utilization: 52%</a:t>
            </a:r>
          </a:p>
          <a:p>
            <a:r>
              <a:rPr lang="en-US" sz="1200" u="sng" dirty="0" smtClean="0">
                <a:solidFill>
                  <a:srgbClr val="000099"/>
                </a:solidFill>
              </a:rPr>
              <a:t>Major Components:</a:t>
            </a:r>
            <a:r>
              <a:rPr lang="en-US" sz="1200" dirty="0" smtClean="0">
                <a:solidFill>
                  <a:srgbClr val="000099"/>
                </a:solidFill>
              </a:rPr>
              <a:t>	</a:t>
            </a:r>
            <a:endParaRPr lang="en-US" sz="1200" dirty="0" smtClean="0">
              <a:solidFill>
                <a:schemeClr val="tx2"/>
              </a:solidFill>
            </a:endParaRPr>
          </a:p>
          <a:p>
            <a:endParaRPr lang="en-US" sz="1200" dirty="0" smtClean="0">
              <a:solidFill>
                <a:schemeClr val="tx2"/>
              </a:solidFill>
            </a:endParaRPr>
          </a:p>
          <a:p>
            <a:r>
              <a:rPr lang="en-US" sz="1200" dirty="0" smtClean="0">
                <a:solidFill>
                  <a:schemeClr val="tx2"/>
                </a:solidFill>
              </a:rPr>
              <a:t> 7nos of  </a:t>
            </a:r>
            <a:r>
              <a:rPr lang="en-US" sz="1200" dirty="0" err="1" smtClean="0">
                <a:solidFill>
                  <a:schemeClr val="tx2"/>
                </a:solidFill>
              </a:rPr>
              <a:t>AtlasCopco</a:t>
            </a:r>
            <a:r>
              <a:rPr lang="en-US" sz="1200" dirty="0" smtClean="0">
                <a:solidFill>
                  <a:schemeClr val="tx2"/>
                </a:solidFill>
              </a:rPr>
              <a:t> </a:t>
            </a:r>
            <a:r>
              <a:rPr lang="en-US" sz="1200" dirty="0">
                <a:solidFill>
                  <a:schemeClr val="tx2"/>
                </a:solidFill>
              </a:rPr>
              <a:t>compressors</a:t>
            </a:r>
            <a:r>
              <a:rPr lang="en-US" sz="1200" dirty="0" smtClean="0">
                <a:solidFill>
                  <a:schemeClr val="tx2"/>
                </a:solidFill>
              </a:rPr>
              <a:t>:</a:t>
            </a:r>
          </a:p>
          <a:p>
            <a:endParaRPr lang="en-US" sz="1200" dirty="0">
              <a:solidFill>
                <a:schemeClr val="tx2"/>
              </a:solidFill>
            </a:endParaRPr>
          </a:p>
          <a:p>
            <a:pPr marL="288925" indent="-120650">
              <a:buFont typeface="Arial" pitchFamily="34" charset="0"/>
              <a:buChar char="•"/>
            </a:pPr>
            <a:r>
              <a:rPr lang="en-US" sz="1200" dirty="0" smtClean="0">
                <a:solidFill>
                  <a:schemeClr val="tx2"/>
                </a:solidFill>
              </a:rPr>
              <a:t>3 </a:t>
            </a:r>
            <a:r>
              <a:rPr lang="en-US" sz="1200" dirty="0">
                <a:solidFill>
                  <a:schemeClr val="tx2"/>
                </a:solidFill>
              </a:rPr>
              <a:t>ZR315 VSD compressor </a:t>
            </a:r>
            <a:r>
              <a:rPr lang="en-US" sz="1200" dirty="0" smtClean="0">
                <a:solidFill>
                  <a:schemeClr val="tx2"/>
                </a:solidFill>
              </a:rPr>
              <a:t>2700 m</a:t>
            </a:r>
            <a:r>
              <a:rPr lang="en-US" sz="1200" baseline="30000" dirty="0" smtClean="0">
                <a:solidFill>
                  <a:schemeClr val="tx2"/>
                </a:solidFill>
              </a:rPr>
              <a:t>3</a:t>
            </a:r>
            <a:r>
              <a:rPr lang="en-US" sz="1200" dirty="0" smtClean="0">
                <a:solidFill>
                  <a:schemeClr val="tx2"/>
                </a:solidFill>
              </a:rPr>
              <a:t>/</a:t>
            </a:r>
            <a:r>
              <a:rPr lang="en-US" sz="1200" dirty="0" err="1" smtClean="0">
                <a:solidFill>
                  <a:schemeClr val="tx2"/>
                </a:solidFill>
              </a:rPr>
              <a:t>hr</a:t>
            </a:r>
            <a:r>
              <a:rPr lang="en-US" sz="1200" dirty="0" smtClean="0">
                <a:solidFill>
                  <a:schemeClr val="tx2"/>
                </a:solidFill>
              </a:rPr>
              <a:t> each</a:t>
            </a:r>
            <a:endParaRPr lang="en-US" sz="1200" dirty="0">
              <a:solidFill>
                <a:schemeClr val="tx2"/>
              </a:solidFill>
            </a:endParaRPr>
          </a:p>
          <a:p>
            <a:pPr marL="288925" indent="-120650">
              <a:buFont typeface="Arial" pitchFamily="34" charset="0"/>
              <a:buChar char="•"/>
            </a:pPr>
            <a:r>
              <a:rPr lang="en-US" sz="1200" dirty="0" smtClean="0">
                <a:solidFill>
                  <a:schemeClr val="tx2"/>
                </a:solidFill>
              </a:rPr>
              <a:t>4 ZR160 </a:t>
            </a:r>
            <a:r>
              <a:rPr lang="en-US" sz="1200" dirty="0">
                <a:solidFill>
                  <a:schemeClr val="tx2"/>
                </a:solidFill>
              </a:rPr>
              <a:t>compressor </a:t>
            </a:r>
            <a:r>
              <a:rPr lang="en-US" sz="1200" dirty="0" smtClean="0">
                <a:solidFill>
                  <a:schemeClr val="tx2"/>
                </a:solidFill>
              </a:rPr>
              <a:t>1350 m</a:t>
            </a:r>
            <a:r>
              <a:rPr lang="en-US" sz="1200" baseline="30000" dirty="0" smtClean="0">
                <a:solidFill>
                  <a:schemeClr val="tx2"/>
                </a:solidFill>
              </a:rPr>
              <a:t>3</a:t>
            </a:r>
            <a:r>
              <a:rPr lang="en-US" sz="1200" dirty="0" smtClean="0">
                <a:solidFill>
                  <a:schemeClr val="tx2"/>
                </a:solidFill>
              </a:rPr>
              <a:t>/</a:t>
            </a:r>
            <a:r>
              <a:rPr lang="en-US" sz="1200" dirty="0" err="1" smtClean="0">
                <a:solidFill>
                  <a:schemeClr val="tx2"/>
                </a:solidFill>
              </a:rPr>
              <a:t>hr</a:t>
            </a:r>
            <a:r>
              <a:rPr lang="en-US" sz="1200" dirty="0" smtClean="0">
                <a:solidFill>
                  <a:schemeClr val="tx2"/>
                </a:solidFill>
              </a:rPr>
              <a:t> each</a:t>
            </a:r>
            <a:endParaRPr lang="en-US" sz="1200" dirty="0">
              <a:solidFill>
                <a:schemeClr val="tx2"/>
              </a:solidFill>
            </a:endParaRPr>
          </a:p>
          <a:p>
            <a:pPr marL="288925" indent="-120650">
              <a:buFont typeface="Arial" pitchFamily="34" charset="0"/>
              <a:buChar char="•"/>
            </a:pPr>
            <a:r>
              <a:rPr lang="en-US" sz="1200" dirty="0" smtClean="0">
                <a:solidFill>
                  <a:schemeClr val="tx2"/>
                </a:solidFill>
              </a:rPr>
              <a:t>5 dryers having total capacity of 14400 m</a:t>
            </a:r>
            <a:r>
              <a:rPr lang="en-US" sz="1200" baseline="30000" dirty="0" smtClean="0">
                <a:solidFill>
                  <a:schemeClr val="tx2"/>
                </a:solidFill>
              </a:rPr>
              <a:t>3</a:t>
            </a:r>
            <a:r>
              <a:rPr lang="en-US" sz="1200" dirty="0" smtClean="0">
                <a:solidFill>
                  <a:schemeClr val="tx2"/>
                </a:solidFill>
              </a:rPr>
              <a:t>/</a:t>
            </a:r>
            <a:r>
              <a:rPr lang="en-US" sz="1200" dirty="0" err="1" smtClean="0">
                <a:solidFill>
                  <a:schemeClr val="tx2"/>
                </a:solidFill>
              </a:rPr>
              <a:t>hr</a:t>
            </a:r>
            <a:endParaRPr lang="en-US" sz="1200" dirty="0">
              <a:solidFill>
                <a:schemeClr val="tx2"/>
              </a:solidFill>
            </a:endParaRPr>
          </a:p>
          <a:p>
            <a:pPr marL="288925" indent="-120650">
              <a:buFont typeface="Arial" pitchFamily="34" charset="0"/>
              <a:buChar char="•"/>
            </a:pPr>
            <a:r>
              <a:rPr lang="en-US" sz="1200" dirty="0" smtClean="0">
                <a:solidFill>
                  <a:schemeClr val="tx2"/>
                </a:solidFill>
              </a:rPr>
              <a:t>CDA Delivery </a:t>
            </a:r>
            <a:r>
              <a:rPr lang="en-US" sz="1200" dirty="0">
                <a:solidFill>
                  <a:schemeClr val="tx2"/>
                </a:solidFill>
              </a:rPr>
              <a:t>pressure : 8.5 </a:t>
            </a:r>
            <a:r>
              <a:rPr lang="en-US" sz="1200" dirty="0" smtClean="0">
                <a:solidFill>
                  <a:schemeClr val="tx2"/>
                </a:solidFill>
              </a:rPr>
              <a:t>bar</a:t>
            </a:r>
          </a:p>
          <a:p>
            <a:pPr marL="288925" indent="-120650">
              <a:buFont typeface="Arial" pitchFamily="34" charset="0"/>
              <a:buChar char="•"/>
            </a:pPr>
            <a:r>
              <a:rPr lang="en-US" sz="1200" dirty="0" smtClean="0">
                <a:solidFill>
                  <a:schemeClr val="tx2"/>
                </a:solidFill>
              </a:rPr>
              <a:t>Dew </a:t>
            </a:r>
            <a:r>
              <a:rPr lang="en-US" sz="1200" dirty="0">
                <a:solidFill>
                  <a:schemeClr val="tx2"/>
                </a:solidFill>
              </a:rPr>
              <a:t>point : -80 </a:t>
            </a:r>
            <a:r>
              <a:rPr lang="en-US" sz="1200" dirty="0" smtClean="0">
                <a:solidFill>
                  <a:schemeClr val="tx2"/>
                </a:solidFill>
              </a:rPr>
              <a:t>ºC</a:t>
            </a:r>
            <a:endParaRPr lang="en-US" sz="1200" dirty="0">
              <a:solidFill>
                <a:schemeClr val="tx2"/>
              </a:solidFill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11" y="1600200"/>
            <a:ext cx="4809431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892151"/>
            <a:ext cx="3886200" cy="2794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5410200" y="838200"/>
            <a:ext cx="3407504" cy="2971800"/>
            <a:chOff x="5551990" y="838200"/>
            <a:chExt cx="3265714" cy="2861394"/>
          </a:xfrm>
        </p:grpSpPr>
        <p:grpSp>
          <p:nvGrpSpPr>
            <p:cNvPr id="12" name="Group 11"/>
            <p:cNvGrpSpPr/>
            <p:nvPr/>
          </p:nvGrpSpPr>
          <p:grpSpPr>
            <a:xfrm>
              <a:off x="5551990" y="838200"/>
              <a:ext cx="3265714" cy="2861394"/>
              <a:chOff x="5845629" y="685800"/>
              <a:chExt cx="3265714" cy="2861394"/>
            </a:xfrm>
          </p:grpSpPr>
          <p:pic>
            <p:nvPicPr>
              <p:cNvPr id="14" name="Picture 2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45629" y="685800"/>
                <a:ext cx="3265714" cy="26327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5" name="TextBox 14"/>
              <p:cNvSpPr txBox="1"/>
              <p:nvPr/>
            </p:nvSpPr>
            <p:spPr>
              <a:xfrm>
                <a:off x="6858000" y="3048001"/>
                <a:ext cx="990600" cy="1143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r>
                  <a:rPr lang="en-US" sz="900" b="1" dirty="0" smtClean="0"/>
                  <a:t>LOADING</a:t>
                </a:r>
                <a:r>
                  <a:rPr lang="en-US" sz="900" dirty="0" smtClean="0"/>
                  <a:t> </a:t>
                </a:r>
                <a:r>
                  <a:rPr lang="en-US" sz="900" b="1" dirty="0" smtClean="0"/>
                  <a:t>BAY</a:t>
                </a:r>
                <a:endParaRPr lang="en-US" sz="900" b="1" dirty="0"/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6362700" y="3318594"/>
                <a:ext cx="1752600" cy="2286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r>
                  <a:rPr lang="en-US" sz="1000" dirty="0" smtClean="0"/>
                  <a:t>MAIN BUILDING Level 1</a:t>
                </a:r>
                <a:endParaRPr lang="en-US" sz="1000" dirty="0"/>
              </a:p>
            </p:txBody>
          </p:sp>
        </p:grpSp>
        <p:sp>
          <p:nvSpPr>
            <p:cNvPr id="13" name="Rectangle 12"/>
            <p:cNvSpPr/>
            <p:nvPr/>
          </p:nvSpPr>
          <p:spPr>
            <a:xfrm>
              <a:off x="7467600" y="1035198"/>
              <a:ext cx="609600" cy="314221"/>
            </a:xfrm>
            <a:prstGeom prst="rect">
              <a:avLst/>
            </a:prstGeom>
            <a:solidFill>
              <a:schemeClr val="accent2">
                <a:alpha val="8000"/>
              </a:schemeClr>
            </a:solidFill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248775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CONTENT PAGE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LUMILEDS SINGAPORE SITE INFORMATION</a:t>
            </a:r>
          </a:p>
          <a:p>
            <a:r>
              <a:rPr lang="en-US" dirty="0" smtClean="0"/>
              <a:t>LUMILEDS SINGAPORE FACILITIES TEAM INTRODUCTION</a:t>
            </a:r>
          </a:p>
          <a:p>
            <a:r>
              <a:rPr lang="en-US" dirty="0" smtClean="0"/>
              <a:t>LUMILEDS SINGAPORE FACILITIES SYSTEM OVERVIEW</a:t>
            </a:r>
          </a:p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58545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457200" y="533400"/>
            <a:ext cx="8239801" cy="393192"/>
          </a:xfrm>
        </p:spPr>
        <p:txBody>
          <a:bodyPr/>
          <a:lstStyle/>
          <a:p>
            <a:r>
              <a:rPr lang="en-US" dirty="0" smtClean="0"/>
              <a:t>FACILITIES SYSTEM OVERVIEW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459703" y="838200"/>
            <a:ext cx="4798098" cy="498348"/>
          </a:xfrm>
        </p:spPr>
        <p:txBody>
          <a:bodyPr/>
          <a:lstStyle/>
          <a:p>
            <a:r>
              <a:rPr lang="en-US" dirty="0" smtClean="0"/>
              <a:t>DEIONIZED WATER SYSTEM (DI)</a:t>
            </a:r>
            <a:endParaRPr lang="en-US" dirty="0"/>
          </a:p>
        </p:txBody>
      </p:sp>
      <p:sp>
        <p:nvSpPr>
          <p:cNvPr id="5" name="TextBox 11"/>
          <p:cNvSpPr txBox="1">
            <a:spLocks noChangeArrowheads="1"/>
          </p:cNvSpPr>
          <p:nvPr/>
        </p:nvSpPr>
        <p:spPr bwMode="auto">
          <a:xfrm>
            <a:off x="2206002" y="3962400"/>
            <a:ext cx="6880799" cy="2677656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rgbClr val="000099"/>
                </a:solidFill>
              </a:rPr>
              <a:t>System Capacity 90m</a:t>
            </a:r>
            <a:r>
              <a:rPr lang="en-US" sz="1200" baseline="30000" dirty="0" smtClean="0">
                <a:solidFill>
                  <a:srgbClr val="000099"/>
                </a:solidFill>
              </a:rPr>
              <a:t>3</a:t>
            </a:r>
            <a:r>
              <a:rPr lang="en-US" sz="1200" dirty="0" smtClean="0">
                <a:solidFill>
                  <a:srgbClr val="000099"/>
                </a:solidFill>
              </a:rPr>
              <a:t>/</a:t>
            </a:r>
            <a:r>
              <a:rPr lang="en-US" sz="1200" dirty="0" err="1" smtClean="0">
                <a:solidFill>
                  <a:srgbClr val="000099"/>
                </a:solidFill>
              </a:rPr>
              <a:t>hr</a:t>
            </a:r>
            <a:endParaRPr lang="en-US" sz="1200" dirty="0" smtClean="0">
              <a:solidFill>
                <a:srgbClr val="000099"/>
              </a:solidFill>
            </a:endParaRPr>
          </a:p>
          <a:p>
            <a:r>
              <a:rPr lang="en-US" sz="1200" u="sng" dirty="0" smtClean="0">
                <a:solidFill>
                  <a:srgbClr val="000099"/>
                </a:solidFill>
              </a:rPr>
              <a:t>Major Components:</a:t>
            </a:r>
            <a:r>
              <a:rPr lang="en-US" sz="1200" dirty="0" smtClean="0">
                <a:solidFill>
                  <a:srgbClr val="000099"/>
                </a:solidFill>
              </a:rPr>
              <a:t>		Utilization: 44%</a:t>
            </a:r>
            <a:endParaRPr lang="en-US" sz="1200" u="sng" dirty="0" smtClean="0">
              <a:solidFill>
                <a:srgbClr val="000099"/>
              </a:solidFill>
            </a:endParaRPr>
          </a:p>
          <a:p>
            <a:endParaRPr lang="en-US" sz="1200" dirty="0" smtClean="0"/>
          </a:p>
          <a:p>
            <a:r>
              <a:rPr lang="en-US" sz="1200" dirty="0" smtClean="0"/>
              <a:t>DI LOOP 1 Plant </a:t>
            </a:r>
            <a:r>
              <a:rPr lang="en-US" sz="1200" dirty="0"/>
              <a:t>Capacity</a:t>
            </a:r>
            <a:r>
              <a:rPr lang="en-US" sz="1200" dirty="0" smtClean="0"/>
              <a:t>: 100 m</a:t>
            </a:r>
            <a:r>
              <a:rPr lang="en-US" sz="1200" baseline="30000" dirty="0" smtClean="0"/>
              <a:t>3</a:t>
            </a:r>
            <a:r>
              <a:rPr lang="en-US" sz="1200" dirty="0" smtClean="0"/>
              <a:t>/</a:t>
            </a:r>
            <a:r>
              <a:rPr lang="en-US" sz="1200" dirty="0" err="1" smtClean="0"/>
              <a:t>hr</a:t>
            </a:r>
            <a:r>
              <a:rPr lang="en-US" sz="1200" dirty="0" smtClean="0"/>
              <a:t> </a:t>
            </a:r>
            <a:endParaRPr lang="en-US" sz="1200" dirty="0"/>
          </a:p>
          <a:p>
            <a:pPr marL="347663" lvl="1" indent="-119063">
              <a:buFont typeface="Arial" pitchFamily="34" charset="0"/>
              <a:buChar char="•"/>
            </a:pPr>
            <a:r>
              <a:rPr lang="en-US" sz="1200" dirty="0" smtClean="0"/>
              <a:t>RO </a:t>
            </a:r>
            <a:r>
              <a:rPr lang="en-US" sz="1200" dirty="0"/>
              <a:t>capacity = </a:t>
            </a:r>
            <a:r>
              <a:rPr lang="en-US" sz="1200" dirty="0" smtClean="0"/>
              <a:t>84 m</a:t>
            </a:r>
            <a:r>
              <a:rPr lang="en-US" sz="1200" baseline="30000" dirty="0" smtClean="0"/>
              <a:t>3</a:t>
            </a:r>
            <a:r>
              <a:rPr lang="en-US" sz="1200" dirty="0" smtClean="0"/>
              <a:t>/</a:t>
            </a:r>
            <a:r>
              <a:rPr lang="en-US" sz="1200" dirty="0" err="1" smtClean="0"/>
              <a:t>hr</a:t>
            </a:r>
            <a:endParaRPr lang="en-US" sz="1200" dirty="0"/>
          </a:p>
          <a:p>
            <a:pPr marL="347663" lvl="1" indent="-119063">
              <a:buFont typeface="Arial" pitchFamily="34" charset="0"/>
              <a:buChar char="•"/>
            </a:pPr>
            <a:r>
              <a:rPr lang="en-US" sz="1200" dirty="0" smtClean="0"/>
              <a:t>2 </a:t>
            </a:r>
            <a:r>
              <a:rPr lang="en-US" sz="1200" dirty="0"/>
              <a:t>train, each </a:t>
            </a:r>
            <a:r>
              <a:rPr lang="en-US" sz="1200" dirty="0" smtClean="0"/>
              <a:t>train @ 42 m</a:t>
            </a:r>
            <a:r>
              <a:rPr lang="en-US" sz="1200" baseline="30000" dirty="0" smtClean="0"/>
              <a:t>3</a:t>
            </a:r>
            <a:r>
              <a:rPr lang="en-US" sz="1200" dirty="0" smtClean="0"/>
              <a:t>/</a:t>
            </a:r>
            <a:r>
              <a:rPr lang="en-US" sz="1200" dirty="0" err="1" smtClean="0"/>
              <a:t>hr</a:t>
            </a:r>
            <a:endParaRPr lang="en-US" sz="1200" dirty="0" smtClean="0"/>
          </a:p>
          <a:p>
            <a:pPr marL="228600" lvl="1"/>
            <a:endParaRPr lang="en-US" sz="1200" dirty="0"/>
          </a:p>
          <a:p>
            <a:r>
              <a:rPr lang="en-US" sz="1200" dirty="0" smtClean="0"/>
              <a:t>Polishing </a:t>
            </a:r>
            <a:r>
              <a:rPr lang="en-US" sz="1200" dirty="0"/>
              <a:t>loop </a:t>
            </a:r>
            <a:r>
              <a:rPr lang="en-US" sz="1200" dirty="0" smtClean="0"/>
              <a:t>capacity: 87 m</a:t>
            </a:r>
            <a:r>
              <a:rPr lang="en-US" sz="1200" baseline="30000" dirty="0" smtClean="0"/>
              <a:t>3</a:t>
            </a:r>
            <a:r>
              <a:rPr lang="en-US" sz="1200" dirty="0" smtClean="0"/>
              <a:t>/</a:t>
            </a:r>
            <a:r>
              <a:rPr lang="en-US" sz="1200" dirty="0" err="1" smtClean="0"/>
              <a:t>hr</a:t>
            </a:r>
            <a:endParaRPr lang="en-US" sz="1200" dirty="0"/>
          </a:p>
          <a:p>
            <a:endParaRPr lang="en-US" sz="1200" dirty="0"/>
          </a:p>
          <a:p>
            <a:r>
              <a:rPr lang="en-US" sz="1200" dirty="0" smtClean="0"/>
              <a:t>Plant </a:t>
            </a:r>
            <a:r>
              <a:rPr lang="en-US" sz="1200" dirty="0"/>
              <a:t>unit operation:</a:t>
            </a:r>
          </a:p>
          <a:p>
            <a:pPr marL="347663" lvl="1" indent="-119063">
              <a:buFont typeface="Arial" pitchFamily="34" charset="0"/>
              <a:buChar char="•"/>
            </a:pPr>
            <a:r>
              <a:rPr lang="en-US" sz="1200" dirty="0"/>
              <a:t>Activated Carbon </a:t>
            </a:r>
            <a:r>
              <a:rPr lang="en-US" sz="1200" dirty="0" smtClean="0"/>
              <a:t>Filter, </a:t>
            </a:r>
            <a:r>
              <a:rPr lang="en-US" sz="1200" dirty="0"/>
              <a:t>2 pass RO</a:t>
            </a:r>
            <a:r>
              <a:rPr lang="en-US" sz="1200" dirty="0" smtClean="0"/>
              <a:t>, Continuous Electro-Deionization (CEDI</a:t>
            </a:r>
            <a:r>
              <a:rPr lang="en-US" sz="1200" dirty="0"/>
              <a:t>), </a:t>
            </a:r>
            <a:r>
              <a:rPr lang="en-US" sz="1200" dirty="0" smtClean="0"/>
              <a:t>Ultraviolet System, Mixed </a:t>
            </a:r>
            <a:r>
              <a:rPr lang="en-US" sz="1200" dirty="0"/>
              <a:t>Bed, Ultrafiltration (UF).    </a:t>
            </a:r>
          </a:p>
          <a:p>
            <a:endParaRPr lang="en-US" sz="1200" dirty="0" smtClean="0"/>
          </a:p>
          <a:p>
            <a:r>
              <a:rPr lang="en-US" sz="1200" dirty="0" smtClean="0"/>
              <a:t>TOC&lt;35ppb</a:t>
            </a:r>
            <a:r>
              <a:rPr lang="en-US" sz="1200" dirty="0"/>
              <a:t>, </a:t>
            </a:r>
            <a:r>
              <a:rPr lang="en-US" sz="1200" dirty="0" smtClean="0"/>
              <a:t>Resistivity &gt;18Mohm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169988" y="1219200"/>
            <a:ext cx="5087812" cy="2991948"/>
            <a:chOff x="840431" y="3903874"/>
            <a:chExt cx="2729919" cy="2189253"/>
          </a:xfrm>
        </p:grpSpPr>
        <p:pic>
          <p:nvPicPr>
            <p:cNvPr id="7" name="Picture 3" descr="C:\haixiang\Projects\PUW\Century Water\Progress pictures\28Sep11\RO_01.JPG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46849" y="3903874"/>
              <a:ext cx="2723501" cy="1979851"/>
            </a:xfrm>
            <a:prstGeom prst="rect">
              <a:avLst/>
            </a:prstGeom>
            <a:noFill/>
          </p:spPr>
        </p:pic>
        <p:sp>
          <p:nvSpPr>
            <p:cNvPr id="8" name="Rectangle 7"/>
            <p:cNvSpPr/>
            <p:nvPr/>
          </p:nvSpPr>
          <p:spPr>
            <a:xfrm>
              <a:off x="840431" y="5899410"/>
              <a:ext cx="1099259" cy="19371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200" dirty="0">
                  <a:ea typeface="SimSun" pitchFamily="2" charset="-122"/>
                </a:rPr>
                <a:t>De-ionized </a:t>
              </a:r>
              <a:r>
                <a:rPr lang="en-US" altLang="zh-CN" sz="1200" dirty="0" smtClean="0">
                  <a:ea typeface="SimSun" pitchFamily="2" charset="-122"/>
                </a:rPr>
                <a:t>Plant </a:t>
              </a:r>
              <a:r>
                <a:rPr lang="en-US" altLang="zh-CN" sz="1200" dirty="0">
                  <a:ea typeface="SimSun" pitchFamily="2" charset="-122"/>
                </a:rPr>
                <a:t>System</a:t>
              </a:r>
              <a:endParaRPr lang="en-US" sz="1200" dirty="0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5845629" y="685800"/>
            <a:ext cx="3265714" cy="2861394"/>
            <a:chOff x="5845629" y="685800"/>
            <a:chExt cx="3265714" cy="2861394"/>
          </a:xfrm>
        </p:grpSpPr>
        <p:grpSp>
          <p:nvGrpSpPr>
            <p:cNvPr id="10" name="Group 9"/>
            <p:cNvGrpSpPr/>
            <p:nvPr/>
          </p:nvGrpSpPr>
          <p:grpSpPr>
            <a:xfrm>
              <a:off x="5845629" y="685800"/>
              <a:ext cx="3265714" cy="2861394"/>
              <a:chOff x="5845629" y="685800"/>
              <a:chExt cx="3265714" cy="2861394"/>
            </a:xfrm>
          </p:grpSpPr>
          <p:pic>
            <p:nvPicPr>
              <p:cNvPr id="12" name="Picture 2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45629" y="685800"/>
                <a:ext cx="3265714" cy="26327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3" name="TextBox 12"/>
              <p:cNvSpPr txBox="1"/>
              <p:nvPr/>
            </p:nvSpPr>
            <p:spPr>
              <a:xfrm>
                <a:off x="6858000" y="3048001"/>
                <a:ext cx="990600" cy="1143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r>
                  <a:rPr lang="en-US" sz="900" b="1" dirty="0" smtClean="0"/>
                  <a:t>LOADING</a:t>
                </a:r>
                <a:r>
                  <a:rPr lang="en-US" sz="900" dirty="0" smtClean="0"/>
                  <a:t> </a:t>
                </a:r>
                <a:r>
                  <a:rPr lang="en-US" sz="900" b="1" dirty="0" smtClean="0"/>
                  <a:t>BAY</a:t>
                </a:r>
                <a:endParaRPr lang="en-US" sz="900" b="1" dirty="0"/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6362700" y="3318594"/>
                <a:ext cx="1752600" cy="2286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r>
                  <a:rPr lang="en-US" sz="1000" dirty="0" smtClean="0"/>
                  <a:t>MAIN BUILDING level 1</a:t>
                </a:r>
                <a:endParaRPr lang="en-US" sz="1000" dirty="0"/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7848600" y="1197020"/>
              <a:ext cx="533400" cy="314221"/>
            </a:xfrm>
            <a:prstGeom prst="rect">
              <a:avLst/>
            </a:prstGeom>
            <a:solidFill>
              <a:schemeClr val="accent2">
                <a:alpha val="8000"/>
              </a:schemeClr>
            </a:solidFill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257950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57" y="4365358"/>
            <a:ext cx="1752600" cy="2525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/>
          <p:nvPr/>
        </p:nvPicPr>
        <p:blipFill>
          <a:blip r:embed="rId4"/>
          <a:stretch>
            <a:fillRect/>
          </a:stretch>
        </p:blipFill>
        <p:spPr>
          <a:xfrm>
            <a:off x="1861457" y="4714892"/>
            <a:ext cx="3717472" cy="2143108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457200" y="609600"/>
            <a:ext cx="8239801" cy="393192"/>
          </a:xfrm>
        </p:spPr>
        <p:txBody>
          <a:bodyPr/>
          <a:lstStyle/>
          <a:p>
            <a:r>
              <a:rPr lang="en-US" dirty="0" smtClean="0"/>
              <a:t>FACILITIES SYSTEM OVERVIEW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459702" y="990600"/>
            <a:ext cx="8239801" cy="498348"/>
          </a:xfrm>
        </p:spPr>
        <p:txBody>
          <a:bodyPr/>
          <a:lstStyle/>
          <a:p>
            <a:r>
              <a:rPr lang="en-US" dirty="0" smtClean="0"/>
              <a:t>WASTE WATER TREATMENT PLANT (WWTP)</a:t>
            </a:r>
            <a:endParaRPr lang="en-US" dirty="0"/>
          </a:p>
        </p:txBody>
      </p:sp>
      <p:sp>
        <p:nvSpPr>
          <p:cNvPr id="5" name="TextBox 11"/>
          <p:cNvSpPr txBox="1">
            <a:spLocks noChangeArrowheads="1"/>
          </p:cNvSpPr>
          <p:nvPr/>
        </p:nvSpPr>
        <p:spPr bwMode="auto">
          <a:xfrm>
            <a:off x="5578248" y="5105400"/>
            <a:ext cx="3565752" cy="160043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solidFill>
                  <a:srgbClr val="000099"/>
                </a:solidFill>
              </a:rPr>
              <a:t>System Capacity 90 m³/h</a:t>
            </a:r>
            <a:endParaRPr lang="en-US" sz="1400" u="sng" dirty="0" smtClean="0">
              <a:solidFill>
                <a:srgbClr val="000099"/>
              </a:solidFill>
            </a:endParaRPr>
          </a:p>
          <a:p>
            <a:r>
              <a:rPr lang="en-US" sz="1400" u="sng" dirty="0" smtClean="0">
                <a:solidFill>
                  <a:srgbClr val="000099"/>
                </a:solidFill>
              </a:rPr>
              <a:t>Major </a:t>
            </a:r>
            <a:r>
              <a:rPr lang="en-US" sz="1400" u="sng" dirty="0">
                <a:solidFill>
                  <a:srgbClr val="000099"/>
                </a:solidFill>
              </a:rPr>
              <a:t>Components:</a:t>
            </a:r>
          </a:p>
          <a:p>
            <a:r>
              <a:rPr lang="en-US" sz="1400" dirty="0" smtClean="0"/>
              <a:t>Utilization : 80%</a:t>
            </a:r>
          </a:p>
          <a:p>
            <a:endParaRPr lang="en-US" sz="1400" dirty="0" smtClean="0"/>
          </a:p>
          <a:p>
            <a:r>
              <a:rPr lang="en-US" sz="1400" dirty="0" smtClean="0"/>
              <a:t>2 Pass treatment running in parallel </a:t>
            </a:r>
            <a:endParaRPr lang="en-US" sz="1400" dirty="0"/>
          </a:p>
          <a:p>
            <a:r>
              <a:rPr lang="en-US" sz="1400" dirty="0" smtClean="0"/>
              <a:t> </a:t>
            </a:r>
          </a:p>
          <a:p>
            <a:r>
              <a:rPr lang="en-US" sz="1400" dirty="0" smtClean="0"/>
              <a:t> pH control limit: 6 to 9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5698672" y="643807"/>
            <a:ext cx="3265714" cy="2861394"/>
            <a:chOff x="5845629" y="685800"/>
            <a:chExt cx="3265714" cy="2861394"/>
          </a:xfrm>
        </p:grpSpPr>
        <p:grpSp>
          <p:nvGrpSpPr>
            <p:cNvPr id="10" name="Group 9"/>
            <p:cNvGrpSpPr/>
            <p:nvPr/>
          </p:nvGrpSpPr>
          <p:grpSpPr>
            <a:xfrm>
              <a:off x="5845629" y="685800"/>
              <a:ext cx="3265714" cy="2861394"/>
              <a:chOff x="5845629" y="685800"/>
              <a:chExt cx="3265714" cy="2861394"/>
            </a:xfrm>
          </p:grpSpPr>
          <p:pic>
            <p:nvPicPr>
              <p:cNvPr id="6146" name="Picture 2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45629" y="685800"/>
                <a:ext cx="3265714" cy="26327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9" name="TextBox 8"/>
              <p:cNvSpPr txBox="1"/>
              <p:nvPr/>
            </p:nvSpPr>
            <p:spPr>
              <a:xfrm>
                <a:off x="6858000" y="3048001"/>
                <a:ext cx="990600" cy="1143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r>
                  <a:rPr lang="en-US" sz="900" b="1" dirty="0" smtClean="0"/>
                  <a:t>LOADING</a:t>
                </a:r>
                <a:r>
                  <a:rPr lang="en-US" sz="900" dirty="0" smtClean="0"/>
                  <a:t> </a:t>
                </a:r>
                <a:r>
                  <a:rPr lang="en-US" sz="900" b="1" dirty="0" smtClean="0"/>
                  <a:t>BAY</a:t>
                </a:r>
                <a:endParaRPr lang="en-US" sz="900" b="1" dirty="0"/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6362700" y="3318594"/>
                <a:ext cx="1752600" cy="2286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r>
                  <a:rPr lang="en-US" sz="1000" dirty="0" smtClean="0"/>
                  <a:t>MAIN BUILDING level 1</a:t>
                </a:r>
                <a:endParaRPr lang="en-US" sz="1000" dirty="0"/>
              </a:p>
            </p:txBody>
          </p:sp>
        </p:grpSp>
        <p:sp>
          <p:nvSpPr>
            <p:cNvPr id="7" name="Rectangle 6"/>
            <p:cNvSpPr/>
            <p:nvPr/>
          </p:nvSpPr>
          <p:spPr>
            <a:xfrm>
              <a:off x="8545286" y="1143000"/>
              <a:ext cx="152400" cy="369297"/>
            </a:xfrm>
            <a:prstGeom prst="rect">
              <a:avLst/>
            </a:prstGeom>
            <a:solidFill>
              <a:schemeClr val="accent2">
                <a:alpha val="8000"/>
              </a:schemeClr>
            </a:solidFill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285654"/>
            <a:ext cx="4800600" cy="3448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51655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457200" y="609600"/>
            <a:ext cx="8239801" cy="393192"/>
          </a:xfrm>
        </p:spPr>
        <p:txBody>
          <a:bodyPr/>
          <a:lstStyle/>
          <a:p>
            <a:r>
              <a:rPr lang="en-US" dirty="0" smtClean="0"/>
              <a:t>FACILITIES SYSTEM OVERVIEW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459702" y="990600"/>
            <a:ext cx="8239801" cy="498348"/>
          </a:xfrm>
        </p:spPr>
        <p:txBody>
          <a:bodyPr/>
          <a:lstStyle/>
          <a:p>
            <a:r>
              <a:rPr lang="en-US" dirty="0" smtClean="0"/>
              <a:t>ELECTRICAL DISTRIBUTION</a:t>
            </a:r>
            <a:endParaRPr lang="en-US" dirty="0"/>
          </a:p>
        </p:txBody>
      </p:sp>
      <p:pic>
        <p:nvPicPr>
          <p:cNvPr id="9" name="Content Placeholder 12" descr="PB160689.JP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lum bright="15000"/>
          </a:blip>
          <a:srcRect r="21621"/>
          <a:stretch>
            <a:fillRect/>
          </a:stretch>
        </p:blipFill>
        <p:spPr>
          <a:xfrm>
            <a:off x="5442856" y="817613"/>
            <a:ext cx="3701143" cy="2886778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10" name="Picture 9" descr="PB160688.JP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lum bright="28000"/>
          </a:blip>
          <a:stretch>
            <a:fillRect/>
          </a:stretch>
        </p:blipFill>
        <p:spPr>
          <a:xfrm>
            <a:off x="5425334" y="3737047"/>
            <a:ext cx="3718666" cy="267348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/>
          <p:cNvSpPr txBox="1"/>
          <p:nvPr>
            <p:custDataLst>
              <p:tags r:id="rId3"/>
            </p:custDataLst>
          </p:nvPr>
        </p:nvSpPr>
        <p:spPr>
          <a:xfrm>
            <a:off x="5410200" y="3420210"/>
            <a:ext cx="14013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HT Switch board</a:t>
            </a:r>
            <a:endParaRPr lang="en-US" sz="1200" b="1" dirty="0"/>
          </a:p>
        </p:txBody>
      </p:sp>
      <p:sp>
        <p:nvSpPr>
          <p:cNvPr id="8" name="TextBox 7"/>
          <p:cNvSpPr txBox="1"/>
          <p:nvPr>
            <p:custDataLst>
              <p:tags r:id="rId4"/>
            </p:custDataLst>
          </p:nvPr>
        </p:nvSpPr>
        <p:spPr>
          <a:xfrm>
            <a:off x="5425334" y="6425068"/>
            <a:ext cx="14137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HT Transformers</a:t>
            </a:r>
            <a:endParaRPr lang="en-US" sz="12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381001" y="4393743"/>
            <a:ext cx="4361795" cy="2031325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 algn="ctr"/>
            <a:r>
              <a:rPr lang="en-US" sz="1400" dirty="0" smtClean="0">
                <a:solidFill>
                  <a:srgbClr val="000099"/>
                </a:solidFill>
              </a:rPr>
              <a:t>System Capacity</a:t>
            </a:r>
          </a:p>
          <a:p>
            <a:pPr marL="342900" indent="-342900"/>
            <a:r>
              <a:rPr lang="en-US" sz="1400" u="sng" dirty="0" smtClean="0">
                <a:solidFill>
                  <a:srgbClr val="000099"/>
                </a:solidFill>
              </a:rPr>
              <a:t>Major Components:</a:t>
            </a:r>
          </a:p>
          <a:p>
            <a:pPr marL="342900" indent="-342900"/>
            <a:endParaRPr lang="en-US" sz="1400" dirty="0" smtClean="0"/>
          </a:p>
          <a:p>
            <a:pPr marL="342900" indent="-342900"/>
            <a:r>
              <a:rPr lang="en-US" sz="1400" dirty="0" smtClean="0"/>
              <a:t>2 Nos. of  22KV Incomers</a:t>
            </a:r>
          </a:p>
          <a:p>
            <a:pPr marL="342900" indent="-342900"/>
            <a:endParaRPr lang="en-US" sz="1400" dirty="0" smtClean="0"/>
          </a:p>
          <a:p>
            <a:pPr marL="342900" indent="-342900"/>
            <a:r>
              <a:rPr lang="en-US" sz="1400" dirty="0" smtClean="0"/>
              <a:t>7 Nos. of 22KV/433 V transformers 3000KVA each</a:t>
            </a:r>
          </a:p>
          <a:p>
            <a:pPr marL="342900" indent="-342900"/>
            <a:r>
              <a:rPr lang="en-US" sz="1400" dirty="0" smtClean="0"/>
              <a:t>2 Nos. of 22KV/208V  transformers 1600KVA each</a:t>
            </a:r>
          </a:p>
          <a:p>
            <a:pPr marL="342900" indent="-342900"/>
            <a:r>
              <a:rPr lang="en-US" sz="1400" dirty="0" smtClean="0"/>
              <a:t>1 Nos. of 22KV/433V  transformer   2000KVA each</a:t>
            </a:r>
          </a:p>
          <a:p>
            <a:pPr marL="342900" indent="-342900"/>
            <a:r>
              <a:rPr lang="en-US" sz="1400" dirty="0" smtClean="0"/>
              <a:t> 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5399"/>
            <a:ext cx="5410200" cy="296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2357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457200" y="609600"/>
            <a:ext cx="8239801" cy="393192"/>
          </a:xfrm>
        </p:spPr>
        <p:txBody>
          <a:bodyPr/>
          <a:lstStyle/>
          <a:p>
            <a:r>
              <a:rPr lang="en-US" dirty="0" smtClean="0"/>
              <a:t>FACILITIES SYSTEM OVERVIEW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459702" y="949452"/>
            <a:ext cx="8239801" cy="498348"/>
          </a:xfrm>
        </p:spPr>
        <p:txBody>
          <a:bodyPr/>
          <a:lstStyle/>
          <a:p>
            <a:r>
              <a:rPr lang="en-US" dirty="0" smtClean="0"/>
              <a:t>EMERGENCY GENERATOR</a:t>
            </a:r>
            <a:endParaRPr lang="en-US" dirty="0"/>
          </a:p>
        </p:txBody>
      </p:sp>
      <p:sp>
        <p:nvSpPr>
          <p:cNvPr id="5" name="TextBox 24"/>
          <p:cNvSpPr txBox="1">
            <a:spLocks noChangeArrowheads="1"/>
          </p:cNvSpPr>
          <p:nvPr/>
        </p:nvSpPr>
        <p:spPr bwMode="auto">
          <a:xfrm>
            <a:off x="32657" y="4724400"/>
            <a:ext cx="5834743" cy="160043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solidFill>
                  <a:srgbClr val="000099"/>
                </a:solidFill>
              </a:rPr>
              <a:t>System </a:t>
            </a:r>
            <a:r>
              <a:rPr lang="en-US" sz="1400" dirty="0">
                <a:solidFill>
                  <a:srgbClr val="000099"/>
                </a:solidFill>
              </a:rPr>
              <a:t>Capacity </a:t>
            </a:r>
            <a:endParaRPr lang="en-US" sz="1200" dirty="0" smtClean="0">
              <a:solidFill>
                <a:srgbClr val="000099"/>
              </a:solidFill>
            </a:endParaRPr>
          </a:p>
          <a:p>
            <a:r>
              <a:rPr lang="en-US" sz="1200" u="sng" dirty="0" smtClean="0">
                <a:solidFill>
                  <a:srgbClr val="000099"/>
                </a:solidFill>
              </a:rPr>
              <a:t>Major Components:</a:t>
            </a:r>
          </a:p>
          <a:p>
            <a:endParaRPr lang="en-US" sz="1200" dirty="0" smtClean="0"/>
          </a:p>
          <a:p>
            <a:r>
              <a:rPr lang="en-US" sz="1200" dirty="0" smtClean="0"/>
              <a:t>1 no Generator 350 </a:t>
            </a:r>
            <a:r>
              <a:rPr lang="en-US" sz="1200" dirty="0"/>
              <a:t>KVA </a:t>
            </a:r>
            <a:r>
              <a:rPr lang="en-US" sz="1200" dirty="0" smtClean="0"/>
              <a:t> supporting main building</a:t>
            </a:r>
          </a:p>
          <a:p>
            <a:r>
              <a:rPr lang="en-US" sz="1200" dirty="0" smtClean="0"/>
              <a:t>1 no Generator 150 KVA supporting Annex building</a:t>
            </a:r>
          </a:p>
          <a:p>
            <a:r>
              <a:rPr lang="en-US" sz="1200" dirty="0" smtClean="0"/>
              <a:t>To support CRITICAL Facilities loads during power outage, through </a:t>
            </a:r>
          </a:p>
          <a:p>
            <a:r>
              <a:rPr lang="en-US" sz="1200" dirty="0"/>
              <a:t>2</a:t>
            </a:r>
            <a:r>
              <a:rPr lang="en-US" sz="1200" dirty="0" smtClean="0"/>
              <a:t> </a:t>
            </a:r>
            <a:r>
              <a:rPr lang="en-US" sz="1200" dirty="0" err="1" smtClean="0"/>
              <a:t>nos</a:t>
            </a:r>
            <a:r>
              <a:rPr lang="en-US" sz="1200" dirty="0" smtClean="0"/>
              <a:t> of EMSB (Emergency Main Switch Board)</a:t>
            </a:r>
          </a:p>
          <a:p>
            <a:r>
              <a:rPr lang="en-US" sz="1200" dirty="0" smtClean="0"/>
              <a:t>Generator able to support critical load for 8hrs before running dry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755" y="1295400"/>
            <a:ext cx="4961845" cy="3165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1586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457200" y="685800"/>
            <a:ext cx="8239801" cy="393192"/>
          </a:xfrm>
        </p:spPr>
        <p:txBody>
          <a:bodyPr/>
          <a:lstStyle/>
          <a:p>
            <a:r>
              <a:rPr lang="en-US" dirty="0" smtClean="0"/>
              <a:t>FACILITIES SYSTEM OVERVIEW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459702" y="1066800"/>
            <a:ext cx="8239801" cy="498348"/>
          </a:xfrm>
        </p:spPr>
        <p:txBody>
          <a:bodyPr/>
          <a:lstStyle/>
          <a:p>
            <a:r>
              <a:rPr lang="en-US" dirty="0" smtClean="0"/>
              <a:t>CHEMICAL DISTRIBUTION SYSTEM</a:t>
            </a:r>
            <a:endParaRPr lang="en-US" dirty="0"/>
          </a:p>
        </p:txBody>
      </p:sp>
      <p:grpSp>
        <p:nvGrpSpPr>
          <p:cNvPr id="15" name="Group 14"/>
          <p:cNvGrpSpPr/>
          <p:nvPr/>
        </p:nvGrpSpPr>
        <p:grpSpPr>
          <a:xfrm>
            <a:off x="21771" y="1447800"/>
            <a:ext cx="3960560" cy="2791599"/>
            <a:chOff x="194623" y="2405742"/>
            <a:chExt cx="2472377" cy="2478615"/>
          </a:xfrm>
        </p:grpSpPr>
        <p:pic>
          <p:nvPicPr>
            <p:cNvPr id="16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" y="2405742"/>
              <a:ext cx="2438400" cy="22848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TextBox 16"/>
            <p:cNvSpPr txBox="1"/>
            <p:nvPr>
              <p:custDataLst>
                <p:tags r:id="rId1"/>
              </p:custDataLst>
            </p:nvPr>
          </p:nvSpPr>
          <p:spPr>
            <a:xfrm>
              <a:off x="194623" y="4638414"/>
              <a:ext cx="2438400" cy="245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 Chemical Dispensing System</a:t>
              </a:r>
              <a:endParaRPr lang="en-US" sz="1200" dirty="0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5334000" y="566057"/>
            <a:ext cx="3652519" cy="3276599"/>
            <a:chOff x="5334000" y="566057"/>
            <a:chExt cx="3652519" cy="3276599"/>
          </a:xfrm>
        </p:grpSpPr>
        <p:pic>
          <p:nvPicPr>
            <p:cNvPr id="13314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00" y="566057"/>
              <a:ext cx="3652519" cy="32765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Rectangle 17"/>
            <p:cNvSpPr/>
            <p:nvPr/>
          </p:nvSpPr>
          <p:spPr>
            <a:xfrm>
              <a:off x="7162800" y="1755322"/>
              <a:ext cx="688341" cy="449034"/>
            </a:xfrm>
            <a:prstGeom prst="rect">
              <a:avLst/>
            </a:prstGeom>
            <a:solidFill>
              <a:schemeClr val="accent1">
                <a:alpha val="1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 rot="16200000">
              <a:off x="6622956" y="2440666"/>
              <a:ext cx="344170" cy="243480"/>
            </a:xfrm>
            <a:prstGeom prst="rect">
              <a:avLst/>
            </a:prstGeom>
            <a:solidFill>
              <a:schemeClr val="accent1">
                <a:alpha val="1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6821170" y="3560967"/>
            <a:ext cx="1371600" cy="28168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900" b="1" dirty="0" smtClean="0"/>
              <a:t>Main Building L3 </a:t>
            </a:r>
            <a:r>
              <a:rPr lang="en-US" sz="900" b="1" dirty="0" err="1" smtClean="0"/>
              <a:t>SubFab</a:t>
            </a:r>
            <a:endParaRPr lang="en-US" sz="900" b="1" dirty="0"/>
          </a:p>
        </p:txBody>
      </p:sp>
      <p:sp>
        <p:nvSpPr>
          <p:cNvPr id="14" name="TextBox 11"/>
          <p:cNvSpPr txBox="1">
            <a:spLocks noChangeArrowheads="1"/>
          </p:cNvSpPr>
          <p:nvPr/>
        </p:nvSpPr>
        <p:spPr bwMode="auto">
          <a:xfrm>
            <a:off x="5715000" y="3828755"/>
            <a:ext cx="3200400" cy="297004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100" dirty="0" smtClean="0">
                <a:solidFill>
                  <a:srgbClr val="000099"/>
                </a:solidFill>
              </a:rPr>
              <a:t>System Capacity</a:t>
            </a:r>
            <a:endParaRPr lang="en-US" sz="1100" u="sng" dirty="0" smtClean="0">
              <a:solidFill>
                <a:srgbClr val="000099"/>
              </a:solidFill>
            </a:endParaRPr>
          </a:p>
          <a:p>
            <a:r>
              <a:rPr lang="en-US" sz="1100" u="sng" dirty="0" smtClean="0">
                <a:solidFill>
                  <a:srgbClr val="000099"/>
                </a:solidFill>
              </a:rPr>
              <a:t>Major </a:t>
            </a:r>
            <a:r>
              <a:rPr lang="en-US" sz="1100" u="sng" dirty="0">
                <a:solidFill>
                  <a:srgbClr val="000099"/>
                </a:solidFill>
              </a:rPr>
              <a:t>Components</a:t>
            </a:r>
            <a:r>
              <a:rPr lang="en-US" sz="1100" u="sng" dirty="0" smtClean="0">
                <a:solidFill>
                  <a:srgbClr val="000099"/>
                </a:solidFill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100" dirty="0" smtClean="0">
              <a:solidFill>
                <a:srgbClr val="000099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100" dirty="0" smtClean="0">
                <a:solidFill>
                  <a:schemeClr val="tx1"/>
                </a:solidFill>
              </a:rPr>
              <a:t>1%NH4OH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100" dirty="0" smtClean="0">
                <a:solidFill>
                  <a:schemeClr val="tx1"/>
                </a:solidFill>
              </a:rPr>
              <a:t>29%NH4OH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100" dirty="0" smtClean="0">
                <a:solidFill>
                  <a:schemeClr val="tx1"/>
                </a:solidFill>
              </a:rPr>
              <a:t>31% H2O2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100" dirty="0" smtClean="0">
                <a:solidFill>
                  <a:schemeClr val="tx1"/>
                </a:solidFill>
              </a:rPr>
              <a:t>81%H2SO4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100" dirty="0" smtClean="0">
                <a:solidFill>
                  <a:schemeClr val="tx1"/>
                </a:solidFill>
              </a:rPr>
              <a:t>96% H2SO4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100" dirty="0" smtClean="0">
                <a:solidFill>
                  <a:schemeClr val="tx1"/>
                </a:solidFill>
              </a:rPr>
              <a:t>ACETONE (500L Daytank)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100" dirty="0" smtClean="0">
                <a:solidFill>
                  <a:schemeClr val="tx1"/>
                </a:solidFill>
              </a:rPr>
              <a:t>ALEG368 (500L Daytank)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100" dirty="0" smtClean="0">
                <a:solidFill>
                  <a:schemeClr val="tx1"/>
                </a:solidFill>
              </a:rPr>
              <a:t>DECONTAM (1000L Daytank)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100" dirty="0" smtClean="0">
                <a:solidFill>
                  <a:schemeClr val="tx1"/>
                </a:solidFill>
              </a:rPr>
              <a:t>DYNASTRIP 7700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100" dirty="0" smtClean="0">
                <a:solidFill>
                  <a:schemeClr val="tx1"/>
                </a:solidFill>
              </a:rPr>
              <a:t>PMA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100" dirty="0" smtClean="0">
                <a:solidFill>
                  <a:schemeClr val="tx1"/>
                </a:solidFill>
              </a:rPr>
              <a:t>IPA * 2nos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100" dirty="0" smtClean="0">
                <a:solidFill>
                  <a:schemeClr val="tx1"/>
                </a:solidFill>
              </a:rPr>
              <a:t>BOE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100" dirty="0" smtClean="0">
                <a:solidFill>
                  <a:schemeClr val="tx1"/>
                </a:solidFill>
              </a:rPr>
              <a:t>KOH 20%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100" dirty="0" smtClean="0">
                <a:solidFill>
                  <a:schemeClr val="tx1"/>
                </a:solidFill>
              </a:rPr>
              <a:t>RR5</a:t>
            </a: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202431"/>
            <a:ext cx="3906131" cy="2550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5838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457200" y="609600"/>
            <a:ext cx="8239801" cy="393192"/>
          </a:xfrm>
        </p:spPr>
        <p:txBody>
          <a:bodyPr/>
          <a:lstStyle/>
          <a:p>
            <a:r>
              <a:rPr lang="en-US" dirty="0" smtClean="0"/>
              <a:t>FACILITIES SYSTEM OVERVIEW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459702" y="990600"/>
            <a:ext cx="8239801" cy="498348"/>
          </a:xfrm>
        </p:spPr>
        <p:txBody>
          <a:bodyPr/>
          <a:lstStyle/>
          <a:p>
            <a:r>
              <a:rPr lang="en-US" dirty="0" smtClean="0"/>
              <a:t>GAS DISTRIBUTION SYSTEM</a:t>
            </a:r>
            <a:endParaRPr lang="en-US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296" y="4114800"/>
            <a:ext cx="1440304" cy="2623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265512" y="1371600"/>
            <a:ext cx="4953000" cy="2663371"/>
            <a:chOff x="2385332" y="2286000"/>
            <a:chExt cx="6019800" cy="3048000"/>
          </a:xfrm>
        </p:grpSpPr>
        <p:grpSp>
          <p:nvGrpSpPr>
            <p:cNvPr id="9" name="Group 8"/>
            <p:cNvGrpSpPr/>
            <p:nvPr/>
          </p:nvGrpSpPr>
          <p:grpSpPr>
            <a:xfrm>
              <a:off x="2385332" y="2286000"/>
              <a:ext cx="6019800" cy="3048000"/>
              <a:chOff x="2385332" y="2286000"/>
              <a:chExt cx="6019800" cy="3048000"/>
            </a:xfrm>
          </p:grpSpPr>
          <p:pic>
            <p:nvPicPr>
              <p:cNvPr id="15363" name="Picture 3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85332" y="2286000"/>
                <a:ext cx="6019800" cy="3048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" name="Rectangle 6"/>
              <p:cNvSpPr/>
              <p:nvPr/>
            </p:nvSpPr>
            <p:spPr>
              <a:xfrm>
                <a:off x="5486400" y="4590143"/>
                <a:ext cx="2895600" cy="71845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5486400" y="4038600"/>
                <a:ext cx="838200" cy="1524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" name="Rectangle 3"/>
            <p:cNvSpPr/>
            <p:nvPr/>
          </p:nvSpPr>
          <p:spPr>
            <a:xfrm>
              <a:off x="4495800" y="4419600"/>
              <a:ext cx="3810000" cy="609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2326" y="4114800"/>
            <a:ext cx="1470474" cy="2623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5715000" y="811407"/>
            <a:ext cx="3200400" cy="3139321"/>
            <a:chOff x="5715000" y="3505200"/>
            <a:chExt cx="3200400" cy="3139321"/>
          </a:xfrm>
        </p:grpSpPr>
        <p:sp>
          <p:nvSpPr>
            <p:cNvPr id="14" name="TextBox 11"/>
            <p:cNvSpPr txBox="1">
              <a:spLocks noChangeArrowheads="1"/>
            </p:cNvSpPr>
            <p:nvPr/>
          </p:nvSpPr>
          <p:spPr bwMode="auto">
            <a:xfrm>
              <a:off x="5715000" y="3505200"/>
              <a:ext cx="3200400" cy="3139321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1100" dirty="0" smtClean="0">
                  <a:solidFill>
                    <a:srgbClr val="000099"/>
                  </a:solidFill>
                </a:rPr>
                <a:t>System Capacity</a:t>
              </a:r>
              <a:endParaRPr lang="en-US" sz="1100" u="sng" dirty="0" smtClean="0">
                <a:solidFill>
                  <a:srgbClr val="000099"/>
                </a:solidFill>
              </a:endParaRPr>
            </a:p>
            <a:p>
              <a:r>
                <a:rPr lang="en-US" sz="1100" u="sng" dirty="0" smtClean="0">
                  <a:solidFill>
                    <a:srgbClr val="000099"/>
                  </a:solidFill>
                </a:rPr>
                <a:t>Major </a:t>
              </a:r>
              <a:r>
                <a:rPr lang="en-US" sz="1100" u="sng" dirty="0">
                  <a:solidFill>
                    <a:srgbClr val="000099"/>
                  </a:solidFill>
                </a:rPr>
                <a:t>Components</a:t>
              </a:r>
              <a:r>
                <a:rPr lang="en-US" sz="1100" u="sng" dirty="0" smtClean="0">
                  <a:solidFill>
                    <a:srgbClr val="000099"/>
                  </a:solidFill>
                </a:rPr>
                <a:t>:</a:t>
              </a:r>
            </a:p>
            <a:p>
              <a:r>
                <a:rPr lang="en-US" sz="1100" dirty="0" smtClean="0">
                  <a:solidFill>
                    <a:schemeClr val="tx1"/>
                  </a:solidFill>
                </a:rPr>
                <a:t>Total 110nos of gas distribution system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sz="1100" dirty="0" smtClean="0">
                <a:solidFill>
                  <a:srgbClr val="000099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100" dirty="0" smtClean="0">
                  <a:solidFill>
                    <a:schemeClr val="tx1"/>
                  </a:solidFill>
                </a:rPr>
                <a:t>4%H2/N2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100" dirty="0" smtClean="0">
                  <a:solidFill>
                    <a:schemeClr val="tx1"/>
                  </a:solidFill>
                </a:rPr>
                <a:t>5%F2/Ne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100" dirty="0" smtClean="0">
                  <a:solidFill>
                    <a:schemeClr val="tx1"/>
                  </a:solidFill>
                </a:rPr>
                <a:t>5%H2/He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100" dirty="0" smtClean="0">
                  <a:solidFill>
                    <a:schemeClr val="tx1"/>
                  </a:solidFill>
                </a:rPr>
                <a:t>10%CH4/</a:t>
              </a:r>
              <a:r>
                <a:rPr lang="en-US" sz="1100" dirty="0" err="1" smtClean="0">
                  <a:solidFill>
                    <a:schemeClr val="tx1"/>
                  </a:solidFill>
                </a:rPr>
                <a:t>Ar</a:t>
              </a:r>
              <a:endParaRPr lang="en-US" sz="1100" dirty="0" smtClean="0">
                <a:solidFill>
                  <a:schemeClr val="tx1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100" dirty="0" smtClean="0">
                  <a:solidFill>
                    <a:schemeClr val="tx1"/>
                  </a:solidFill>
                </a:rPr>
                <a:t>25%SiH4/He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100" dirty="0" smtClean="0">
                  <a:solidFill>
                    <a:schemeClr val="tx1"/>
                  </a:solidFill>
                </a:rPr>
                <a:t>100% SiH4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100" dirty="0" smtClean="0">
                  <a:solidFill>
                    <a:schemeClr val="tx1"/>
                  </a:solidFill>
                </a:rPr>
                <a:t>Argon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100" dirty="0" smtClean="0">
                  <a:solidFill>
                    <a:schemeClr val="tx1"/>
                  </a:solidFill>
                </a:rPr>
                <a:t>BCl3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100" dirty="0" smtClean="0">
                  <a:solidFill>
                    <a:schemeClr val="tx1"/>
                  </a:solidFill>
                </a:rPr>
                <a:t>C3F8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100" dirty="0" smtClean="0">
                  <a:solidFill>
                    <a:schemeClr val="tx1"/>
                  </a:solidFill>
                </a:rPr>
                <a:t>CHF3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100" dirty="0" smtClean="0">
                  <a:solidFill>
                    <a:schemeClr val="tx1"/>
                  </a:solidFill>
                </a:rPr>
                <a:t>CF4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100" dirty="0" smtClean="0">
                  <a:solidFill>
                    <a:schemeClr val="tx1"/>
                  </a:solidFill>
                </a:rPr>
                <a:t>Cl2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100" dirty="0" smtClean="0">
                  <a:solidFill>
                    <a:schemeClr val="tx1"/>
                  </a:solidFill>
                </a:rPr>
                <a:t>Helium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100" dirty="0" smtClean="0">
                  <a:solidFill>
                    <a:schemeClr val="tx1"/>
                  </a:solidFill>
                </a:rPr>
                <a:t>HBr</a:t>
              </a:r>
            </a:p>
          </p:txBody>
        </p:sp>
        <p:sp>
          <p:nvSpPr>
            <p:cNvPr id="16" name="TextBox 11"/>
            <p:cNvSpPr txBox="1">
              <a:spLocks noChangeArrowheads="1"/>
            </p:cNvSpPr>
            <p:nvPr/>
          </p:nvSpPr>
          <p:spPr bwMode="auto">
            <a:xfrm>
              <a:off x="7086600" y="4191000"/>
              <a:ext cx="1447800" cy="1107996"/>
            </a:xfrm>
            <a:prstGeom prst="rect">
              <a:avLst/>
            </a:prstGeom>
            <a:noFill/>
            <a:ln>
              <a:noFill/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100" dirty="0" smtClean="0">
                  <a:solidFill>
                    <a:schemeClr val="tx1"/>
                  </a:solidFill>
                </a:rPr>
                <a:t>NH3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100" dirty="0" smtClean="0">
                  <a:solidFill>
                    <a:schemeClr val="tx1"/>
                  </a:solidFill>
                </a:rPr>
                <a:t>Neon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100" dirty="0" smtClean="0">
                  <a:solidFill>
                    <a:schemeClr val="tx1"/>
                  </a:solidFill>
                </a:rPr>
                <a:t>Oxygen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100" dirty="0" smtClean="0">
                  <a:solidFill>
                    <a:schemeClr val="tx1"/>
                  </a:solidFill>
                </a:rPr>
                <a:t>SF6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100" dirty="0" smtClean="0">
                  <a:solidFill>
                    <a:schemeClr val="tx1"/>
                  </a:solidFill>
                </a:rPr>
                <a:t>SiCl4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sz="1100" dirty="0" smtClean="0">
                <a:solidFill>
                  <a:srgbClr val="000099"/>
                </a:solidFill>
              </a:endParaRPr>
            </a:p>
          </p:txBody>
        </p:sp>
      </p:grpSp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199" y="4112985"/>
            <a:ext cx="5426001" cy="2625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4945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457200" y="685800"/>
            <a:ext cx="8239801" cy="393192"/>
          </a:xfrm>
        </p:spPr>
        <p:txBody>
          <a:bodyPr/>
          <a:lstStyle/>
          <a:p>
            <a:r>
              <a:rPr lang="en-US" dirty="0" smtClean="0"/>
              <a:t>FACILITIES SYSTEM OVERVIEW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459702" y="1066800"/>
            <a:ext cx="8239801" cy="498348"/>
          </a:xfrm>
        </p:spPr>
        <p:txBody>
          <a:bodyPr/>
          <a:lstStyle/>
          <a:p>
            <a:r>
              <a:rPr lang="en-US" dirty="0" smtClean="0"/>
              <a:t>NITROGEN GENERATION PLANT</a:t>
            </a:r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24000"/>
            <a:ext cx="4343400" cy="4994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11"/>
          <p:cNvSpPr txBox="1">
            <a:spLocks noChangeArrowheads="1"/>
          </p:cNvSpPr>
          <p:nvPr/>
        </p:nvSpPr>
        <p:spPr bwMode="auto">
          <a:xfrm>
            <a:off x="4953000" y="4363810"/>
            <a:ext cx="3799114" cy="2154436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rgbClr val="000099"/>
                </a:solidFill>
              </a:rPr>
              <a:t>System Capacity 1800 m</a:t>
            </a:r>
            <a:r>
              <a:rPr lang="en-US" sz="1200" baseline="30000" dirty="0" smtClean="0">
                <a:solidFill>
                  <a:srgbClr val="000099"/>
                </a:solidFill>
              </a:rPr>
              <a:t>3</a:t>
            </a:r>
            <a:r>
              <a:rPr lang="en-US" sz="1200" dirty="0" smtClean="0">
                <a:solidFill>
                  <a:srgbClr val="000099"/>
                </a:solidFill>
              </a:rPr>
              <a:t>/</a:t>
            </a:r>
            <a:r>
              <a:rPr lang="en-US" sz="1200" dirty="0" err="1" smtClean="0">
                <a:solidFill>
                  <a:srgbClr val="000099"/>
                </a:solidFill>
              </a:rPr>
              <a:t>hr</a:t>
            </a:r>
            <a:endParaRPr lang="en-US" sz="1200" dirty="0" smtClean="0">
              <a:solidFill>
                <a:srgbClr val="000099"/>
              </a:solidFill>
            </a:endParaRPr>
          </a:p>
          <a:p>
            <a:pPr algn="ctr"/>
            <a:r>
              <a:rPr lang="en-US" sz="1200" dirty="0" smtClean="0">
                <a:solidFill>
                  <a:srgbClr val="000099"/>
                </a:solidFill>
              </a:rPr>
              <a:t>Utilization: 66%</a:t>
            </a:r>
          </a:p>
          <a:p>
            <a:endParaRPr lang="en-US" sz="1200" u="sng" dirty="0" smtClean="0">
              <a:solidFill>
                <a:srgbClr val="000099"/>
              </a:solidFill>
            </a:endParaRPr>
          </a:p>
          <a:p>
            <a:r>
              <a:rPr lang="en-US" sz="1200" u="sng" dirty="0" smtClean="0">
                <a:solidFill>
                  <a:srgbClr val="000099"/>
                </a:solidFill>
              </a:rPr>
              <a:t>Major </a:t>
            </a:r>
            <a:r>
              <a:rPr lang="en-US" sz="1200" u="sng" dirty="0">
                <a:solidFill>
                  <a:srgbClr val="000099"/>
                </a:solidFill>
              </a:rPr>
              <a:t>Components</a:t>
            </a:r>
            <a:r>
              <a:rPr lang="en-US" sz="1200" u="sng" dirty="0" smtClean="0">
                <a:solidFill>
                  <a:srgbClr val="000099"/>
                </a:solidFill>
              </a:rPr>
              <a:t>:</a:t>
            </a:r>
          </a:p>
          <a:p>
            <a:endParaRPr lang="en-US" sz="1200" dirty="0" smtClean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chemeClr val="tx1"/>
                </a:solidFill>
              </a:rPr>
              <a:t>2nos ZR315 compressors at 900 m</a:t>
            </a:r>
            <a:r>
              <a:rPr lang="en-US" sz="1200" baseline="30000" dirty="0" smtClean="0">
                <a:solidFill>
                  <a:schemeClr val="tx1"/>
                </a:solidFill>
              </a:rPr>
              <a:t>3</a:t>
            </a:r>
            <a:r>
              <a:rPr lang="en-US" sz="1200" dirty="0" smtClean="0">
                <a:solidFill>
                  <a:schemeClr val="tx1"/>
                </a:solidFill>
              </a:rPr>
              <a:t>/</a:t>
            </a:r>
            <a:r>
              <a:rPr lang="en-US" sz="1200" dirty="0" err="1" smtClean="0">
                <a:solidFill>
                  <a:schemeClr val="tx1"/>
                </a:solidFill>
              </a:rPr>
              <a:t>hr</a:t>
            </a:r>
            <a:r>
              <a:rPr lang="en-US" sz="1200" dirty="0" smtClean="0">
                <a:solidFill>
                  <a:schemeClr val="tx1"/>
                </a:solidFill>
              </a:rPr>
              <a:t> each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chemeClr val="tx1"/>
                </a:solidFill>
              </a:rPr>
              <a:t>1no cooling tower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tx1"/>
              </a:solidFill>
            </a:endParaRPr>
          </a:p>
          <a:p>
            <a:r>
              <a:rPr lang="en-US" sz="1200" dirty="0" smtClean="0">
                <a:solidFill>
                  <a:schemeClr val="tx1"/>
                </a:solidFill>
              </a:rPr>
              <a:t>Nitrogen Spec: O2 &lt; 2ppm ; Moisture &lt; 2ppm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dirty="0" smtClean="0">
              <a:solidFill>
                <a:srgbClr val="000099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u="sng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0026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457200" y="609600"/>
            <a:ext cx="8239801" cy="393192"/>
          </a:xfrm>
        </p:spPr>
        <p:txBody>
          <a:bodyPr/>
          <a:lstStyle/>
          <a:p>
            <a:r>
              <a:rPr lang="en-US" dirty="0" smtClean="0"/>
              <a:t>FACILITIES SYSTEM OVERVIEW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459702" y="990600"/>
            <a:ext cx="8239801" cy="498348"/>
          </a:xfrm>
        </p:spPr>
        <p:txBody>
          <a:bodyPr/>
          <a:lstStyle/>
          <a:p>
            <a:r>
              <a:rPr lang="en-US" dirty="0" smtClean="0"/>
              <a:t>BUILDING SPRINKLER WATER SYSTEM</a:t>
            </a:r>
            <a:endParaRPr lang="en-US" dirty="0"/>
          </a:p>
        </p:txBody>
      </p:sp>
      <p:sp>
        <p:nvSpPr>
          <p:cNvPr id="5" name="TextBox 11"/>
          <p:cNvSpPr txBox="1">
            <a:spLocks noChangeArrowheads="1"/>
          </p:cNvSpPr>
          <p:nvPr/>
        </p:nvSpPr>
        <p:spPr bwMode="auto">
          <a:xfrm>
            <a:off x="435429" y="5181600"/>
            <a:ext cx="3657600" cy="144655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solidFill>
                  <a:srgbClr val="000099"/>
                </a:solidFill>
              </a:rPr>
              <a:t>System Capacity</a:t>
            </a:r>
            <a:endParaRPr lang="en-US" sz="1400" u="sng" dirty="0" smtClean="0">
              <a:solidFill>
                <a:srgbClr val="000099"/>
              </a:solidFill>
            </a:endParaRPr>
          </a:p>
          <a:p>
            <a:r>
              <a:rPr lang="en-US" sz="1200" u="sng" dirty="0" smtClean="0">
                <a:solidFill>
                  <a:srgbClr val="000099"/>
                </a:solidFill>
              </a:rPr>
              <a:t>Major </a:t>
            </a:r>
            <a:r>
              <a:rPr lang="en-US" sz="1200" u="sng" dirty="0">
                <a:solidFill>
                  <a:srgbClr val="000099"/>
                </a:solidFill>
              </a:rPr>
              <a:t>Components</a:t>
            </a:r>
            <a:r>
              <a:rPr lang="en-US" sz="1200" u="sng" dirty="0" smtClean="0">
                <a:solidFill>
                  <a:srgbClr val="000099"/>
                </a:solidFill>
              </a:rPr>
              <a:t>:</a:t>
            </a:r>
          </a:p>
          <a:p>
            <a:endParaRPr lang="en-US" sz="1400" u="sng" dirty="0">
              <a:solidFill>
                <a:srgbClr val="000099"/>
              </a:solidFill>
            </a:endParaRPr>
          </a:p>
          <a:p>
            <a:r>
              <a:rPr lang="en-US" sz="1200" dirty="0" smtClean="0"/>
              <a:t>1 no Diesel pump 1500GPM (US)</a:t>
            </a:r>
          </a:p>
          <a:p>
            <a:r>
              <a:rPr lang="en-US" sz="1200" dirty="0" smtClean="0"/>
              <a:t>1 no Electrical pump 1500 GPM (US)</a:t>
            </a:r>
          </a:p>
          <a:p>
            <a:r>
              <a:rPr lang="en-US" sz="1200" dirty="0" smtClean="0"/>
              <a:t>1 no Jockey pump @112psig</a:t>
            </a:r>
          </a:p>
          <a:p>
            <a:r>
              <a:rPr lang="en-US" sz="1200" dirty="0" smtClean="0"/>
              <a:t>2nos sprinkler water tank @ 350m</a:t>
            </a:r>
            <a:r>
              <a:rPr lang="en-US" sz="1200" baseline="30000" dirty="0" smtClean="0"/>
              <a:t>3</a:t>
            </a:r>
            <a:r>
              <a:rPr lang="en-US" sz="1200" dirty="0" smtClean="0"/>
              <a:t> each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98" y="1340967"/>
            <a:ext cx="5173152" cy="3459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1637" y="3886825"/>
            <a:ext cx="3849706" cy="258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5261637" y="609600"/>
            <a:ext cx="3521146" cy="3183758"/>
            <a:chOff x="5261637" y="609600"/>
            <a:chExt cx="3521146" cy="3183758"/>
          </a:xfrm>
        </p:grpSpPr>
        <p:pic>
          <p:nvPicPr>
            <p:cNvPr id="9221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61637" y="609600"/>
              <a:ext cx="3521146" cy="312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6755510" y="3526971"/>
              <a:ext cx="533400" cy="152400"/>
            </a:xfrm>
            <a:prstGeom prst="rect">
              <a:avLst/>
            </a:prstGeom>
            <a:solidFill>
              <a:schemeClr val="accent1">
                <a:alpha val="19000"/>
              </a:schemeClr>
            </a:solidFill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334000" y="3565383"/>
              <a:ext cx="1295400" cy="227975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r>
                <a:rPr lang="en-US" sz="900" b="1" dirty="0" smtClean="0"/>
                <a:t>ANNEX Building Level 1</a:t>
              </a:r>
              <a:endParaRPr lang="en-US" sz="900" b="1" dirty="0"/>
            </a:p>
          </p:txBody>
        </p:sp>
        <p:sp>
          <p:nvSpPr>
            <p:cNvPr id="20" name="TextBox 19"/>
            <p:cNvSpPr txBox="1"/>
            <p:nvPr/>
          </p:nvSpPr>
          <p:spPr>
            <a:xfrm rot="16200000">
              <a:off x="7505543" y="1943256"/>
              <a:ext cx="914088" cy="227975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r>
                <a:rPr lang="en-US" sz="900" b="1" dirty="0" smtClean="0"/>
                <a:t>Proposed GYM</a:t>
              </a:r>
              <a:endParaRPr lang="en-US" sz="9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864075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457200" y="685800"/>
            <a:ext cx="8239801" cy="393192"/>
          </a:xfrm>
        </p:spPr>
        <p:txBody>
          <a:bodyPr/>
          <a:lstStyle/>
          <a:p>
            <a:r>
              <a:rPr lang="en-US" dirty="0" smtClean="0"/>
              <a:t>FACILITIES SYSTEM OVERVIEW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459702" y="1066800"/>
            <a:ext cx="8239801" cy="498348"/>
          </a:xfrm>
        </p:spPr>
        <p:txBody>
          <a:bodyPr/>
          <a:lstStyle/>
          <a:p>
            <a:r>
              <a:rPr lang="en-US" dirty="0" smtClean="0"/>
              <a:t>LIFE SAFETY SYSTEM</a:t>
            </a:r>
            <a:endParaRPr lang="en-US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7997" y="1522247"/>
            <a:ext cx="2224920" cy="361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11"/>
          <p:cNvSpPr txBox="1">
            <a:spLocks noChangeArrowheads="1"/>
          </p:cNvSpPr>
          <p:nvPr/>
        </p:nvSpPr>
        <p:spPr bwMode="auto">
          <a:xfrm>
            <a:off x="5410200" y="4438031"/>
            <a:ext cx="3570514" cy="2154436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rgbClr val="000099"/>
                </a:solidFill>
              </a:rPr>
              <a:t>System Capacity </a:t>
            </a:r>
            <a:endParaRPr lang="en-US" sz="1200" u="sng" dirty="0" smtClean="0">
              <a:solidFill>
                <a:srgbClr val="000099"/>
              </a:solidFill>
            </a:endParaRPr>
          </a:p>
          <a:p>
            <a:endParaRPr lang="en-US" sz="1200" u="sng" dirty="0" smtClean="0">
              <a:solidFill>
                <a:srgbClr val="000099"/>
              </a:solidFill>
            </a:endParaRPr>
          </a:p>
          <a:p>
            <a:r>
              <a:rPr lang="en-US" sz="1200" u="sng" dirty="0" smtClean="0">
                <a:solidFill>
                  <a:srgbClr val="000099"/>
                </a:solidFill>
              </a:rPr>
              <a:t>Major </a:t>
            </a:r>
            <a:r>
              <a:rPr lang="en-US" sz="1200" u="sng" dirty="0">
                <a:solidFill>
                  <a:srgbClr val="000099"/>
                </a:solidFill>
              </a:rPr>
              <a:t>Components</a:t>
            </a:r>
            <a:r>
              <a:rPr lang="en-US" sz="1200" u="sng" dirty="0" smtClean="0">
                <a:solidFill>
                  <a:srgbClr val="000099"/>
                </a:solidFill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dirty="0" smtClean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chemeClr val="tx1"/>
                </a:solidFill>
              </a:rPr>
              <a:t>5nos of HONEYWELL VERTEX SYSTEM.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chemeClr val="tx1"/>
                </a:solidFill>
              </a:rPr>
              <a:t>5nos of Hydride monitoring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chemeClr val="tx1"/>
                </a:solidFill>
              </a:rPr>
              <a:t>8nos of Cl2 monitoring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chemeClr val="tx1"/>
                </a:solidFill>
              </a:rPr>
              <a:t>3nos of NH3 monitoring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</a:rPr>
              <a:t>2</a:t>
            </a:r>
            <a:r>
              <a:rPr lang="en-US" sz="1200" dirty="0" smtClean="0">
                <a:solidFill>
                  <a:schemeClr val="tx1"/>
                </a:solidFill>
              </a:rPr>
              <a:t>nos of F2/</a:t>
            </a:r>
            <a:r>
              <a:rPr lang="en-US" sz="1200" dirty="0" err="1" smtClean="0">
                <a:solidFill>
                  <a:schemeClr val="tx1"/>
                </a:solidFill>
              </a:rPr>
              <a:t>Oxidiser</a:t>
            </a:r>
            <a:r>
              <a:rPr lang="en-US" sz="1200" dirty="0" smtClean="0">
                <a:solidFill>
                  <a:schemeClr val="tx1"/>
                </a:solidFill>
              </a:rPr>
              <a:t> monitoring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chemeClr val="tx1"/>
                </a:solidFill>
              </a:rPr>
              <a:t>8nos of Mineral acid monitoring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u="sng" dirty="0">
              <a:solidFill>
                <a:srgbClr val="000099"/>
              </a:solidFill>
            </a:endParaRPr>
          </a:p>
        </p:txBody>
      </p:sp>
      <p:grpSp>
        <p:nvGrpSpPr>
          <p:cNvPr id="6" name="Group 12"/>
          <p:cNvGrpSpPr/>
          <p:nvPr/>
        </p:nvGrpSpPr>
        <p:grpSpPr>
          <a:xfrm>
            <a:off x="16136" y="1522247"/>
            <a:ext cx="2875115" cy="4267201"/>
            <a:chOff x="6039310" y="533400"/>
            <a:chExt cx="2902257" cy="2577525"/>
          </a:xfrm>
        </p:grpSpPr>
        <p:pic>
          <p:nvPicPr>
            <p:cNvPr id="7" name="Picture 2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039310" y="533400"/>
              <a:ext cx="2902257" cy="21810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TextBox 7"/>
            <p:cNvSpPr txBox="1"/>
            <p:nvPr>
              <p:custDataLst>
                <p:tags r:id="rId2"/>
              </p:custDataLst>
            </p:nvPr>
          </p:nvSpPr>
          <p:spPr>
            <a:xfrm>
              <a:off x="6627761" y="2779675"/>
              <a:ext cx="2133600" cy="3312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LSS Vertex Analyzer</a:t>
              </a:r>
              <a:endParaRPr lang="en-US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697220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2522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787775"/>
            <a:ext cx="7772400" cy="1165225"/>
          </a:xfrm>
        </p:spPr>
        <p:txBody>
          <a:bodyPr/>
          <a:lstStyle/>
          <a:p>
            <a:r>
              <a:rPr lang="en-US" dirty="0" smtClean="0"/>
              <a:t>LUMILEDS SINGAPORE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914400"/>
          </a:xfrm>
        </p:spPr>
        <p:txBody>
          <a:bodyPr/>
          <a:lstStyle/>
          <a:p>
            <a:r>
              <a:rPr lang="en-US" dirty="0" smtClean="0"/>
              <a:t>SITE INFORMATION</a:t>
            </a:r>
            <a:endParaRPr lang="en-US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7" y="623011"/>
            <a:ext cx="9035143" cy="2805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7947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LUMILEDS SINGAPORE FACILITIES ORG CHART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FACILITIES – OPERATION &amp; MAINTENANCE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3276600" y="2057400"/>
            <a:ext cx="2209800" cy="1055914"/>
            <a:chOff x="76200" y="3135086"/>
            <a:chExt cx="2209800" cy="1055914"/>
          </a:xfrm>
        </p:grpSpPr>
        <p:sp>
          <p:nvSpPr>
            <p:cNvPr id="6" name="Rounded Rectangle 5">
              <a:hlinkClick r:id="rId2" action="ppaction://hlinksldjump"/>
            </p:cNvPr>
            <p:cNvSpPr/>
            <p:nvPr/>
          </p:nvSpPr>
          <p:spPr>
            <a:xfrm>
              <a:off x="76200" y="3135086"/>
              <a:ext cx="2209800" cy="914400"/>
            </a:xfrm>
            <a:prstGeom prst="roundRect">
              <a:avLst/>
            </a:prstGeom>
            <a:ln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100" dirty="0" smtClean="0"/>
                <a:t>OPERATIONS &amp; MAINTENANCE &amp; BUILDING SERVICES</a:t>
              </a:r>
            </a:p>
            <a:p>
              <a:pPr algn="ctr"/>
              <a:r>
                <a:rPr lang="en-US" sz="900" b="1" dirty="0" smtClean="0"/>
                <a:t>SNR MANAGER</a:t>
              </a:r>
            </a:p>
            <a:p>
              <a:pPr algn="ctr"/>
              <a:endParaRPr lang="en-US" sz="900" b="1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57200" y="3886200"/>
              <a:ext cx="1676400" cy="304800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r>
                <a:rPr lang="en-US" sz="1050" b="1" dirty="0" smtClean="0"/>
                <a:t>MR. WONG CHEE KEAT</a:t>
              </a:r>
            </a:p>
            <a:p>
              <a:endParaRPr lang="en-US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0" y="3526971"/>
            <a:ext cx="1371600" cy="1055914"/>
            <a:chOff x="76200" y="3135086"/>
            <a:chExt cx="2209800" cy="1055914"/>
          </a:xfrm>
        </p:grpSpPr>
        <p:sp>
          <p:nvSpPr>
            <p:cNvPr id="11" name="Rounded Rectangle 10"/>
            <p:cNvSpPr/>
            <p:nvPr/>
          </p:nvSpPr>
          <p:spPr>
            <a:xfrm>
              <a:off x="76200" y="3135086"/>
              <a:ext cx="2209800" cy="914400"/>
            </a:xfrm>
            <a:prstGeom prst="roundRect">
              <a:avLst/>
            </a:prstGeom>
            <a:ln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100" dirty="0" smtClean="0"/>
                <a:t>CHEMICAL SYSTEM O&amp;M</a:t>
              </a:r>
            </a:p>
            <a:p>
              <a:pPr algn="ctr"/>
              <a:r>
                <a:rPr lang="en-US" sz="900" b="1" dirty="0" smtClean="0"/>
                <a:t>SNR ENGINEER</a:t>
              </a:r>
            </a:p>
            <a:p>
              <a:pPr algn="ctr"/>
              <a:endParaRPr lang="en-US" sz="900" b="1" dirty="0" smtClean="0"/>
            </a:p>
            <a:p>
              <a:pPr algn="ctr"/>
              <a:endParaRPr lang="en-US" sz="900" b="1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25116" y="3886200"/>
              <a:ext cx="1298448" cy="304800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r>
                <a:rPr lang="en-US" sz="1050" b="1" dirty="0" smtClean="0"/>
                <a:t>MR. ERIC CHONG</a:t>
              </a:r>
              <a:endParaRPr lang="en-US" dirty="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447800" y="3526972"/>
            <a:ext cx="1295400" cy="1055914"/>
            <a:chOff x="76200" y="3135086"/>
            <a:chExt cx="2209800" cy="1055914"/>
          </a:xfrm>
        </p:grpSpPr>
        <p:sp>
          <p:nvSpPr>
            <p:cNvPr id="14" name="Rounded Rectangle 13"/>
            <p:cNvSpPr/>
            <p:nvPr/>
          </p:nvSpPr>
          <p:spPr>
            <a:xfrm>
              <a:off x="76200" y="3135086"/>
              <a:ext cx="2209800" cy="914400"/>
            </a:xfrm>
            <a:prstGeom prst="roundRect">
              <a:avLst/>
            </a:prstGeom>
            <a:ln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100" dirty="0" smtClean="0"/>
                <a:t>GAS SYSTEM O&amp;M</a:t>
              </a:r>
            </a:p>
            <a:p>
              <a:pPr algn="ctr"/>
              <a:r>
                <a:rPr lang="en-US" sz="900" b="1" dirty="0" smtClean="0"/>
                <a:t>SNR ENGINEER</a:t>
              </a:r>
            </a:p>
            <a:p>
              <a:pPr algn="ctr"/>
              <a:endParaRPr lang="en-US" sz="900" b="1" dirty="0" smtClean="0"/>
            </a:p>
            <a:p>
              <a:pPr algn="ctr"/>
              <a:endParaRPr lang="en-US" sz="900" b="1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36176" y="3886200"/>
              <a:ext cx="1819835" cy="304800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r>
                <a:rPr lang="en-US" sz="1050" b="1" dirty="0" smtClean="0"/>
                <a:t>MR. REYNALDO</a:t>
              </a:r>
            </a:p>
            <a:p>
              <a:endParaRPr lang="en-US" dirty="0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2819400" y="3516086"/>
            <a:ext cx="1447800" cy="1055914"/>
            <a:chOff x="76200" y="3135086"/>
            <a:chExt cx="2209800" cy="1055914"/>
          </a:xfrm>
        </p:grpSpPr>
        <p:sp>
          <p:nvSpPr>
            <p:cNvPr id="17" name="Rounded Rectangle 16"/>
            <p:cNvSpPr/>
            <p:nvPr/>
          </p:nvSpPr>
          <p:spPr>
            <a:xfrm>
              <a:off x="76200" y="3135086"/>
              <a:ext cx="2209800" cy="914400"/>
            </a:xfrm>
            <a:prstGeom prst="roundRect">
              <a:avLst/>
            </a:prstGeom>
            <a:ln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100" dirty="0" smtClean="0"/>
                <a:t>CHEMICAL &amp; GAS WAREHOUSE</a:t>
              </a:r>
            </a:p>
            <a:p>
              <a:pPr algn="ctr"/>
              <a:r>
                <a:rPr lang="en-US" sz="900" b="1" dirty="0" smtClean="0"/>
                <a:t>SUPERVISOR</a:t>
              </a:r>
            </a:p>
            <a:p>
              <a:pPr algn="ctr"/>
              <a:endParaRPr lang="en-US" sz="900" b="1" dirty="0" smtClean="0"/>
            </a:p>
            <a:p>
              <a:pPr algn="ctr"/>
              <a:endParaRPr lang="en-US" sz="900" b="1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49275" y="3886200"/>
              <a:ext cx="1230313" cy="304800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r>
                <a:rPr lang="en-US" sz="1050" b="1" dirty="0" smtClean="0"/>
                <a:t>MS. GAN KAI LI</a:t>
              </a:r>
            </a:p>
            <a:p>
              <a:endParaRPr lang="en-US" dirty="0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4343400" y="3526972"/>
            <a:ext cx="1295400" cy="1055914"/>
            <a:chOff x="76200" y="3135086"/>
            <a:chExt cx="2209800" cy="1055914"/>
          </a:xfrm>
        </p:grpSpPr>
        <p:sp>
          <p:nvSpPr>
            <p:cNvPr id="20" name="Rounded Rectangle 19"/>
            <p:cNvSpPr/>
            <p:nvPr/>
          </p:nvSpPr>
          <p:spPr>
            <a:xfrm>
              <a:off x="76200" y="3135086"/>
              <a:ext cx="2209800" cy="914400"/>
            </a:xfrm>
            <a:prstGeom prst="roundRect">
              <a:avLst/>
            </a:prstGeom>
            <a:ln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100" dirty="0" smtClean="0"/>
                <a:t>M&amp;E OPERATION</a:t>
              </a:r>
            </a:p>
            <a:p>
              <a:pPr algn="ctr"/>
              <a:r>
                <a:rPr lang="en-US" sz="900" b="1" dirty="0" smtClean="0"/>
                <a:t>ENGINEER</a:t>
              </a:r>
            </a:p>
            <a:p>
              <a:pPr algn="ctr"/>
              <a:endParaRPr lang="en-US" sz="900" b="1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36176" y="3886200"/>
              <a:ext cx="1276350" cy="304800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r>
                <a:rPr lang="en-US" sz="1050" b="1" dirty="0" smtClean="0"/>
                <a:t>MR. YEO EDWIN</a:t>
              </a:r>
              <a:endParaRPr lang="en-US" dirty="0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5715000" y="3516086"/>
            <a:ext cx="1518557" cy="1055914"/>
            <a:chOff x="76200" y="3135086"/>
            <a:chExt cx="2209800" cy="1055914"/>
          </a:xfrm>
        </p:grpSpPr>
        <p:sp>
          <p:nvSpPr>
            <p:cNvPr id="23" name="Rounded Rectangle 22"/>
            <p:cNvSpPr/>
            <p:nvPr/>
          </p:nvSpPr>
          <p:spPr>
            <a:xfrm>
              <a:off x="76200" y="3135086"/>
              <a:ext cx="2209800" cy="914400"/>
            </a:xfrm>
            <a:prstGeom prst="roundRect">
              <a:avLst/>
            </a:prstGeom>
            <a:ln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100" dirty="0" smtClean="0"/>
                <a:t>M&amp;E MAINTENANCE</a:t>
              </a:r>
            </a:p>
            <a:p>
              <a:pPr algn="ctr"/>
              <a:r>
                <a:rPr lang="en-US" sz="900" b="1" dirty="0" smtClean="0"/>
                <a:t>MANAGER</a:t>
              </a:r>
              <a:endParaRPr lang="en-US" sz="900" b="1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96903" y="3886200"/>
              <a:ext cx="1276350" cy="304800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r>
                <a:rPr lang="en-US" sz="1050" b="1" dirty="0" smtClean="0"/>
                <a:t>MR. KOW MUI HIANG</a:t>
              </a:r>
              <a:endParaRPr lang="en-US" dirty="0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7315200" y="3526971"/>
            <a:ext cx="1730630" cy="1055914"/>
            <a:chOff x="76200" y="3135086"/>
            <a:chExt cx="2209800" cy="1055914"/>
          </a:xfrm>
        </p:grpSpPr>
        <p:sp>
          <p:nvSpPr>
            <p:cNvPr id="26" name="Rounded Rectangle 25"/>
            <p:cNvSpPr/>
            <p:nvPr/>
          </p:nvSpPr>
          <p:spPr>
            <a:xfrm>
              <a:off x="76200" y="3135086"/>
              <a:ext cx="2209800" cy="914400"/>
            </a:xfrm>
            <a:prstGeom prst="roundRect">
              <a:avLst/>
            </a:prstGeom>
            <a:ln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100" dirty="0" smtClean="0"/>
                <a:t>BUILDING SERVICES</a:t>
              </a:r>
            </a:p>
            <a:p>
              <a:pPr algn="ctr"/>
              <a:r>
                <a:rPr lang="en-US" sz="900" b="1" dirty="0" smtClean="0"/>
                <a:t>SUPERVISOR</a:t>
              </a:r>
              <a:endParaRPr lang="en-US" sz="900" b="1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96903" y="3886200"/>
              <a:ext cx="1276350" cy="304800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r>
                <a:rPr lang="en-US" sz="1000" b="1" dirty="0" smtClean="0"/>
                <a:t>MR. TOCK KHENG LEONG</a:t>
              </a:r>
              <a:endParaRPr lang="en-US" sz="1000" dirty="0"/>
            </a:p>
          </p:txBody>
        </p:sp>
      </p:grpSp>
      <p:sp>
        <p:nvSpPr>
          <p:cNvPr id="29" name="Rectangle 28">
            <a:hlinkClick r:id="rId3" action="ppaction://hlinksldjump"/>
          </p:cNvPr>
          <p:cNvSpPr/>
          <p:nvPr/>
        </p:nvSpPr>
        <p:spPr>
          <a:xfrm>
            <a:off x="8686800" y="6400800"/>
            <a:ext cx="457200" cy="45720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2667000" y="1978018"/>
            <a:ext cx="787410" cy="1073164"/>
          </a:xfrm>
          <a:prstGeom prst="rect">
            <a:avLst/>
          </a:pr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000" r="-3000"/>
            </a:stretch>
          </a:blip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accent2">
              <a:tint val="50000"/>
              <a:hueOff val="401"/>
              <a:satOff val="-127"/>
              <a:lumOff val="712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1" name="Rectangle 30"/>
          <p:cNvSpPr/>
          <p:nvPr/>
        </p:nvSpPr>
        <p:spPr>
          <a:xfrm>
            <a:off x="6096000" y="4466291"/>
            <a:ext cx="970500" cy="1237343"/>
          </a:xfrm>
          <a:prstGeom prst="rect">
            <a:avLst/>
          </a:prstGeom>
          <a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000" r="-2000"/>
            </a:stretch>
          </a:blip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accent2">
              <a:tint val="50000"/>
              <a:hueOff val="802"/>
              <a:satOff val="-253"/>
              <a:lumOff val="1425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2" name="Rectangle 31"/>
          <p:cNvSpPr/>
          <p:nvPr/>
        </p:nvSpPr>
        <p:spPr>
          <a:xfrm>
            <a:off x="4597339" y="4480548"/>
            <a:ext cx="889061" cy="1234452"/>
          </a:xfrm>
          <a:prstGeom prst="rect">
            <a:avLst/>
          </a:prstGeom>
          <a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accent2">
              <a:tint val="50000"/>
              <a:hueOff val="1203"/>
              <a:satOff val="-380"/>
              <a:lumOff val="2137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3" name="Rectangle 32"/>
          <p:cNvSpPr/>
          <p:nvPr/>
        </p:nvSpPr>
        <p:spPr>
          <a:xfrm>
            <a:off x="7822337" y="4466291"/>
            <a:ext cx="864463" cy="1263961"/>
          </a:xfrm>
          <a:prstGeom prst="rect">
            <a:avLst/>
          </a:prstGeom>
          <a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accent2">
              <a:tint val="50000"/>
              <a:hueOff val="1604"/>
              <a:satOff val="-507"/>
              <a:lumOff val="285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4" name="Rectangle 33"/>
          <p:cNvSpPr/>
          <p:nvPr/>
        </p:nvSpPr>
        <p:spPr>
          <a:xfrm>
            <a:off x="216569" y="4495321"/>
            <a:ext cx="926431" cy="1208314"/>
          </a:xfrm>
          <a:prstGeom prst="rect">
            <a:avLst/>
          </a:prstGeom>
          <a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6000" b="-6000"/>
            </a:stretch>
          </a:blip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accent2">
              <a:tint val="50000"/>
              <a:hueOff val="2005"/>
              <a:satOff val="-633"/>
              <a:lumOff val="3562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5" name="Rectangle 34"/>
          <p:cNvSpPr/>
          <p:nvPr/>
        </p:nvSpPr>
        <p:spPr>
          <a:xfrm>
            <a:off x="3078546" y="4495800"/>
            <a:ext cx="909254" cy="1207835"/>
          </a:xfrm>
          <a:prstGeom prst="rect">
            <a:avLst/>
          </a:prstGeom>
          <a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0000" r="-10000"/>
            </a:stretch>
          </a:blip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accent2">
              <a:tint val="50000"/>
              <a:hueOff val="2807"/>
              <a:satOff val="-886"/>
              <a:lumOff val="4987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585768" y="4495801"/>
            <a:ext cx="1011140" cy="1207834"/>
          </a:xfrm>
          <a:prstGeom prst="rect">
            <a:avLst/>
          </a:prstGeom>
          <a:solidFill>
            <a:srgbClr val="00B0F0"/>
          </a:solidFill>
        </p:spPr>
      </p:pic>
    </p:spTree>
    <p:extLst>
      <p:ext uri="{BB962C8B-B14F-4D97-AF65-F5344CB8AC3E}">
        <p14:creationId xmlns:p14="http://schemas.microsoft.com/office/powerpoint/2010/main" val="157341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457200" y="609600"/>
            <a:ext cx="8239801" cy="393192"/>
          </a:xfrm>
        </p:spPr>
        <p:txBody>
          <a:bodyPr/>
          <a:lstStyle/>
          <a:p>
            <a:r>
              <a:rPr lang="en-US" dirty="0" smtClean="0"/>
              <a:t>LUMILEDS SINGAPORE FACILITIES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459702" y="990600"/>
            <a:ext cx="8239801" cy="498348"/>
          </a:xfrm>
        </p:spPr>
        <p:txBody>
          <a:bodyPr/>
          <a:lstStyle/>
          <a:p>
            <a:r>
              <a:rPr lang="en-US" sz="1400" dirty="0" smtClean="0"/>
              <a:t>OPERATIONS&amp; MAINTENANCE &amp; BUILDING SERVICES TEAM OVERVIEW</a:t>
            </a:r>
            <a:endParaRPr lang="en-US" sz="14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60375" y="1219200"/>
            <a:ext cx="8531225" cy="5257800"/>
          </a:xfrm>
        </p:spPr>
        <p:txBody>
          <a:bodyPr/>
          <a:lstStyle/>
          <a:p>
            <a:pPr marL="0" indent="-12700">
              <a:buNone/>
            </a:pPr>
            <a:r>
              <a:rPr lang="en-US" b="1" u="sng" dirty="0" smtClean="0"/>
              <a:t>Key Responsibilities</a:t>
            </a:r>
            <a:endParaRPr lang="en-US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 smtClean="0">
                <a:latin typeface="Arial Narrow" panose="020B0606020202030204" pitchFamily="34" charset="0"/>
              </a:rPr>
              <a:t>Executing the day to day operation of the plant to its highest standard safely.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 smtClean="0">
                <a:latin typeface="Arial Narrow" panose="020B0606020202030204" pitchFamily="34" charset="0"/>
              </a:rPr>
              <a:t>Ensuring end user with uninterrupted supply of utilities at the required performance level and specification.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 smtClean="0">
                <a:latin typeface="Arial Narrow" panose="020B0606020202030204" pitchFamily="34" charset="0"/>
              </a:rPr>
              <a:t>Ensure stock level of chemical and gas inventories are healthy; provide timely escalation of abnormal consumption to end user.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 smtClean="0">
                <a:latin typeface="Arial Narrow" panose="020B0606020202030204" pitchFamily="34" charset="0"/>
              </a:rPr>
              <a:t>Support production in dispensing of chemicals to production equipment and stocking up of the storage cabinet.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 smtClean="0">
                <a:latin typeface="Arial Narrow" panose="020B0606020202030204" pitchFamily="34" charset="0"/>
              </a:rPr>
              <a:t>Ensure the chemical and gas distribution system are operated and maintained to its highest standard safely.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 smtClean="0">
                <a:latin typeface="Arial Narrow" panose="020B0606020202030204" pitchFamily="34" charset="0"/>
              </a:rPr>
              <a:t>Carry </a:t>
            </a:r>
            <a:r>
              <a:rPr lang="en-US" dirty="0">
                <a:latin typeface="Arial Narrow" panose="020B0606020202030204" pitchFamily="34" charset="0"/>
              </a:rPr>
              <a:t>out repair and troubleshooting on systems in an unplanned shutdown at the shortest period of time and to perform root cause analysis, implement action plan to prevent reoccurrence</a:t>
            </a:r>
            <a:r>
              <a:rPr lang="en-US" dirty="0" smtClean="0">
                <a:latin typeface="Arial Narrow" panose="020B0606020202030204" pitchFamily="34" charset="0"/>
              </a:rPr>
              <a:t>.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>
                <a:latin typeface="Arial Narrow" panose="020B0606020202030204" pitchFamily="34" charset="0"/>
              </a:rPr>
              <a:t>M</a:t>
            </a:r>
            <a:r>
              <a:rPr lang="en-US" dirty="0" smtClean="0">
                <a:latin typeface="Arial Narrow" panose="020B0606020202030204" pitchFamily="34" charset="0"/>
              </a:rPr>
              <a:t>aintaining the Facilities systems as per RIGOR guideline.</a:t>
            </a:r>
          </a:p>
          <a:p>
            <a:pPr lvl="2"/>
            <a:r>
              <a:rPr lang="en-US" dirty="0" smtClean="0">
                <a:latin typeface="Arial Narrow" panose="020B0606020202030204" pitchFamily="34" charset="0"/>
              </a:rPr>
              <a:t>Enhancing </a:t>
            </a:r>
            <a:r>
              <a:rPr lang="en-US" dirty="0">
                <a:latin typeface="Arial Narrow" panose="020B0606020202030204" pitchFamily="34" charset="0"/>
              </a:rPr>
              <a:t>system maintenance to prolong life cycle and improve </a:t>
            </a:r>
            <a:r>
              <a:rPr lang="en-US" dirty="0" smtClean="0">
                <a:latin typeface="Arial Narrow" panose="020B0606020202030204" pitchFamily="34" charset="0"/>
              </a:rPr>
              <a:t>efficiency; energy savings. </a:t>
            </a:r>
            <a:r>
              <a:rPr lang="en-US" dirty="0">
                <a:latin typeface="Arial Narrow" panose="020B0606020202030204" pitchFamily="34" charset="0"/>
              </a:rPr>
              <a:t>(Cost efficient PM; spare parts obsolescence planning ; evaluating new technology</a:t>
            </a:r>
            <a:r>
              <a:rPr lang="en-US" dirty="0" smtClean="0">
                <a:latin typeface="Arial Narrow" panose="020B0606020202030204" pitchFamily="34" charset="0"/>
              </a:rPr>
              <a:t>)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 smtClean="0">
                <a:latin typeface="Arial Narrow" panose="020B0606020202030204" pitchFamily="34" charset="0"/>
              </a:rPr>
              <a:t>Up keeping of building premises; fixtures and fittings.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 smtClean="0">
                <a:latin typeface="Arial Narrow" panose="020B0606020202030204" pitchFamily="34" charset="0"/>
              </a:rPr>
              <a:t>Responding to  and provide technical support to team members internally and externally as and when required.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 smtClean="0">
                <a:latin typeface="Arial Narrow" panose="020B0606020202030204" pitchFamily="34" charset="0"/>
              </a:rPr>
              <a:t>Improving  </a:t>
            </a:r>
            <a:r>
              <a:rPr lang="en-US" dirty="0">
                <a:latin typeface="Arial Narrow" panose="020B0606020202030204" pitchFamily="34" charset="0"/>
              </a:rPr>
              <a:t>work efficiency/productivity/ enhance safety. A breakthrough in how a task is being </a:t>
            </a:r>
            <a:r>
              <a:rPr lang="en-US" dirty="0" smtClean="0">
                <a:latin typeface="Arial Narrow" panose="020B0606020202030204" pitchFamily="34" charset="0"/>
              </a:rPr>
              <a:t>performed.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 smtClean="0">
                <a:latin typeface="Arial Narrow" panose="020B0606020202030204" pitchFamily="34" charset="0"/>
              </a:rPr>
              <a:t>FAC system strategy planning in achieving optimization in FAC operation.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 smtClean="0">
                <a:latin typeface="Arial Narrow" panose="020B0606020202030204" pitchFamily="34" charset="0"/>
              </a:rPr>
              <a:t>Forecast Facilities Operations &amp; Maintenance </a:t>
            </a:r>
            <a:r>
              <a:rPr lang="en-US" dirty="0">
                <a:latin typeface="Arial Narrow" panose="020B0606020202030204" pitchFamily="34" charset="0"/>
              </a:rPr>
              <a:t>costing and budgeting</a:t>
            </a:r>
            <a:r>
              <a:rPr lang="en-US" dirty="0" smtClean="0">
                <a:latin typeface="Arial Narrow" panose="020B0606020202030204" pitchFamily="34" charset="0"/>
              </a:rPr>
              <a:t>.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 smtClean="0">
                <a:latin typeface="Arial Narrow" panose="020B0606020202030204" pitchFamily="34" charset="0"/>
              </a:rPr>
              <a:t>Achieving best in class through the Operations Excellence program</a:t>
            </a:r>
            <a:r>
              <a:rPr lang="en-US" dirty="0" smtClean="0"/>
              <a:t>.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en-US" dirty="0"/>
          </a:p>
          <a:p>
            <a:pPr lvl="1">
              <a:buFont typeface="Wingdings" panose="05000000000000000000" pitchFamily="2" charset="2"/>
              <a:buChar char="§"/>
            </a:pPr>
            <a:endParaRPr lang="en-US" dirty="0" smtClean="0"/>
          </a:p>
          <a:p>
            <a:pPr marL="2159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8533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LUMILEDS SINGAPORE FACILITIES ORG CHART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FACILITIES – ENGINEERING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2804468" y="2112578"/>
            <a:ext cx="2754527" cy="1135116"/>
            <a:chOff x="76200" y="3135086"/>
            <a:chExt cx="2209800" cy="1045028"/>
          </a:xfrm>
        </p:grpSpPr>
        <p:sp>
          <p:nvSpPr>
            <p:cNvPr id="6" name="Rounded Rectangle 5">
              <a:hlinkClick r:id="rId2" action="ppaction://hlinksldjump"/>
            </p:cNvPr>
            <p:cNvSpPr/>
            <p:nvPr/>
          </p:nvSpPr>
          <p:spPr>
            <a:xfrm>
              <a:off x="76200" y="3135086"/>
              <a:ext cx="2209800" cy="914400"/>
            </a:xfrm>
            <a:prstGeom prst="roundRect">
              <a:avLst/>
            </a:prstGeom>
            <a:ln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100" dirty="0" smtClean="0"/>
                <a:t>FACILITIES ENGINEERING</a:t>
              </a:r>
            </a:p>
            <a:p>
              <a:pPr algn="ctr"/>
              <a:endParaRPr lang="en-US" sz="900" dirty="0" smtClean="0"/>
            </a:p>
            <a:p>
              <a:pPr algn="ctr"/>
              <a:r>
                <a:rPr lang="en-US" sz="900" b="1" dirty="0" smtClean="0"/>
                <a:t>MANAGER</a:t>
              </a:r>
              <a:endParaRPr lang="en-US" sz="900" b="1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733044" y="3875314"/>
              <a:ext cx="1066800" cy="304800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r>
                <a:rPr lang="en-US" sz="1050" b="1" dirty="0" smtClean="0"/>
                <a:t>MR. ANANTHAN</a:t>
              </a:r>
            </a:p>
            <a:p>
              <a:endParaRPr lang="en-US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607541" y="3653657"/>
            <a:ext cx="2196927" cy="1158765"/>
            <a:chOff x="76200" y="3135086"/>
            <a:chExt cx="2209800" cy="1066800"/>
          </a:xfrm>
        </p:grpSpPr>
        <p:sp>
          <p:nvSpPr>
            <p:cNvPr id="11" name="Rounded Rectangle 10"/>
            <p:cNvSpPr/>
            <p:nvPr/>
          </p:nvSpPr>
          <p:spPr>
            <a:xfrm>
              <a:off x="76200" y="3135086"/>
              <a:ext cx="2209800" cy="914400"/>
            </a:xfrm>
            <a:prstGeom prst="roundRect">
              <a:avLst/>
            </a:prstGeom>
            <a:ln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100" dirty="0" smtClean="0"/>
                <a:t>ELECTRICAL &amp; INSTRUMENTATION</a:t>
              </a:r>
            </a:p>
            <a:p>
              <a:pPr algn="ctr"/>
              <a:r>
                <a:rPr lang="en-US" sz="900" b="1" dirty="0" smtClean="0"/>
                <a:t>SNR ENGINEER</a:t>
              </a:r>
            </a:p>
            <a:p>
              <a:pPr algn="ctr"/>
              <a:endParaRPr lang="en-US" sz="900" b="1" dirty="0" smtClean="0"/>
            </a:p>
            <a:p>
              <a:pPr algn="ctr"/>
              <a:endParaRPr lang="en-US" sz="900" b="1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849636" y="3897086"/>
              <a:ext cx="926940" cy="304800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r>
                <a:rPr lang="en-US" sz="1050" b="1" dirty="0" smtClean="0"/>
                <a:t>MR. GIRI</a:t>
              </a:r>
              <a:endParaRPr lang="en-US" dirty="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3161932" y="3653658"/>
            <a:ext cx="2324468" cy="1146941"/>
            <a:chOff x="76200" y="3135086"/>
            <a:chExt cx="2284696" cy="1055914"/>
          </a:xfrm>
        </p:grpSpPr>
        <p:sp>
          <p:nvSpPr>
            <p:cNvPr id="14" name="Rounded Rectangle 13"/>
            <p:cNvSpPr/>
            <p:nvPr/>
          </p:nvSpPr>
          <p:spPr>
            <a:xfrm>
              <a:off x="76200" y="3135086"/>
              <a:ext cx="2209800" cy="914400"/>
            </a:xfrm>
            <a:prstGeom prst="roundRect">
              <a:avLst/>
            </a:prstGeom>
            <a:ln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100" dirty="0" smtClean="0"/>
                <a:t>MECHANICAL ENGINEERING (WATER &amp;FAC PROCESSES)</a:t>
              </a:r>
            </a:p>
            <a:p>
              <a:pPr algn="ctr"/>
              <a:r>
                <a:rPr lang="en-US" sz="900" b="1" dirty="0" smtClean="0"/>
                <a:t>CHIEF ENGINEER</a:t>
              </a:r>
            </a:p>
            <a:p>
              <a:pPr algn="ctr"/>
              <a:endParaRPr lang="en-US" sz="900" b="1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41060" y="3886200"/>
              <a:ext cx="1819836" cy="304800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r>
                <a:rPr lang="en-US" sz="1050" b="1" dirty="0" smtClean="0"/>
                <a:t>MR. TOO HAN SIONG</a:t>
              </a:r>
            </a:p>
            <a:p>
              <a:endParaRPr lang="en-US" dirty="0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5679509" y="3653658"/>
            <a:ext cx="2093441" cy="1146941"/>
            <a:chOff x="76200" y="3135086"/>
            <a:chExt cx="2209800" cy="1055914"/>
          </a:xfrm>
        </p:grpSpPr>
        <p:sp>
          <p:nvSpPr>
            <p:cNvPr id="17" name="Rounded Rectangle 16"/>
            <p:cNvSpPr/>
            <p:nvPr/>
          </p:nvSpPr>
          <p:spPr>
            <a:xfrm>
              <a:off x="76200" y="3135086"/>
              <a:ext cx="2209800" cy="914400"/>
            </a:xfrm>
            <a:prstGeom prst="roundRect">
              <a:avLst/>
            </a:prstGeom>
            <a:ln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100" dirty="0" smtClean="0"/>
                <a:t>MECHANICAL ENGINEERING (ACMV &amp; FIRE PROTECTION)</a:t>
              </a:r>
            </a:p>
            <a:p>
              <a:pPr algn="ctr"/>
              <a:r>
                <a:rPr lang="en-US" sz="900" b="1" dirty="0" smtClean="0"/>
                <a:t>SNR ENGINEER</a:t>
              </a:r>
            </a:p>
            <a:p>
              <a:pPr algn="ctr"/>
              <a:endParaRPr lang="en-US" sz="900" b="1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951452" y="3886200"/>
              <a:ext cx="770919" cy="304800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r>
                <a:rPr lang="en-US" sz="1050" b="1" dirty="0" smtClean="0"/>
                <a:t>MR. WIN</a:t>
              </a:r>
              <a:endParaRPr lang="en-US" dirty="0"/>
            </a:p>
          </p:txBody>
        </p:sp>
      </p:grpSp>
      <p:sp>
        <p:nvSpPr>
          <p:cNvPr id="4" name="Rectangle 3">
            <a:hlinkClick r:id="rId3" action="ppaction://hlinksldjump"/>
          </p:cNvPr>
          <p:cNvSpPr/>
          <p:nvPr/>
        </p:nvSpPr>
        <p:spPr>
          <a:xfrm>
            <a:off x="8550728" y="6400800"/>
            <a:ext cx="593271" cy="457200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2309168" y="2016390"/>
            <a:ext cx="990600" cy="1065766"/>
          </a:xfrm>
          <a:prstGeom prst="rect">
            <a:avLst/>
          </a:prstGeom>
          <a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2000" b="-2000"/>
            </a:stretch>
          </a:blip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accent2">
              <a:tint val="50000"/>
              <a:hueOff val="3208"/>
              <a:satOff val="-1013"/>
              <a:lumOff val="5699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0" name="Rectangle 19"/>
          <p:cNvSpPr/>
          <p:nvPr/>
        </p:nvSpPr>
        <p:spPr>
          <a:xfrm>
            <a:off x="1219200" y="4724400"/>
            <a:ext cx="1126862" cy="1295401"/>
          </a:xfrm>
          <a:prstGeom prst="rect">
            <a:avLst/>
          </a:prstGeom>
          <a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000" r="-2000"/>
            </a:stretch>
          </a:blip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accent2">
              <a:tint val="50000"/>
              <a:hueOff val="3609"/>
              <a:satOff val="-1140"/>
              <a:lumOff val="6412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1" name="Rectangle 20"/>
          <p:cNvSpPr/>
          <p:nvPr/>
        </p:nvSpPr>
        <p:spPr>
          <a:xfrm>
            <a:off x="3800357" y="4724400"/>
            <a:ext cx="1152643" cy="1371600"/>
          </a:xfrm>
          <a:prstGeom prst="rect">
            <a:avLst/>
          </a:prstGeom>
          <a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7000" b="-17000"/>
            </a:stretch>
          </a:blip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accent2">
              <a:tint val="50000"/>
              <a:hueOff val="4010"/>
              <a:satOff val="-1266"/>
              <a:lumOff val="7124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2" name="Rectangle 21"/>
          <p:cNvSpPr/>
          <p:nvPr/>
        </p:nvSpPr>
        <p:spPr>
          <a:xfrm>
            <a:off x="6248400" y="4724400"/>
            <a:ext cx="1088504" cy="1371600"/>
          </a:xfrm>
          <a:prstGeom prst="rect">
            <a:avLst/>
          </a:prstGeom>
          <a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9000" r="-29000"/>
            </a:stretch>
          </a:blip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accent2">
              <a:tint val="50000"/>
              <a:hueOff val="4412"/>
              <a:satOff val="-1393"/>
              <a:lumOff val="7837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4172991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457200" y="609600"/>
            <a:ext cx="8239801" cy="393192"/>
          </a:xfrm>
        </p:spPr>
        <p:txBody>
          <a:bodyPr/>
          <a:lstStyle/>
          <a:p>
            <a:r>
              <a:rPr lang="en-US" dirty="0" smtClean="0"/>
              <a:t>LUMILEDS SINGAORE FACILITIES 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459702" y="1025652"/>
            <a:ext cx="8239801" cy="498348"/>
          </a:xfrm>
        </p:spPr>
        <p:txBody>
          <a:bodyPr/>
          <a:lstStyle/>
          <a:p>
            <a:r>
              <a:rPr lang="en-US" dirty="0" smtClean="0"/>
              <a:t>ENGINEERING TEAM OVERVIEW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60375" y="1524000"/>
            <a:ext cx="8239125" cy="4648200"/>
          </a:xfrm>
        </p:spPr>
        <p:txBody>
          <a:bodyPr/>
          <a:lstStyle/>
          <a:p>
            <a:pPr marL="0" indent="0">
              <a:buNone/>
            </a:pPr>
            <a:r>
              <a:rPr lang="en-US" sz="2000" b="1" u="sng" dirty="0"/>
              <a:t>Key Responsibilities:</a:t>
            </a:r>
          </a:p>
          <a:p>
            <a:pPr marL="457200" indent="-457200">
              <a:spcBef>
                <a:spcPts val="1200"/>
              </a:spcBef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en-US" sz="1400" dirty="0"/>
              <a:t>Provide Engineering support to Projects &amp; Tool install activities including</a:t>
            </a:r>
            <a:r>
              <a:rPr lang="en-GB" sz="1400" dirty="0"/>
              <a:t> preparation for Capex request.</a:t>
            </a:r>
            <a:r>
              <a:rPr lang="en-US" sz="1400" dirty="0"/>
              <a:t> Assist in equipment/component qualification and selection. </a:t>
            </a:r>
          </a:p>
          <a:p>
            <a:pPr marL="457200" indent="-457200">
              <a:spcBef>
                <a:spcPts val="600"/>
              </a:spcBef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en-US" sz="1400" dirty="0"/>
              <a:t>Provide Engineering analysis and System design to ensure it </a:t>
            </a:r>
            <a:r>
              <a:rPr lang="en-GB" sz="1400" dirty="0"/>
              <a:t>meet the business needs, corporate insurer’s requirements and are regulatory code compliant.</a:t>
            </a:r>
            <a:endParaRPr lang="en-US" sz="1400" dirty="0"/>
          </a:p>
          <a:p>
            <a:pPr marL="457200" lvl="0" indent="-457200">
              <a:spcBef>
                <a:spcPts val="600"/>
              </a:spcBef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en-GB" sz="1400" dirty="0"/>
              <a:t>Regular monitoring of all the Facility system’s capacity to track the utilisation level including </a:t>
            </a:r>
            <a:r>
              <a:rPr lang="en-US" sz="1400" dirty="0"/>
              <a:t>Site’s Electrical power contractual demand</a:t>
            </a:r>
            <a:r>
              <a:rPr lang="en-GB" sz="1400" dirty="0"/>
              <a:t>. </a:t>
            </a:r>
            <a:r>
              <a:rPr lang="en-US" sz="1400" dirty="0"/>
              <a:t> </a:t>
            </a:r>
          </a:p>
          <a:p>
            <a:pPr marL="457200" lvl="0" indent="-457200">
              <a:spcBef>
                <a:spcPts val="600"/>
              </a:spcBef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en-US" sz="1400" dirty="0"/>
              <a:t>Prepare facility equipment strategy plans to meet current and future requirements (System co-owner)</a:t>
            </a:r>
            <a:endParaRPr lang="en-GB" sz="1400" dirty="0"/>
          </a:p>
          <a:p>
            <a:pPr marL="457200" indent="-457200">
              <a:spcBef>
                <a:spcPts val="600"/>
              </a:spcBef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en-US" sz="1400" dirty="0"/>
              <a:t>Provide technical support to Operations and Maintenance as &amp; when required (Assist in Troubleshooting complex Mechanical, Electrical &amp; Control system issues). </a:t>
            </a:r>
          </a:p>
          <a:p>
            <a:pPr marL="457200" lvl="0" indent="-457200"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en-GB" sz="1400" dirty="0"/>
              <a:t>Periodic review of Engineering design &amp; specification, </a:t>
            </a:r>
            <a:r>
              <a:rPr lang="en-US" sz="1400" dirty="0"/>
              <a:t>SOPs, and facility drawings.</a:t>
            </a:r>
          </a:p>
          <a:p>
            <a:pPr marL="457200" indent="-457200"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en-US" sz="1400" dirty="0"/>
              <a:t>Lead the Energy &amp; Water Conservation programs </a:t>
            </a:r>
            <a:r>
              <a:rPr lang="en-GB" sz="1400" dirty="0"/>
              <a:t>to meet both the EHS and cost savings KPIs. </a:t>
            </a:r>
          </a:p>
          <a:p>
            <a:pPr marL="457200" indent="-457200"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en-US" sz="1400" dirty="0"/>
              <a:t>Submit Energy/water consumption reports to Government Agencies like NEA, PUB. </a:t>
            </a:r>
          </a:p>
          <a:p>
            <a:pPr marL="457200" indent="-457200"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en-US" sz="1400" dirty="0"/>
              <a:t>Participate in the review of budgeting, forecasting, and on-going expenditures.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0555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LUMILEDS SINGAPORE FACILITIES ORG CHART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FACILITIES – ENGINEERING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2804468" y="2112578"/>
            <a:ext cx="2754527" cy="1135116"/>
            <a:chOff x="76200" y="3135086"/>
            <a:chExt cx="2209800" cy="1045028"/>
          </a:xfrm>
        </p:grpSpPr>
        <p:sp>
          <p:nvSpPr>
            <p:cNvPr id="6" name="Rounded Rectangle 5">
              <a:hlinkClick r:id="rId2" action="ppaction://hlinksldjump"/>
            </p:cNvPr>
            <p:cNvSpPr/>
            <p:nvPr/>
          </p:nvSpPr>
          <p:spPr>
            <a:xfrm>
              <a:off x="76200" y="3135086"/>
              <a:ext cx="2209800" cy="914400"/>
            </a:xfrm>
            <a:prstGeom prst="round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100" dirty="0" smtClean="0"/>
                <a:t>FACILITIES PROJECT &amp; TOOL INSTALL MANAGER</a:t>
              </a:r>
            </a:p>
            <a:p>
              <a:pPr algn="ctr"/>
              <a:endParaRPr lang="en-US" sz="900" b="1" dirty="0" smtClean="0"/>
            </a:p>
            <a:p>
              <a:pPr algn="ctr"/>
              <a:endParaRPr lang="en-US" sz="900" b="1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914400" y="3875314"/>
              <a:ext cx="1066800" cy="304800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r>
                <a:rPr lang="en-US" sz="1050" b="1" dirty="0" smtClean="0"/>
                <a:t>MR. RAHMAN</a:t>
              </a:r>
            </a:p>
            <a:p>
              <a:endParaRPr lang="en-US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536873" y="3653657"/>
            <a:ext cx="2196927" cy="1158765"/>
            <a:chOff x="76200" y="3135086"/>
            <a:chExt cx="2209800" cy="1066800"/>
          </a:xfrm>
        </p:grpSpPr>
        <p:sp>
          <p:nvSpPr>
            <p:cNvPr id="11" name="Rounded Rectangle 10"/>
            <p:cNvSpPr/>
            <p:nvPr/>
          </p:nvSpPr>
          <p:spPr>
            <a:xfrm>
              <a:off x="76200" y="3135086"/>
              <a:ext cx="2209800" cy="914400"/>
            </a:xfrm>
            <a:prstGeom prst="round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100" dirty="0" smtClean="0"/>
                <a:t>PROJECT &amp; TOOL INSTALL ENGINEER</a:t>
              </a:r>
            </a:p>
            <a:p>
              <a:pPr algn="ctr"/>
              <a:endParaRPr lang="en-US" sz="900" b="1" dirty="0" smtClean="0"/>
            </a:p>
            <a:p>
              <a:pPr algn="ctr"/>
              <a:endParaRPr lang="en-US" sz="900" b="1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849636" y="3897086"/>
              <a:ext cx="926940" cy="304800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r>
                <a:rPr lang="en-US" sz="1050" b="1" dirty="0" smtClean="0"/>
                <a:t>MR. ZUL</a:t>
              </a:r>
              <a:endParaRPr lang="en-US" dirty="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4953000" y="3653658"/>
            <a:ext cx="2248268" cy="1146941"/>
            <a:chOff x="76200" y="3135086"/>
            <a:chExt cx="2209800" cy="1055914"/>
          </a:xfrm>
        </p:grpSpPr>
        <p:sp>
          <p:nvSpPr>
            <p:cNvPr id="14" name="Rounded Rectangle 13"/>
            <p:cNvSpPr/>
            <p:nvPr/>
          </p:nvSpPr>
          <p:spPr>
            <a:xfrm>
              <a:off x="76200" y="3135086"/>
              <a:ext cx="2209800" cy="914400"/>
            </a:xfrm>
            <a:prstGeom prst="round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100" dirty="0" smtClean="0"/>
                <a:t>TOOL MOVE &amp; DRAFTING SUPERVISOR</a:t>
              </a:r>
            </a:p>
            <a:p>
              <a:pPr algn="ctr"/>
              <a:endParaRPr lang="en-US" sz="900" b="1" dirty="0" smtClean="0"/>
            </a:p>
            <a:p>
              <a:pPr algn="ctr"/>
              <a:endParaRPr lang="en-US" sz="900" b="1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840645" y="3886200"/>
              <a:ext cx="1070874" cy="304800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r>
                <a:rPr lang="en-US" sz="1050" b="1" dirty="0" smtClean="0"/>
                <a:t>MR. AHMAD</a:t>
              </a:r>
            </a:p>
            <a:p>
              <a:endParaRPr lang="en-US" dirty="0"/>
            </a:p>
          </p:txBody>
        </p:sp>
      </p:grpSp>
      <p:sp>
        <p:nvSpPr>
          <p:cNvPr id="4" name="Rectangle 3">
            <a:hlinkClick r:id="rId3" action="ppaction://hlinksldjump"/>
          </p:cNvPr>
          <p:cNvSpPr/>
          <p:nvPr/>
        </p:nvSpPr>
        <p:spPr>
          <a:xfrm>
            <a:off x="8550728" y="6400800"/>
            <a:ext cx="593271" cy="45720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2070894" y="1876745"/>
            <a:ext cx="1066800" cy="1370949"/>
          </a:xfrm>
          <a:prstGeom prst="rect">
            <a:avLst/>
          </a:prstGeom>
          <a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000" r="-1000"/>
            </a:stretch>
          </a:blip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accent2">
              <a:tint val="50000"/>
              <a:hueOff val="4813"/>
              <a:satOff val="-1520"/>
              <a:lumOff val="8549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0" name="Rectangle 19"/>
          <p:cNvSpPr/>
          <p:nvPr/>
        </p:nvSpPr>
        <p:spPr>
          <a:xfrm>
            <a:off x="2070894" y="4704028"/>
            <a:ext cx="1156450" cy="1391972"/>
          </a:xfrm>
          <a:prstGeom prst="rect">
            <a:avLst/>
          </a:prstGeom>
          <a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6000" r="-6000"/>
            </a:stretch>
          </a:blip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accent2">
              <a:tint val="50000"/>
              <a:hueOff val="5214"/>
              <a:satOff val="-1646"/>
              <a:lumOff val="9261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1" name="Rectangle 20"/>
          <p:cNvSpPr/>
          <p:nvPr/>
        </p:nvSpPr>
        <p:spPr>
          <a:xfrm>
            <a:off x="5609151" y="4704028"/>
            <a:ext cx="1096449" cy="1391972"/>
          </a:xfrm>
          <a:prstGeom prst="rect">
            <a:avLst/>
          </a:prstGeom>
          <a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5000" r="-5000"/>
            </a:stretch>
          </a:blip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accent2">
              <a:tint val="50000"/>
              <a:hueOff val="5615"/>
              <a:satOff val="-1773"/>
              <a:lumOff val="9974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283003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457200" y="609600"/>
            <a:ext cx="8239801" cy="393192"/>
          </a:xfrm>
        </p:spPr>
        <p:txBody>
          <a:bodyPr/>
          <a:lstStyle/>
          <a:p>
            <a:r>
              <a:rPr lang="en-US" dirty="0" smtClean="0"/>
              <a:t>LUMILEDS SINGAPORE FAC INTRODUCTION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459702" y="914400"/>
            <a:ext cx="8239801" cy="498348"/>
          </a:xfrm>
        </p:spPr>
        <p:txBody>
          <a:bodyPr/>
          <a:lstStyle/>
          <a:p>
            <a:r>
              <a:rPr lang="en-US" dirty="0" smtClean="0"/>
              <a:t>PROJECT AND TOOL INSTALL 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381000" y="1295400"/>
            <a:ext cx="8382000" cy="5257800"/>
          </a:xfrm>
        </p:spPr>
        <p:txBody>
          <a:bodyPr/>
          <a:lstStyle/>
          <a:p>
            <a:pPr marL="0" indent="0">
              <a:buNone/>
            </a:pPr>
            <a:r>
              <a:rPr lang="en-US" b="1" u="sng" dirty="0"/>
              <a:t>Key Responsibilities:</a:t>
            </a:r>
          </a:p>
          <a:p>
            <a:r>
              <a:rPr lang="en-US" sz="1200" dirty="0" smtClean="0"/>
              <a:t>Manage </a:t>
            </a:r>
            <a:r>
              <a:rPr lang="en-US" sz="1200" dirty="0"/>
              <a:t>Project scope by defining goals with sufficient details to facilitate understanding, </a:t>
            </a:r>
            <a:r>
              <a:rPr lang="en-US" sz="1200" dirty="0" smtClean="0"/>
              <a:t>safe </a:t>
            </a:r>
            <a:r>
              <a:rPr lang="en-US" sz="1200" dirty="0"/>
              <a:t>execution and good housekeeping standards</a:t>
            </a:r>
          </a:p>
          <a:p>
            <a:pPr fontAlgn="t"/>
            <a:endParaRPr lang="en-US" sz="1200" dirty="0" smtClean="0"/>
          </a:p>
          <a:p>
            <a:pPr fontAlgn="t"/>
            <a:r>
              <a:rPr lang="en-US" sz="1200" dirty="0" smtClean="0"/>
              <a:t>Study </a:t>
            </a:r>
            <a:r>
              <a:rPr lang="en-US" sz="1200" dirty="0"/>
              <a:t>&amp; Prepare cost estimates for new project requests, tools, production ramp scenarios</a:t>
            </a:r>
          </a:p>
          <a:p>
            <a:endParaRPr lang="en-US" sz="1200" dirty="0" smtClean="0"/>
          </a:p>
          <a:p>
            <a:r>
              <a:rPr lang="en-US" sz="1200" dirty="0" smtClean="0"/>
              <a:t>Manage </a:t>
            </a:r>
            <a:r>
              <a:rPr lang="en-US" sz="1200" dirty="0"/>
              <a:t>time, cost and quality to ensure efficient handling of project and achieving the desired results  </a:t>
            </a:r>
          </a:p>
          <a:p>
            <a:endParaRPr lang="en-US" sz="1200" dirty="0" smtClean="0"/>
          </a:p>
          <a:p>
            <a:r>
              <a:rPr lang="en-US" sz="1200" dirty="0" smtClean="0"/>
              <a:t>Coordinate </a:t>
            </a:r>
            <a:r>
              <a:rPr lang="en-US" sz="1200" dirty="0"/>
              <a:t>with respective Business Case Owners to present new project capex requests</a:t>
            </a:r>
          </a:p>
          <a:p>
            <a:pPr fontAlgn="t"/>
            <a:endParaRPr lang="en-US" sz="1200" dirty="0" smtClean="0"/>
          </a:p>
          <a:p>
            <a:pPr fontAlgn="t"/>
            <a:r>
              <a:rPr lang="en-US" sz="1200" dirty="0" smtClean="0"/>
              <a:t>Facilitate new </a:t>
            </a:r>
            <a:r>
              <a:rPr lang="en-US" sz="1200" dirty="0"/>
              <a:t>project tender process from tender document to bid analysis to project award</a:t>
            </a:r>
          </a:p>
          <a:p>
            <a:pPr fontAlgn="t"/>
            <a:endParaRPr lang="en-US" sz="1200" dirty="0" smtClean="0"/>
          </a:p>
          <a:p>
            <a:pPr fontAlgn="t"/>
            <a:r>
              <a:rPr lang="en-US" sz="1200" dirty="0" smtClean="0"/>
              <a:t>Lead </a:t>
            </a:r>
            <a:r>
              <a:rPr lang="en-US" sz="1200" dirty="0"/>
              <a:t>team of contractors to execute projects and tool installations from design to construction to project closure</a:t>
            </a:r>
          </a:p>
          <a:p>
            <a:pPr fontAlgn="t"/>
            <a:endParaRPr lang="en-US" sz="1200" dirty="0" smtClean="0"/>
          </a:p>
          <a:p>
            <a:pPr fontAlgn="t"/>
            <a:r>
              <a:rPr lang="en-US" sz="1200" dirty="0" smtClean="0"/>
              <a:t>Liaise </a:t>
            </a:r>
            <a:r>
              <a:rPr lang="en-US" sz="1200" dirty="0"/>
              <a:t>with tool owners to submit tool Facility Requirement Request (FRR) </a:t>
            </a:r>
          </a:p>
          <a:p>
            <a:pPr fontAlgn="t"/>
            <a:endParaRPr lang="en-US" sz="1200" dirty="0" smtClean="0"/>
          </a:p>
          <a:p>
            <a:pPr fontAlgn="t"/>
            <a:r>
              <a:rPr lang="en-US" sz="1200" dirty="0" smtClean="0"/>
              <a:t>Verification of submitted </a:t>
            </a:r>
            <a:r>
              <a:rPr lang="en-US" sz="1200" dirty="0"/>
              <a:t>tool facility requests with Facilities engineers</a:t>
            </a:r>
          </a:p>
          <a:p>
            <a:pPr fontAlgn="t"/>
            <a:endParaRPr lang="en-US" sz="1200" dirty="0" smtClean="0"/>
          </a:p>
          <a:p>
            <a:pPr fontAlgn="t"/>
            <a:r>
              <a:rPr lang="en-US" sz="1200" dirty="0" smtClean="0"/>
              <a:t>Prepare </a:t>
            </a:r>
            <a:r>
              <a:rPr lang="en-US" sz="1200" dirty="0"/>
              <a:t>cost estimates for new expense projects and tool install/de-install requests</a:t>
            </a:r>
          </a:p>
          <a:p>
            <a:pPr fontAlgn="t"/>
            <a:endParaRPr lang="en-US" sz="1200" dirty="0" smtClean="0"/>
          </a:p>
          <a:p>
            <a:pPr fontAlgn="t"/>
            <a:r>
              <a:rPr lang="en-US" sz="1200" dirty="0" smtClean="0"/>
              <a:t>Lead </a:t>
            </a:r>
            <a:r>
              <a:rPr lang="en-US" sz="1200" dirty="0"/>
              <a:t>feasibility studies for tool hook-up/project requests</a:t>
            </a:r>
          </a:p>
          <a:p>
            <a:pPr fontAlgn="t"/>
            <a:endParaRPr lang="en-US" sz="1200" dirty="0" smtClean="0"/>
          </a:p>
          <a:p>
            <a:pPr fontAlgn="t"/>
            <a:r>
              <a:rPr lang="en-US" sz="1200" dirty="0" smtClean="0"/>
              <a:t>Manage </a:t>
            </a:r>
            <a:r>
              <a:rPr lang="en-US" sz="1200" dirty="0"/>
              <a:t>telephone and LAN point installations requests for all areas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5929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LUMILEDS SINGAPORE FACILITIES ORG CHART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FACILITIES – ENGINEERING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2804468" y="2112578"/>
            <a:ext cx="2754527" cy="1135116"/>
            <a:chOff x="76200" y="3135086"/>
            <a:chExt cx="2209800" cy="1045028"/>
          </a:xfrm>
        </p:grpSpPr>
        <p:sp>
          <p:nvSpPr>
            <p:cNvPr id="6" name="Rounded Rectangle 5">
              <a:hlinkClick r:id="rId2" action="ppaction://hlinksldjump"/>
            </p:cNvPr>
            <p:cNvSpPr/>
            <p:nvPr/>
          </p:nvSpPr>
          <p:spPr>
            <a:xfrm>
              <a:off x="76200" y="3135086"/>
              <a:ext cx="2209800" cy="914400"/>
            </a:xfrm>
            <a:prstGeom prst="roundRect">
              <a:avLst/>
            </a:prstGeom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100" dirty="0" smtClean="0"/>
                <a:t>ENVIRONMENTAL &amp; HEALTH SAFETY</a:t>
              </a:r>
            </a:p>
            <a:p>
              <a:pPr algn="ctr"/>
              <a:r>
                <a:rPr lang="en-US" sz="1000" b="1" dirty="0" smtClean="0"/>
                <a:t>MANAGER</a:t>
              </a:r>
            </a:p>
            <a:p>
              <a:pPr algn="ctr"/>
              <a:endParaRPr lang="en-US" sz="900" b="1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914400" y="3875314"/>
              <a:ext cx="1066800" cy="304800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r>
                <a:rPr lang="en-US" sz="1050" b="1" dirty="0" smtClean="0"/>
                <a:t>MS. ROWENA</a:t>
              </a:r>
            </a:p>
            <a:p>
              <a:endParaRPr lang="en-US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38409" y="3653657"/>
            <a:ext cx="2196927" cy="1158765"/>
            <a:chOff x="76200" y="3135086"/>
            <a:chExt cx="2209800" cy="1066800"/>
          </a:xfrm>
        </p:grpSpPr>
        <p:sp>
          <p:nvSpPr>
            <p:cNvPr id="11" name="Rounded Rectangle 10"/>
            <p:cNvSpPr/>
            <p:nvPr/>
          </p:nvSpPr>
          <p:spPr>
            <a:xfrm>
              <a:off x="76200" y="3135086"/>
              <a:ext cx="2209800" cy="914400"/>
            </a:xfrm>
            <a:prstGeom prst="roundRect">
              <a:avLst/>
            </a:prstGeom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100" dirty="0" smtClean="0"/>
                <a:t>WORKPLACE HEALTH &amp; SAFETY OFFICER</a:t>
              </a:r>
            </a:p>
            <a:p>
              <a:pPr algn="ctr"/>
              <a:endParaRPr lang="en-US" sz="900" b="1" dirty="0" smtClean="0"/>
            </a:p>
            <a:p>
              <a:pPr algn="ctr"/>
              <a:r>
                <a:rPr lang="en-US" sz="900" b="1" dirty="0" smtClean="0"/>
                <a:t>CHIEF ENGINEER</a:t>
              </a:r>
            </a:p>
            <a:p>
              <a:pPr algn="ctr"/>
              <a:endParaRPr lang="en-US" sz="900" b="1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849636" y="3897086"/>
              <a:ext cx="926940" cy="304800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r>
                <a:rPr lang="en-US" sz="1050" b="1" dirty="0" smtClean="0"/>
                <a:t>MS. JENNIFER</a:t>
              </a:r>
              <a:endParaRPr lang="en-US" dirty="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3057597" y="3653657"/>
            <a:ext cx="2248268" cy="1146941"/>
            <a:chOff x="76200" y="3135086"/>
            <a:chExt cx="2209800" cy="1055914"/>
          </a:xfrm>
        </p:grpSpPr>
        <p:sp>
          <p:nvSpPr>
            <p:cNvPr id="14" name="Rounded Rectangle 13"/>
            <p:cNvSpPr/>
            <p:nvPr/>
          </p:nvSpPr>
          <p:spPr>
            <a:xfrm>
              <a:off x="76200" y="3135086"/>
              <a:ext cx="2209800" cy="914400"/>
            </a:xfrm>
            <a:prstGeom prst="roundRect">
              <a:avLst/>
            </a:prstGeom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100" dirty="0" smtClean="0"/>
                <a:t>SAFETY OFFICER</a:t>
              </a:r>
            </a:p>
            <a:p>
              <a:pPr algn="ctr"/>
              <a:endParaRPr lang="en-US" sz="900" b="1" dirty="0" smtClean="0"/>
            </a:p>
            <a:p>
              <a:pPr algn="ctr"/>
              <a:endParaRPr lang="en-US" sz="900" b="1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840645" y="3886200"/>
              <a:ext cx="1070874" cy="304800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r>
                <a:rPr lang="en-US" sz="1050" b="1" dirty="0" smtClean="0"/>
                <a:t>MR. JHUN</a:t>
              </a:r>
            </a:p>
            <a:p>
              <a:endParaRPr lang="en-US" dirty="0"/>
            </a:p>
          </p:txBody>
        </p:sp>
      </p:grpSp>
      <p:sp>
        <p:nvSpPr>
          <p:cNvPr id="4" name="Rectangle 3">
            <a:hlinkClick r:id="rId3" action="ppaction://hlinksldjump"/>
          </p:cNvPr>
          <p:cNvSpPr/>
          <p:nvPr/>
        </p:nvSpPr>
        <p:spPr>
          <a:xfrm>
            <a:off x="8550728" y="6400800"/>
            <a:ext cx="593271" cy="4572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>
            <a:off x="5779842" y="3677083"/>
            <a:ext cx="2248268" cy="1146941"/>
            <a:chOff x="76200" y="3135086"/>
            <a:chExt cx="2209800" cy="1055914"/>
          </a:xfrm>
        </p:grpSpPr>
        <p:sp>
          <p:nvSpPr>
            <p:cNvPr id="17" name="Rounded Rectangle 16"/>
            <p:cNvSpPr/>
            <p:nvPr/>
          </p:nvSpPr>
          <p:spPr>
            <a:xfrm>
              <a:off x="76200" y="3135086"/>
              <a:ext cx="2209800" cy="914400"/>
            </a:xfrm>
            <a:prstGeom prst="roundRect">
              <a:avLst/>
            </a:prstGeom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100" dirty="0" smtClean="0"/>
                <a:t>ENVIRONMENTAL OFFICER</a:t>
              </a:r>
              <a:endParaRPr lang="en-US" sz="900" b="1" dirty="0" smtClean="0"/>
            </a:p>
            <a:p>
              <a:pPr algn="ctr"/>
              <a:endParaRPr lang="en-US" sz="900" b="1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840645" y="3886200"/>
              <a:ext cx="1070874" cy="304800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r>
                <a:rPr lang="en-US" sz="1050" b="1" dirty="0" smtClean="0"/>
                <a:t>MS. DIAN</a:t>
              </a:r>
            </a:p>
            <a:p>
              <a:endParaRPr lang="en-US" dirty="0"/>
            </a:p>
          </p:txBody>
        </p:sp>
      </p:grpSp>
      <p:sp>
        <p:nvSpPr>
          <p:cNvPr id="19" name="Rectangle 18"/>
          <p:cNvSpPr/>
          <p:nvPr/>
        </p:nvSpPr>
        <p:spPr>
          <a:xfrm>
            <a:off x="2308782" y="2029387"/>
            <a:ext cx="892991" cy="1171013"/>
          </a:xfrm>
          <a:prstGeom prst="rect">
            <a:avLst/>
          </a:prstGeom>
          <a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3000" r="-13000"/>
            </a:stretch>
          </a:blip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accent2">
              <a:tint val="50000"/>
              <a:hueOff val="6016"/>
              <a:satOff val="-1899"/>
              <a:lumOff val="10686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0" name="Rectangle 19"/>
          <p:cNvSpPr/>
          <p:nvPr/>
        </p:nvSpPr>
        <p:spPr>
          <a:xfrm>
            <a:off x="1054901" y="4709242"/>
            <a:ext cx="1073978" cy="1234358"/>
          </a:xfrm>
          <a:prstGeom prst="rect">
            <a:avLst/>
          </a:prstGeom>
          <a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0000" r="-20000"/>
            </a:stretch>
          </a:blip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accent2">
              <a:tint val="50000"/>
              <a:hueOff val="6417"/>
              <a:satOff val="-2026"/>
              <a:lumOff val="11399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1" name="Rectangle 20"/>
          <p:cNvSpPr/>
          <p:nvPr/>
        </p:nvSpPr>
        <p:spPr>
          <a:xfrm>
            <a:off x="3657600" y="4671274"/>
            <a:ext cx="1066800" cy="1272326"/>
          </a:xfrm>
          <a:prstGeom prst="rect">
            <a:avLst/>
          </a:prstGeom>
          <a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000" r="-2000"/>
            </a:stretch>
          </a:blip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accent2">
              <a:tint val="50000"/>
              <a:hueOff val="6818"/>
              <a:satOff val="-2153"/>
              <a:lumOff val="12111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2" name="Rectangle 21"/>
          <p:cNvSpPr/>
          <p:nvPr/>
        </p:nvSpPr>
        <p:spPr>
          <a:xfrm>
            <a:off x="6366376" y="4724400"/>
            <a:ext cx="1101224" cy="1261338"/>
          </a:xfrm>
          <a:prstGeom prst="rect">
            <a:avLst/>
          </a:prstGeom>
          <a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000" b="-1000"/>
            </a:stretch>
          </a:blip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accent2">
              <a:tint val="50000"/>
              <a:hueOff val="7219"/>
              <a:satOff val="-2279"/>
              <a:lumOff val="12824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1452906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28600" y="621530"/>
            <a:ext cx="8241014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1800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/>
                </a:solidFill>
              </a:rPr>
              <a:t>KEY RESPONSIBILITIES</a:t>
            </a:r>
            <a:endParaRPr lang="en-US" sz="1800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1000" y="1034136"/>
            <a:ext cx="8077200" cy="468094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sz="1400" dirty="0" smtClean="0"/>
              <a:t>Manage, implement and maintain EHS management system and programs to comply with legal and</a:t>
            </a:r>
          </a:p>
          <a:p>
            <a:r>
              <a:rPr lang="en-US" sz="1400" dirty="0" smtClean="0"/>
              <a:t>other requirements and make employees engaged to continue achieve performance improvement</a:t>
            </a:r>
            <a:endParaRPr lang="en-US" sz="1400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9614499"/>
              </p:ext>
            </p:extLst>
          </p:nvPr>
        </p:nvGraphicFramePr>
        <p:xfrm>
          <a:off x="228599" y="1567541"/>
          <a:ext cx="8839201" cy="50792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48201"/>
                <a:gridCol w="4191000"/>
              </a:tblGrid>
              <a:tr h="261259">
                <a:tc gridSpan="2">
                  <a:txBody>
                    <a:bodyPr/>
                    <a:lstStyle/>
                    <a:p>
                      <a:r>
                        <a:rPr lang="en-US" sz="1100" dirty="0" smtClean="0"/>
                        <a:t>       EHS</a:t>
                      </a:r>
                      <a:endParaRPr lang="en-US" sz="11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100" b="1" dirty="0" smtClean="0">
                          <a:effectLst/>
                        </a:rPr>
                        <a:t>Environmental monitoring </a:t>
                      </a:r>
                      <a:r>
                        <a:rPr lang="en-US" sz="1100" dirty="0" smtClean="0"/>
                        <a:t>(boundary noise, waste   discharge, air emission, </a:t>
                      </a:r>
                      <a:r>
                        <a:rPr lang="en-US" sz="1100" dirty="0" err="1" smtClean="0"/>
                        <a:t>hazwaste</a:t>
                      </a:r>
                      <a:r>
                        <a:rPr lang="en-US" sz="1100" dirty="0" smtClean="0"/>
                        <a:t>)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1" dirty="0" smtClean="0"/>
                        <a:t>Internal Audit </a:t>
                      </a:r>
                      <a:r>
                        <a:rPr lang="en-US" sz="1100" dirty="0" smtClean="0"/>
                        <a:t>management system and </a:t>
                      </a:r>
                      <a:r>
                        <a:rPr lang="en-US" sz="1100" b="1" dirty="0" smtClean="0"/>
                        <a:t>monthly safety inspection</a:t>
                      </a:r>
                      <a:endParaRPr lang="en-US" sz="11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Facilitate and organize </a:t>
                      </a:r>
                      <a:r>
                        <a:rPr lang="en-US" sz="1100" b="1" dirty="0" smtClean="0"/>
                        <a:t>EHS Program Team and WSH Committee </a:t>
                      </a:r>
                      <a:r>
                        <a:rPr lang="en-US" sz="1100" dirty="0" smtClean="0"/>
                        <a:t>(Safety Improvement, Training and Promotion, Waste Recycling,</a:t>
                      </a:r>
                      <a:r>
                        <a:rPr lang="en-US" sz="1100" baseline="0" dirty="0" smtClean="0"/>
                        <a:t> Energy Conservation, Water Conservation, Outreach Program)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 smtClean="0"/>
                        <a:t>Emergency Response Team</a:t>
                      </a:r>
                      <a:r>
                        <a:rPr lang="en-US" sz="1100" dirty="0" smtClean="0"/>
                        <a:t> (drill, exercise, competency training, SCDF exercise, ERT PPE and materials)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Annual </a:t>
                      </a:r>
                      <a:r>
                        <a:rPr lang="en-US" sz="1100" b="1" dirty="0" smtClean="0"/>
                        <a:t>EHS medical monitoring </a:t>
                      </a:r>
                      <a:r>
                        <a:rPr lang="en-US" sz="1100" dirty="0" smtClean="0"/>
                        <a:t>(Audiometry, Arsenic, Manganese,</a:t>
                      </a:r>
                      <a:r>
                        <a:rPr lang="en-US" sz="1100" baseline="0" dirty="0" smtClean="0"/>
                        <a:t> X-ray users)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1" dirty="0" smtClean="0"/>
                        <a:t>Industrial hygiene</a:t>
                      </a:r>
                      <a:r>
                        <a:rPr lang="en-US" sz="1100" dirty="0" smtClean="0"/>
                        <a:t> monitoring and assessment (chemical, dust and</a:t>
                      </a:r>
                      <a:r>
                        <a:rPr lang="en-US" sz="1100" baseline="0" dirty="0" smtClean="0"/>
                        <a:t> noise)</a:t>
                      </a:r>
                      <a:endParaRPr lang="en-US" sz="11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100" b="1" dirty="0" smtClean="0"/>
                        <a:t>Sustainability/Corporate</a:t>
                      </a:r>
                      <a:r>
                        <a:rPr lang="en-US" sz="1100" baseline="0" dirty="0" smtClean="0"/>
                        <a:t> </a:t>
                      </a:r>
                      <a:r>
                        <a:rPr lang="en-US" sz="1100" dirty="0" smtClean="0"/>
                        <a:t>Reporting (Water,</a:t>
                      </a:r>
                      <a:r>
                        <a:rPr lang="en-US" sz="1100" baseline="0" dirty="0" smtClean="0"/>
                        <a:t> Energy, Waste, Chemical, Injury/Illness, Injury Preventable)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 smtClean="0"/>
                        <a:t>EHS</a:t>
                      </a:r>
                      <a:r>
                        <a:rPr lang="en-US" sz="1100" b="1" baseline="0" dirty="0" smtClean="0"/>
                        <a:t> Risk Management </a:t>
                      </a:r>
                      <a:endParaRPr lang="en-US" sz="1100" b="1" dirty="0" smtClean="0"/>
                    </a:p>
                    <a:p>
                      <a:endParaRPr lang="en-US" sz="11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100" b="1" dirty="0" smtClean="0"/>
                        <a:t>External Audit </a:t>
                      </a:r>
                      <a:r>
                        <a:rPr lang="en-US" sz="1100" dirty="0" smtClean="0"/>
                        <a:t>(OHSAS 18001/ISO 14001, SS 577, SS 506,</a:t>
                      </a:r>
                      <a:r>
                        <a:rPr lang="en-US" sz="1100" baseline="0" dirty="0" smtClean="0"/>
                        <a:t> Insurer and customer)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1" dirty="0" smtClean="0"/>
                        <a:t>Contractors Management </a:t>
                      </a:r>
                      <a:r>
                        <a:rPr lang="en-US" sz="1100" dirty="0" smtClean="0"/>
                        <a:t>(worker’s training, Permit To Work, monitoring)</a:t>
                      </a:r>
                      <a:endParaRPr lang="en-US" sz="11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100" b="1" dirty="0" smtClean="0"/>
                        <a:t>Chemical</a:t>
                      </a:r>
                      <a:r>
                        <a:rPr lang="en-US" sz="1100" b="1" baseline="0" dirty="0" smtClean="0"/>
                        <a:t> Management </a:t>
                      </a:r>
                      <a:r>
                        <a:rPr lang="en-US" sz="1100" baseline="0" dirty="0" smtClean="0"/>
                        <a:t>(approval, assessment, SDS updating) 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1" dirty="0" smtClean="0"/>
                        <a:t>Operations EHS</a:t>
                      </a:r>
                      <a:r>
                        <a:rPr lang="en-US" sz="1100" b="1" baseline="0" dirty="0" smtClean="0"/>
                        <a:t> assessment </a:t>
                      </a:r>
                      <a:r>
                        <a:rPr lang="en-US" sz="1100" baseline="0" dirty="0" smtClean="0"/>
                        <a:t>(ergonomics, chemical, Electro/mechanical, process safety, PPE, Fire Safety) </a:t>
                      </a:r>
                      <a:endParaRPr lang="en-US" sz="11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100" b="1" dirty="0" smtClean="0"/>
                        <a:t>License and Permit application </a:t>
                      </a:r>
                      <a:r>
                        <a:rPr lang="en-US" sz="1100" dirty="0" smtClean="0"/>
                        <a:t>(SCDF, NEA, MOM</a:t>
                      </a:r>
                      <a:r>
                        <a:rPr lang="en-US" sz="1100" baseline="0" dirty="0" smtClean="0"/>
                        <a:t> &amp; other regulatory agencies) </a:t>
                      </a:r>
                      <a:r>
                        <a:rPr lang="en-US" sz="1100" b="1" baseline="0" dirty="0" smtClean="0"/>
                        <a:t>and quarterly x-ray badge </a:t>
                      </a:r>
                      <a:r>
                        <a:rPr lang="en-US" sz="1100" baseline="0" dirty="0" smtClean="0"/>
                        <a:t>monitoring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1" dirty="0" smtClean="0"/>
                        <a:t>External</a:t>
                      </a:r>
                      <a:r>
                        <a:rPr lang="en-US" sz="1100" b="1" baseline="0" dirty="0" smtClean="0"/>
                        <a:t> communication </a:t>
                      </a:r>
                      <a:r>
                        <a:rPr lang="en-US" sz="1100" baseline="0" dirty="0" smtClean="0"/>
                        <a:t>to regulatory agencies (ad-hoc inspection, neighbor complaint, license)</a:t>
                      </a:r>
                      <a:endParaRPr lang="en-US" sz="11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100" b="1" dirty="0" smtClean="0"/>
                        <a:t>Incident Management</a:t>
                      </a:r>
                      <a:r>
                        <a:rPr lang="en-US" sz="1100" b="1" baseline="0" dirty="0" smtClean="0"/>
                        <a:t> </a:t>
                      </a:r>
                      <a:r>
                        <a:rPr lang="en-US" sz="1100" baseline="0" dirty="0" smtClean="0"/>
                        <a:t>(investigation, CA/PA, improvement)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1" dirty="0" smtClean="0"/>
                        <a:t>EHS Training Program </a:t>
                      </a:r>
                      <a:r>
                        <a:rPr lang="en-US" sz="1100" dirty="0" smtClean="0"/>
                        <a:t>(conduct training, records, training needs)</a:t>
                      </a:r>
                      <a:endParaRPr lang="en-US" sz="1100" dirty="0"/>
                    </a:p>
                  </a:txBody>
                  <a:tcPr/>
                </a:tc>
              </a:tr>
              <a:tr h="306979">
                <a:tc>
                  <a:txBody>
                    <a:bodyPr/>
                    <a:lstStyle/>
                    <a:p>
                      <a:r>
                        <a:rPr lang="en-US" sz="1100" b="1" dirty="0" smtClean="0">
                          <a:solidFill>
                            <a:schemeClr val="bg1"/>
                          </a:solidFill>
                        </a:rPr>
                        <a:t>BCP</a:t>
                      </a:r>
                      <a:endParaRPr lang="en-US" sz="11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3478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>
                    <a:solidFill>
                      <a:srgbClr val="003478"/>
                    </a:solidFill>
                  </a:tcPr>
                </a:tc>
              </a:tr>
              <a:tr h="370840">
                <a:tc gridSpan="2">
                  <a:txBody>
                    <a:bodyPr/>
                    <a:lstStyle/>
                    <a:p>
                      <a:r>
                        <a:rPr lang="en-US" sz="1100" b="1" dirty="0" smtClean="0"/>
                        <a:t>Business</a:t>
                      </a:r>
                      <a:r>
                        <a:rPr lang="en-US" sz="1100" b="1" baseline="0" dirty="0" smtClean="0"/>
                        <a:t> Continuity Management</a:t>
                      </a:r>
                    </a:p>
                    <a:p>
                      <a:r>
                        <a:rPr lang="en-US" sz="1100" baseline="0" dirty="0" smtClean="0"/>
                        <a:t>   - Organize to establish procedures and documentation of Site BCP, Crisis Management Plan, </a:t>
                      </a:r>
                      <a:r>
                        <a:rPr lang="en-US" sz="1100" baseline="0" dirty="0" err="1" smtClean="0"/>
                        <a:t>Dept</a:t>
                      </a:r>
                      <a:r>
                        <a:rPr lang="en-US" sz="1100" baseline="0" dirty="0" smtClean="0"/>
                        <a:t>  Risk Assessment, </a:t>
                      </a:r>
                      <a:r>
                        <a:rPr lang="en-US" sz="1100" baseline="0" dirty="0" err="1" smtClean="0"/>
                        <a:t>Dept</a:t>
                      </a:r>
                      <a:r>
                        <a:rPr lang="en-US" sz="1100" baseline="0" dirty="0" smtClean="0"/>
                        <a:t> Business </a:t>
                      </a:r>
                    </a:p>
                    <a:p>
                      <a:r>
                        <a:rPr lang="en-US" sz="1100" baseline="0" dirty="0" smtClean="0"/>
                        <a:t>     Impact Analysis and </a:t>
                      </a:r>
                      <a:r>
                        <a:rPr lang="en-US" sz="1100" baseline="0" dirty="0" err="1" smtClean="0"/>
                        <a:t>Dept</a:t>
                      </a:r>
                      <a:r>
                        <a:rPr lang="en-US" sz="1100" baseline="0" dirty="0" smtClean="0"/>
                        <a:t>  Business Continuity Plan.</a:t>
                      </a:r>
                    </a:p>
                    <a:p>
                      <a:r>
                        <a:rPr lang="en-US" sz="1100" baseline="0" dirty="0" smtClean="0"/>
                        <a:t>   -  Exercise and review of BC Plan</a:t>
                      </a:r>
                    </a:p>
                    <a:p>
                      <a:r>
                        <a:rPr lang="en-US" sz="1100" baseline="0" dirty="0" smtClean="0"/>
                        <a:t>   -  Training and workshop of BC Coordinators</a:t>
                      </a:r>
                      <a:endParaRPr lang="en-US" sz="11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100" dirty="0"/>
                    </a:p>
                  </a:txBody>
                  <a:tcPr/>
                </a:tc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2705428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LUMILEDS SINGAPORE FAC INTRODUCTION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LUMILEDS SITE INFORMATION	</a:t>
            </a:r>
            <a:endParaRPr lang="en-US" dirty="0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491961695"/>
              </p:ext>
            </p:extLst>
          </p:nvPr>
        </p:nvGraphicFramePr>
        <p:xfrm>
          <a:off x="152400" y="1676401"/>
          <a:ext cx="8991600" cy="4876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1172124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967468"/>
            <a:ext cx="9144001" cy="5890532"/>
            <a:chOff x="0" y="967468"/>
            <a:chExt cx="9144001" cy="5890532"/>
          </a:xfrm>
        </p:grpSpPr>
        <p:grpSp>
          <p:nvGrpSpPr>
            <p:cNvPr id="11" name="Group 10"/>
            <p:cNvGrpSpPr/>
            <p:nvPr/>
          </p:nvGrpSpPr>
          <p:grpSpPr>
            <a:xfrm>
              <a:off x="0" y="967468"/>
              <a:ext cx="9144001" cy="5890532"/>
              <a:chOff x="0" y="967468"/>
              <a:chExt cx="9144001" cy="5890532"/>
            </a:xfrm>
          </p:grpSpPr>
          <p:grpSp>
            <p:nvGrpSpPr>
              <p:cNvPr id="12" name="Group 11"/>
              <p:cNvGrpSpPr/>
              <p:nvPr/>
            </p:nvGrpSpPr>
            <p:grpSpPr>
              <a:xfrm>
                <a:off x="0" y="1219200"/>
                <a:ext cx="6597139" cy="5638800"/>
                <a:chOff x="0" y="1219200"/>
                <a:chExt cx="6597139" cy="5638800"/>
              </a:xfrm>
            </p:grpSpPr>
            <p:pic>
              <p:nvPicPr>
                <p:cNvPr id="19" name="Picture 3"/>
                <p:cNvPicPr>
                  <a:picLocks noChangeAspect="1" noChangeArrowheads="1"/>
                </p:cNvPicPr>
                <p:nvPr>
                  <p:custDataLst>
                    <p:tags r:id="rId2"/>
                  </p:custDataLst>
                </p:nvPr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0" y="1219200"/>
                  <a:ext cx="6597139" cy="56388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20" name="Rectangle 19"/>
                <p:cNvSpPr/>
                <p:nvPr/>
              </p:nvSpPr>
              <p:spPr>
                <a:xfrm>
                  <a:off x="3962400" y="2149249"/>
                  <a:ext cx="304800" cy="44155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pic>
            <p:nvPicPr>
              <p:cNvPr id="13" name="Picture 2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72001" y="967468"/>
                <a:ext cx="4572000" cy="27663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4" name="5-Point Star 13"/>
              <p:cNvSpPr/>
              <p:nvPr/>
            </p:nvSpPr>
            <p:spPr>
              <a:xfrm>
                <a:off x="6597139" y="3886200"/>
                <a:ext cx="304800" cy="228600"/>
              </a:xfrm>
              <a:prstGeom prst="star5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6901939" y="3886200"/>
                <a:ext cx="2133601" cy="29765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r>
                  <a:rPr lang="en-US" sz="1100" dirty="0" smtClean="0"/>
                  <a:t>Fire Evacuation Assembly point</a:t>
                </a:r>
                <a:endParaRPr lang="en-US" sz="1100" dirty="0"/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1200825" y="3186028"/>
                <a:ext cx="1210588" cy="707886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38100">
                <a:solidFill>
                  <a:schemeClr val="tx1"/>
                </a:solidFill>
              </a:ln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2000" b="1" cap="none" spc="0" dirty="0" smtClean="0">
                    <a:ln w="12700">
                      <a:solidFill>
                        <a:schemeClr val="accent1"/>
                      </a:solidFill>
                      <a:prstDash val="solid"/>
                    </a:ln>
                    <a:pattFill prst="pct50">
                      <a:fgClr>
                        <a:schemeClr val="accent1"/>
                      </a:fgClr>
                      <a:bgClr>
                        <a:schemeClr val="accent1">
                          <a:lumMod val="20000"/>
                          <a:lumOff val="80000"/>
                        </a:schemeClr>
                      </a:bgClr>
                    </a:pattFill>
                    <a:effectLst>
                      <a:outerShdw dist="38100" dir="2640000" algn="bl" rotWithShape="0">
                        <a:schemeClr val="accent1"/>
                      </a:outerShdw>
                    </a:effectLst>
                  </a:rPr>
                  <a:t>Main </a:t>
                </a:r>
              </a:p>
              <a:p>
                <a:pPr algn="ctr"/>
                <a:r>
                  <a:rPr lang="en-US" sz="2000" b="1" cap="none" spc="0" dirty="0" smtClean="0">
                    <a:ln w="12700">
                      <a:solidFill>
                        <a:schemeClr val="accent1"/>
                      </a:solidFill>
                      <a:prstDash val="solid"/>
                    </a:ln>
                    <a:pattFill prst="pct50">
                      <a:fgClr>
                        <a:schemeClr val="accent1"/>
                      </a:fgClr>
                      <a:bgClr>
                        <a:schemeClr val="accent1">
                          <a:lumMod val="20000"/>
                          <a:lumOff val="80000"/>
                        </a:schemeClr>
                      </a:bgClr>
                    </a:pattFill>
                    <a:effectLst>
                      <a:outerShdw dist="38100" dir="2640000" algn="bl" rotWithShape="0">
                        <a:schemeClr val="accent1"/>
                      </a:outerShdw>
                    </a:effectLst>
                  </a:rPr>
                  <a:t>Building</a:t>
                </a:r>
                <a:endParaRPr lang="en-US" sz="2000" b="1" cap="none" spc="0" dirty="0">
                  <a:ln w="12700">
                    <a:solidFill>
                      <a:schemeClr val="accent1"/>
                    </a:solidFill>
                    <a:prstDash val="solid"/>
                  </a:ln>
                  <a:pattFill prst="pct50">
                    <a:fgClr>
                      <a:schemeClr val="accent1"/>
                    </a:fgClr>
                    <a:bgClr>
                      <a:schemeClr val="accent1">
                        <a:lumMod val="20000"/>
                        <a:lumOff val="80000"/>
                      </a:schemeClr>
                    </a:bgClr>
                  </a:pattFill>
                  <a:effectLst>
                    <a:outerShdw dist="38100" dir="2640000" algn="bl" rotWithShape="0">
                      <a:schemeClr val="accent1"/>
                    </a:outerShdw>
                  </a:effectLst>
                </a:endParaRPr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4916227" y="4564233"/>
                <a:ext cx="1005403" cy="584775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38100">
                <a:solidFill>
                  <a:schemeClr val="tx1"/>
                </a:solidFill>
              </a:ln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1600" b="1" cap="none" spc="0" dirty="0" smtClean="0">
                    <a:ln w="12700">
                      <a:solidFill>
                        <a:schemeClr val="accent1"/>
                      </a:solidFill>
                      <a:prstDash val="solid"/>
                    </a:ln>
                    <a:pattFill prst="pct50">
                      <a:fgClr>
                        <a:schemeClr val="accent1"/>
                      </a:fgClr>
                      <a:bgClr>
                        <a:schemeClr val="accent1">
                          <a:lumMod val="20000"/>
                          <a:lumOff val="80000"/>
                        </a:schemeClr>
                      </a:bgClr>
                    </a:pattFill>
                    <a:effectLst>
                      <a:outerShdw dist="38100" dir="2640000" algn="bl" rotWithShape="0">
                        <a:schemeClr val="accent1"/>
                      </a:outerShdw>
                    </a:effectLst>
                  </a:rPr>
                  <a:t>ANNEX</a:t>
                </a:r>
              </a:p>
              <a:p>
                <a:pPr algn="ctr"/>
                <a:r>
                  <a:rPr lang="en-US" sz="1600" b="1" cap="none" spc="0" dirty="0" smtClean="0">
                    <a:ln w="12700">
                      <a:solidFill>
                        <a:schemeClr val="accent1"/>
                      </a:solidFill>
                      <a:prstDash val="solid"/>
                    </a:ln>
                    <a:pattFill prst="pct50">
                      <a:fgClr>
                        <a:schemeClr val="accent1"/>
                      </a:fgClr>
                      <a:bgClr>
                        <a:schemeClr val="accent1">
                          <a:lumMod val="20000"/>
                          <a:lumOff val="80000"/>
                        </a:schemeClr>
                      </a:bgClr>
                    </a:pattFill>
                    <a:effectLst>
                      <a:outerShdw dist="38100" dir="2640000" algn="bl" rotWithShape="0">
                        <a:schemeClr val="accent1"/>
                      </a:outerShdw>
                    </a:effectLst>
                  </a:rPr>
                  <a:t>Building</a:t>
                </a:r>
                <a:endParaRPr lang="en-US" sz="1600" b="1" cap="none" spc="0" dirty="0">
                  <a:ln w="12700">
                    <a:solidFill>
                      <a:schemeClr val="accent1"/>
                    </a:solidFill>
                    <a:prstDash val="solid"/>
                  </a:ln>
                  <a:pattFill prst="pct50">
                    <a:fgClr>
                      <a:schemeClr val="accent1"/>
                    </a:fgClr>
                    <a:bgClr>
                      <a:schemeClr val="accent1">
                        <a:lumMod val="20000"/>
                        <a:lumOff val="80000"/>
                      </a:schemeClr>
                    </a:bgClr>
                  </a:pattFill>
                  <a:effectLst>
                    <a:outerShdw dist="38100" dir="2640000" algn="bl" rotWithShape="0">
                      <a:schemeClr val="accent1"/>
                    </a:outerShdw>
                  </a:effectLst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3530110" y="3886200"/>
                <a:ext cx="731290" cy="246221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25400">
                <a:solidFill>
                  <a:schemeClr val="tx1"/>
                </a:solidFill>
              </a:ln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1000" b="1" cap="none" spc="0" dirty="0" smtClean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Link-way</a:t>
                </a:r>
                <a:endParaRPr lang="en-US" sz="1000" b="1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2" name="TextBox 1"/>
            <p:cNvSpPr txBox="1"/>
            <p:nvPr/>
          </p:nvSpPr>
          <p:spPr>
            <a:xfrm>
              <a:off x="6052061" y="1460212"/>
              <a:ext cx="577337" cy="14619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noAutofit/>
            </a:bodyPr>
            <a:lstStyle/>
            <a:p>
              <a:r>
                <a:rPr lang="en-US" sz="900" b="1" dirty="0" smtClean="0"/>
                <a:t>35,767m</a:t>
              </a:r>
              <a:r>
                <a:rPr lang="en-US" sz="900" b="1" baseline="30000" dirty="0" smtClean="0"/>
                <a:t>2</a:t>
              </a:r>
              <a:endParaRPr lang="en-US" sz="900" b="1" baseline="30000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172200" y="1606406"/>
              <a:ext cx="457199" cy="14619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noAutofit/>
            </a:bodyPr>
            <a:lstStyle/>
            <a:p>
              <a:r>
                <a:rPr lang="en-US" sz="900" b="1" dirty="0" smtClean="0"/>
                <a:t>5,945m</a:t>
              </a:r>
              <a:r>
                <a:rPr lang="en-US" sz="900" b="1" baseline="30000" dirty="0" smtClean="0"/>
                <a:t>2</a:t>
              </a:r>
              <a:endParaRPr lang="en-US" sz="900" b="1" baseline="30000" dirty="0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779358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264025"/>
            <a:ext cx="7772400" cy="841375"/>
          </a:xfrm>
        </p:spPr>
        <p:txBody>
          <a:bodyPr/>
          <a:lstStyle/>
          <a:p>
            <a:r>
              <a:rPr lang="en-US" dirty="0" smtClean="0"/>
              <a:t>LUMILEDS SINGAPORE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410200"/>
            <a:ext cx="6400800" cy="1143000"/>
          </a:xfrm>
        </p:spPr>
        <p:txBody>
          <a:bodyPr/>
          <a:lstStyle/>
          <a:p>
            <a:r>
              <a:rPr lang="en-US" dirty="0" smtClean="0"/>
              <a:t>FACILITIES TEAM INTRODUCTION</a:t>
            </a:r>
            <a:endParaRPr lang="en-US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399"/>
            <a:ext cx="9144000" cy="3707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39989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LUMILEDS SINGAPORE FAC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60375" y="1828800"/>
            <a:ext cx="8239125" cy="4419600"/>
          </a:xfrm>
        </p:spPr>
        <p:txBody>
          <a:bodyPr/>
          <a:lstStyle/>
          <a:p>
            <a:r>
              <a:rPr lang="en-US" dirty="0" smtClean="0"/>
              <a:t>Build and Operate sustainable World Class Facilities that enable excellence in Safety, Reliability and Cost. 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Support manufacturing of LEDs by providing safe &amp; reliable infrastructure, services and uninterrupted supply of utilities, conform to required specifications and compliance to regulatory/industry standards.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The utilities/infrastructure comprises of :</a:t>
            </a:r>
          </a:p>
          <a:p>
            <a:pPr lvl="2"/>
            <a:r>
              <a:rPr lang="en-US" sz="1400" dirty="0" smtClean="0"/>
              <a:t>Power Supply					- Waste Collection facilities</a:t>
            </a:r>
          </a:p>
          <a:p>
            <a:pPr lvl="2"/>
            <a:r>
              <a:rPr lang="en-US" sz="1400" dirty="0" smtClean="0"/>
              <a:t>ACMV (Air Conditioning &amp; Mechanical Ventilation)		- Chilled Water System</a:t>
            </a:r>
          </a:p>
          <a:p>
            <a:pPr lvl="2"/>
            <a:r>
              <a:rPr lang="en-US" sz="1400" dirty="0" smtClean="0"/>
              <a:t>DI Water					- Process Cooling Water</a:t>
            </a:r>
          </a:p>
          <a:p>
            <a:pPr lvl="2"/>
            <a:r>
              <a:rPr lang="en-US" sz="1400" dirty="0" smtClean="0"/>
              <a:t>Scrubber/Exhaust System				- Compressed Dry Air</a:t>
            </a:r>
          </a:p>
          <a:p>
            <a:pPr lvl="2"/>
            <a:r>
              <a:rPr lang="en-US" sz="1400" dirty="0" smtClean="0"/>
              <a:t>Chemical and Gas 				</a:t>
            </a:r>
            <a:r>
              <a:rPr lang="en-US" sz="1400" dirty="0"/>
              <a:t>- Fire Protection Systems </a:t>
            </a:r>
            <a:endParaRPr lang="en-US" sz="1400" dirty="0" smtClean="0"/>
          </a:p>
          <a:p>
            <a:pPr lvl="2"/>
            <a:r>
              <a:rPr lang="en-US" sz="1400" dirty="0" smtClean="0"/>
              <a:t>Process Vacuum				</a:t>
            </a:r>
            <a:r>
              <a:rPr lang="en-US" sz="1400" dirty="0"/>
              <a:t>- Life Safety </a:t>
            </a:r>
            <a:r>
              <a:rPr lang="en-US" sz="1400" dirty="0" smtClean="0"/>
              <a:t>System</a:t>
            </a:r>
          </a:p>
          <a:p>
            <a:pPr lvl="2"/>
            <a:r>
              <a:rPr lang="en-US" sz="1400" dirty="0" smtClean="0"/>
              <a:t>Waste Water Neutralization Plant			</a:t>
            </a:r>
            <a:r>
              <a:rPr lang="en-US" sz="1400" dirty="0"/>
              <a:t>- Building </a:t>
            </a:r>
            <a:r>
              <a:rPr lang="en-US" sz="1400" dirty="0" smtClean="0"/>
              <a:t>Services</a:t>
            </a:r>
          </a:p>
          <a:p>
            <a:pPr lvl="2"/>
            <a:r>
              <a:rPr lang="en-US" sz="1400" dirty="0" smtClean="0"/>
              <a:t>Domestic Water</a:t>
            </a:r>
          </a:p>
          <a:p>
            <a:pPr marL="0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39197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LUMILEDS SINGAPORE FAC INTRODUCTION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LUMILEDS SNGAPORE FACILITIES TEAM ORGANISATION CHART</a:t>
            </a:r>
            <a:endParaRPr lang="en-US" dirty="0"/>
          </a:p>
        </p:txBody>
      </p:sp>
      <p:grpSp>
        <p:nvGrpSpPr>
          <p:cNvPr id="17" name="Group 16"/>
          <p:cNvGrpSpPr/>
          <p:nvPr/>
        </p:nvGrpSpPr>
        <p:grpSpPr>
          <a:xfrm>
            <a:off x="2452171" y="4863107"/>
            <a:ext cx="2057400" cy="1156693"/>
            <a:chOff x="2438400" y="3346657"/>
            <a:chExt cx="2057400" cy="1064086"/>
          </a:xfrm>
        </p:grpSpPr>
        <p:sp>
          <p:nvSpPr>
            <p:cNvPr id="7" name="Rounded Rectangle 6">
              <a:hlinkClick r:id="rId3" action="ppaction://hlinksldjump"/>
            </p:cNvPr>
            <p:cNvSpPr/>
            <p:nvPr/>
          </p:nvSpPr>
          <p:spPr>
            <a:xfrm>
              <a:off x="2438400" y="3346657"/>
              <a:ext cx="2057400" cy="1064086"/>
            </a:xfrm>
            <a:prstGeom prst="roundRect">
              <a:avLst/>
            </a:prstGeom>
            <a:ln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100" dirty="0" smtClean="0"/>
                <a:t>FACILITIES ENGINEERING</a:t>
              </a:r>
            </a:p>
            <a:p>
              <a:pPr algn="ctr"/>
              <a:r>
                <a:rPr lang="en-US" sz="1100" dirty="0" smtClean="0"/>
                <a:t> </a:t>
              </a:r>
            </a:p>
            <a:p>
              <a:pPr algn="ctr"/>
              <a:endParaRPr lang="en-US" sz="1000" b="1" dirty="0" smtClean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162300" y="4035843"/>
              <a:ext cx="685800" cy="304800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ctr"/>
              <a:r>
                <a:rPr lang="en-US" sz="1050" b="1" dirty="0" smtClean="0">
                  <a:solidFill>
                    <a:srgbClr val="492BFF"/>
                  </a:solidFill>
                </a:rPr>
                <a:t>ANAN</a:t>
              </a:r>
            </a:p>
            <a:p>
              <a:pPr algn="ctr"/>
              <a:r>
                <a:rPr lang="en-US" sz="1050" b="1" dirty="0" smtClean="0">
                  <a:solidFill>
                    <a:srgbClr val="492BFF"/>
                  </a:solidFill>
                </a:rPr>
                <a:t>MANAGER</a:t>
              </a:r>
            </a:p>
            <a:p>
              <a:endParaRPr lang="en-US" dirty="0">
                <a:solidFill>
                  <a:srgbClr val="492BFF"/>
                </a:solidFill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4572000" y="4879156"/>
            <a:ext cx="2057400" cy="1140647"/>
            <a:chOff x="4572000" y="3303507"/>
            <a:chExt cx="2057400" cy="859006"/>
          </a:xfrm>
        </p:grpSpPr>
        <p:sp>
          <p:nvSpPr>
            <p:cNvPr id="8" name="Rounded Rectangle 7">
              <a:hlinkClick r:id="rId4" action="ppaction://hlinksldjump"/>
            </p:cNvPr>
            <p:cNvSpPr/>
            <p:nvPr/>
          </p:nvSpPr>
          <p:spPr>
            <a:xfrm>
              <a:off x="4572000" y="3303507"/>
              <a:ext cx="2057400" cy="859006"/>
            </a:xfrm>
            <a:prstGeom prst="round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100" dirty="0" smtClean="0"/>
                <a:t>PROJECT &amp; TOOL INSTALL</a:t>
              </a:r>
            </a:p>
            <a:p>
              <a:pPr algn="ctr"/>
              <a:endParaRPr lang="en-US" sz="1100" dirty="0" smtClean="0"/>
            </a:p>
            <a:p>
              <a:pPr algn="ctr"/>
              <a:endParaRPr lang="en-US" sz="1100" dirty="0" smtClean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105400" y="3818200"/>
              <a:ext cx="1066800" cy="304800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ctr"/>
              <a:r>
                <a:rPr lang="en-US" sz="1050" b="1" dirty="0" smtClean="0">
                  <a:solidFill>
                    <a:srgbClr val="492BFF"/>
                  </a:solidFill>
                </a:rPr>
                <a:t>RAHMAN</a:t>
              </a:r>
            </a:p>
            <a:p>
              <a:pPr algn="ctr"/>
              <a:r>
                <a:rPr lang="en-US" sz="1050" b="1" dirty="0" smtClean="0">
                  <a:solidFill>
                    <a:srgbClr val="492BFF"/>
                  </a:solidFill>
                </a:rPr>
                <a:t>MANAGER</a:t>
              </a:r>
            </a:p>
            <a:p>
              <a:endParaRPr lang="en-US" dirty="0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152400" y="4814894"/>
            <a:ext cx="2209800" cy="1281106"/>
            <a:chOff x="76200" y="2953855"/>
            <a:chExt cx="2209800" cy="914400"/>
          </a:xfrm>
        </p:grpSpPr>
        <p:sp>
          <p:nvSpPr>
            <p:cNvPr id="6" name="Rounded Rectangle 5">
              <a:hlinkClick r:id="rId5" action="ppaction://hlinksldjump"/>
            </p:cNvPr>
            <p:cNvSpPr/>
            <p:nvPr/>
          </p:nvSpPr>
          <p:spPr>
            <a:xfrm>
              <a:off x="76200" y="2953855"/>
              <a:ext cx="2209800" cy="914400"/>
            </a:xfrm>
            <a:prstGeom prst="roundRect">
              <a:avLst/>
            </a:prstGeom>
            <a:ln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100" dirty="0" smtClean="0"/>
                <a:t>OPERATIONS &amp; MAINTENANCE &amp; BUILDING SERVICES</a:t>
              </a:r>
            </a:p>
            <a:p>
              <a:pPr algn="ctr"/>
              <a:endParaRPr lang="en-US" sz="900" b="1" dirty="0" smtClean="0"/>
            </a:p>
            <a:p>
              <a:pPr algn="ctr"/>
              <a:endParaRPr lang="en-US" sz="900" b="1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57200" y="3552127"/>
              <a:ext cx="1676400" cy="304800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ctr"/>
              <a:r>
                <a:rPr lang="en-US" sz="1050" b="1" dirty="0" smtClean="0">
                  <a:solidFill>
                    <a:srgbClr val="492BFF"/>
                  </a:solidFill>
                </a:rPr>
                <a:t>WONG CHEE KEAT</a:t>
              </a:r>
            </a:p>
            <a:p>
              <a:pPr algn="ctr"/>
              <a:r>
                <a:rPr lang="en-US" sz="1050" b="1" dirty="0" smtClean="0">
                  <a:solidFill>
                    <a:srgbClr val="492BFF"/>
                  </a:solidFill>
                </a:rPr>
                <a:t>SNR MANAGER</a:t>
              </a:r>
            </a:p>
            <a:p>
              <a:endParaRPr lang="en-US" dirty="0">
                <a:solidFill>
                  <a:srgbClr val="492BFF"/>
                </a:solidFill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6781800" y="4863106"/>
            <a:ext cx="2133600" cy="1156693"/>
            <a:chOff x="6781800" y="3135086"/>
            <a:chExt cx="2133600" cy="914400"/>
          </a:xfrm>
        </p:grpSpPr>
        <p:sp>
          <p:nvSpPr>
            <p:cNvPr id="9" name="Rounded Rectangle 8">
              <a:hlinkClick r:id="rId6" action="ppaction://hlinksldjump"/>
            </p:cNvPr>
            <p:cNvSpPr/>
            <p:nvPr/>
          </p:nvSpPr>
          <p:spPr>
            <a:xfrm>
              <a:off x="6781800" y="3135086"/>
              <a:ext cx="2133600" cy="914400"/>
            </a:xfrm>
            <a:prstGeom prst="roundRect">
              <a:avLst/>
            </a:prstGeom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100" dirty="0" smtClean="0"/>
                <a:t>ENVIRONMENTAL &amp; HEALTH SAFETY</a:t>
              </a:r>
            </a:p>
            <a:p>
              <a:pPr algn="ctr"/>
              <a:endParaRPr lang="en-US" sz="1100" dirty="0" smtClean="0"/>
            </a:p>
            <a:p>
              <a:pPr algn="ctr"/>
              <a:endParaRPr lang="en-US" sz="1100" dirty="0" smtClean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400581" y="3741293"/>
              <a:ext cx="1066800" cy="304800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ctr"/>
              <a:r>
                <a:rPr lang="en-US" sz="1050" b="1" dirty="0" smtClean="0">
                  <a:solidFill>
                    <a:srgbClr val="492BFF"/>
                  </a:solidFill>
                </a:rPr>
                <a:t>ROWENA</a:t>
              </a:r>
            </a:p>
            <a:p>
              <a:pPr algn="ctr"/>
              <a:r>
                <a:rPr lang="en-US" sz="1050" b="1" dirty="0" smtClean="0">
                  <a:solidFill>
                    <a:srgbClr val="492BFF"/>
                  </a:solidFill>
                </a:rPr>
                <a:t>MANAGER</a:t>
              </a:r>
              <a:endParaRPr lang="en-US" dirty="0">
                <a:solidFill>
                  <a:srgbClr val="492BFF"/>
                </a:solidFill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3505200" y="2895600"/>
            <a:ext cx="2362200" cy="1137138"/>
            <a:chOff x="3505200" y="1828800"/>
            <a:chExt cx="2362200" cy="923925"/>
          </a:xfrm>
        </p:grpSpPr>
        <p:sp>
          <p:nvSpPr>
            <p:cNvPr id="5" name="Rounded Rectangle 4"/>
            <p:cNvSpPr/>
            <p:nvPr/>
          </p:nvSpPr>
          <p:spPr>
            <a:xfrm>
              <a:off x="3505200" y="1828800"/>
              <a:ext cx="2362200" cy="914400"/>
            </a:xfrm>
            <a:prstGeom prst="round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FACILITIES HOD</a:t>
              </a:r>
            </a:p>
            <a:p>
              <a:pPr algn="ctr"/>
              <a:endParaRPr lang="en-US" sz="1000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000500" y="2447925"/>
              <a:ext cx="1562100" cy="3048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lIns="0" tIns="0" rIns="0" bIns="0" rtlCol="0">
              <a:noAutofit/>
            </a:bodyPr>
            <a:lstStyle/>
            <a:p>
              <a:pPr algn="ctr"/>
              <a:r>
                <a:rPr lang="en-US" sz="1050" b="1" dirty="0" smtClean="0">
                  <a:solidFill>
                    <a:srgbClr val="492BFF"/>
                  </a:solidFill>
                </a:rPr>
                <a:t>RAJA JAWAHAR</a:t>
              </a:r>
            </a:p>
            <a:p>
              <a:pPr algn="ctr"/>
              <a:r>
                <a:rPr lang="en-US" sz="1050" b="1" dirty="0" smtClean="0">
                  <a:solidFill>
                    <a:srgbClr val="492BFF"/>
                  </a:solidFill>
                </a:rPr>
                <a:t>DIRECTOR</a:t>
              </a:r>
            </a:p>
            <a:p>
              <a:pPr algn="ctr"/>
              <a:endParaRPr lang="en-US" dirty="0">
                <a:solidFill>
                  <a:srgbClr val="492BFF"/>
                </a:solidFill>
              </a:endParaRPr>
            </a:p>
          </p:txBody>
        </p:sp>
      </p:grpSp>
      <p:sp>
        <p:nvSpPr>
          <p:cNvPr id="25" name="Rounded Rectangle 24"/>
          <p:cNvSpPr/>
          <p:nvPr/>
        </p:nvSpPr>
        <p:spPr>
          <a:xfrm>
            <a:off x="3505200" y="1600200"/>
            <a:ext cx="2362200" cy="114300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SINGAPORE ENGINEERING</a:t>
            </a:r>
          </a:p>
          <a:p>
            <a:pPr algn="ctr"/>
            <a:endParaRPr lang="en-US" sz="1400" dirty="0" smtClean="0"/>
          </a:p>
          <a:p>
            <a:pPr algn="ctr"/>
            <a:endParaRPr lang="en-US" sz="1000" dirty="0"/>
          </a:p>
        </p:txBody>
      </p:sp>
      <p:sp>
        <p:nvSpPr>
          <p:cNvPr id="26" name="TextBox 25"/>
          <p:cNvSpPr txBox="1"/>
          <p:nvPr/>
        </p:nvSpPr>
        <p:spPr>
          <a:xfrm>
            <a:off x="3886200" y="2286000"/>
            <a:ext cx="1562100" cy="3048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/>
            <a:r>
              <a:rPr lang="en-US" sz="1050" b="1" dirty="0" smtClean="0">
                <a:solidFill>
                  <a:srgbClr val="492BFF"/>
                </a:solidFill>
              </a:rPr>
              <a:t>KEVIN URAM</a:t>
            </a:r>
          </a:p>
          <a:p>
            <a:pPr algn="ctr"/>
            <a:r>
              <a:rPr lang="en-US" sz="1050" b="1" dirty="0" smtClean="0">
                <a:solidFill>
                  <a:srgbClr val="492BFF"/>
                </a:solidFill>
              </a:rPr>
              <a:t>SNR.DIRECTOR</a:t>
            </a:r>
          </a:p>
          <a:p>
            <a:endParaRPr lang="en-US" dirty="0">
              <a:solidFill>
                <a:srgbClr val="492BFF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73720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457200" y="609600"/>
            <a:ext cx="8239801" cy="393192"/>
          </a:xfrm>
        </p:spPr>
        <p:txBody>
          <a:bodyPr/>
          <a:lstStyle/>
          <a:p>
            <a:r>
              <a:rPr lang="en-US" dirty="0" smtClean="0"/>
              <a:t>LUMILEDS SINGAPORE FAC INTRODUCTION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459702" y="949452"/>
            <a:ext cx="8239801" cy="498348"/>
          </a:xfrm>
        </p:spPr>
        <p:txBody>
          <a:bodyPr/>
          <a:lstStyle/>
          <a:p>
            <a:r>
              <a:rPr lang="en-US" dirty="0" smtClean="0"/>
              <a:t>FACILITIES WORK SYSTEM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304800" y="1447800"/>
            <a:ext cx="3581400" cy="3276600"/>
          </a:xfrm>
        </p:spPr>
        <p:txBody>
          <a:bodyPr/>
          <a:lstStyle/>
          <a:p>
            <a:r>
              <a:rPr lang="en-US" sz="1400" dirty="0" smtClean="0"/>
              <a:t>FACILITIIES WEBPORTAL</a:t>
            </a:r>
          </a:p>
          <a:p>
            <a:pPr lvl="1"/>
            <a:r>
              <a:rPr lang="en-US" sz="1400" dirty="0" smtClean="0"/>
              <a:t>GENERAL WORK REQUEST</a:t>
            </a:r>
          </a:p>
          <a:p>
            <a:pPr lvl="1"/>
            <a:r>
              <a:rPr lang="en-US" sz="1400" dirty="0" smtClean="0"/>
              <a:t>ISSUE REPORTING </a:t>
            </a:r>
          </a:p>
          <a:p>
            <a:endParaRPr lang="en-US" sz="1400" dirty="0" smtClean="0"/>
          </a:p>
          <a:p>
            <a:r>
              <a:rPr lang="en-US" sz="1400" dirty="0" smtClean="0"/>
              <a:t>PREVENTIVE MAINTENANCE PORTAL</a:t>
            </a:r>
          </a:p>
          <a:p>
            <a:endParaRPr lang="en-US" sz="1400" dirty="0"/>
          </a:p>
          <a:p>
            <a:r>
              <a:rPr lang="en-US" sz="1400" dirty="0" smtClean="0"/>
              <a:t>E-WORK PERMIT SYSTEM</a:t>
            </a:r>
          </a:p>
          <a:p>
            <a:endParaRPr lang="en-US" sz="1400" dirty="0" smtClean="0"/>
          </a:p>
          <a:p>
            <a:r>
              <a:rPr lang="en-US" sz="1400" dirty="0" smtClean="0"/>
              <a:t>CHEM AND GAS INVENTORY PORTAL</a:t>
            </a:r>
          </a:p>
          <a:p>
            <a:endParaRPr lang="en-US" sz="1400" dirty="0" smtClean="0"/>
          </a:p>
          <a:p>
            <a:r>
              <a:rPr lang="en-US" sz="1400" dirty="0" smtClean="0"/>
              <a:t>EHS CHEMICAL APPROVAL</a:t>
            </a:r>
          </a:p>
          <a:p>
            <a:endParaRPr lang="en-US" sz="1400" dirty="0"/>
          </a:p>
          <a:p>
            <a:r>
              <a:rPr lang="en-US" sz="1400" dirty="0" smtClean="0"/>
              <a:t>FACILITIES CHANGE MANAGEMENT</a:t>
            </a:r>
            <a:endParaRPr lang="en-US" dirty="0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066800"/>
            <a:ext cx="4685607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4038600"/>
            <a:ext cx="3678279" cy="2560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44888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COUNT" val="37"/>
  <p:tag name="ARTICULATE_PROJECT_OPE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SlideFooterFontC"/>
  <p:tag name="FONTSETCLASSNAME" val="FontSet1"/>
  <p:tag name="COLORS" val="-2;-2;-2;-2;SlideFooterFontColorDark;-2"/>
  <p:tag name="COLORSETCLASSNAME" val="ColorSet1"/>
  <p:tag name="SCRIPT" val="1"/>
  <p:tag name="FIELDS" val="DATE;DIVISION;ADDINFO;"/>
  <p:tag name="MLI" val="1"/>
  <p:tag name="SHAPESETGROUPCLASSNAME" val="ShapeSetGroup2"/>
  <p:tag name="SHAPESETCLASSNAME" val="FORMCOLORTEXT01"/>
  <p:tag name="COLORSETGROUPCLASSNAME" val="ColorSetGroupLight"/>
  <p:tag name="FONTSETGROUPCLASSNAME" val="FontSetGroup1"/>
  <p:tag name="SHAPECLASSNAME" val="FLineInfo1BlackG1S3"/>
  <p:tag name="SHAPECLASSPROTECTIONTYPE" val="63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SlidePageNumberFontC"/>
  <p:tag name="FONTSETCLASSNAME" val="FontSet1"/>
  <p:tag name="COLORS" val="-2;-2;-2;-2;SlidePageNoFontColorLight;-2"/>
  <p:tag name="COLORSETCLASSNAME" val="ColorSet1"/>
  <p:tag name="SCRIPT" val="1"/>
  <p:tag name="MLI" val="1"/>
  <p:tag name="SHAPESETGROUPCLASSNAME" val="ShapeSetGroup2"/>
  <p:tag name="SHAPESETCLASSNAME" val="COLORSLIDE01"/>
  <p:tag name="COLORSETGROUPCLASSNAME" val="ColorSetGroupLight"/>
  <p:tag name="FONTSETGROUPCLASSNAME" val="FontSetGroup1"/>
  <p:tag name="SHAPECLASSNAME" val="PageNoWhiteG1S3"/>
  <p:tag name="SHAPECLASSPROTECTIONTYPE" val="47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Scheme2;Scheme1;-1;-2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Scheme2;Scheme1;-1;-2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SlideTextFontColor;-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SlideFooterFontC"/>
  <p:tag name="FONTSETCLASSNAME" val="FontSet1"/>
  <p:tag name="COLORS" val="-2;-2;-2;-2;SlideFooterFontColorDark;-2"/>
  <p:tag name="COLORSETCLASSNAME" val="ColorSet1"/>
  <p:tag name="SCRIPT" val="1"/>
  <p:tag name="FIELDS" val="DATE;DIVISION;ADDINFO;"/>
  <p:tag name="MLI" val="1"/>
  <p:tag name="SHAPESETGROUPCLASSNAME" val="ShapeSetGroup2"/>
  <p:tag name="SHAPESETCLASSNAME" val="FORMCOLORTEXT01"/>
  <p:tag name="COLORSETGROUPCLASSNAME" val="ColorSetGroupLight"/>
  <p:tag name="FONTSETGROUPCLASSNAME" val="FontSetGroup1"/>
  <p:tag name="SHAPECLASSNAME" val="FLineInfo1BlackG1S3"/>
  <p:tag name="SHAPECLASSPROTECTIONTYPE" val="63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SlideTextFontColor;-2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-2;-2;SlideTextFontColorLight;-2"/>
  <p:tag name="COLORSETCLASSNAME" val="ColorSet1"/>
  <p:tag name="MLI" val="1"/>
  <p:tag name="SHAPESETGROUPCLASSNAME" val="ShapeSetGroup2"/>
  <p:tag name="SHAPESETCLASSNAME" val="CONTENTTITLETEXT01"/>
  <p:tag name="COLORSETGROUPCLASSNAME" val="ColorSetGroupLight"/>
  <p:tag name="FONTSETGROUPCLASSNAME" val="FontSetGroup1"/>
  <p:tag name="SHAPECLASSNAME" val="ContentSmalLeftG3S1"/>
  <p:tag name="SHAPECLASSPROTECTIONTYPE" val="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-2;-2;SlideTextFontColorLight;-2"/>
  <p:tag name="COLORSETCLASSNAME" val="ColorSet1"/>
  <p:tag name="MLI" val="1"/>
  <p:tag name="SHAPESETGROUPCLASSNAME" val="ShapeSetGroup2"/>
  <p:tag name="SHAPESETCLASSNAME" val="CONTENTTITLETEXT01"/>
  <p:tag name="COLORSETGROUPCLASSNAME" val="ColorSetGroupLight"/>
  <p:tag name="FONTSETGROUPCLASSNAME" val="FontSetGroup1"/>
  <p:tag name="SHAPECLASSNAME" val="ContentSmalLeftG3S1"/>
  <p:tag name="SHAPECLASSPROTECTIONTYPE" val="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-2;-2;SlideTextFontColorLight;-2"/>
  <p:tag name="COLORSETCLASSNAME" val="ColorSet1"/>
  <p:tag name="MLI" val="1"/>
  <p:tag name="SHAPESETGROUPCLASSNAME" val="ShapeSetGroup2"/>
  <p:tag name="SHAPESETCLASSNAME" val="CONTENTTITLETEXT01"/>
  <p:tag name="COLORSETGROUPCLASSNAME" val="ColorSetGroupLight"/>
  <p:tag name="FONTSETGROUPCLASSNAME" val="FontSetGroup1"/>
  <p:tag name="SHAPECLASSNAME" val="ContentSmalLeftG3S1"/>
  <p:tag name="SHAPECLASSPROTECTIONTYPE" val="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-2;-2;SlideTextFontColorLight;-2"/>
  <p:tag name="COLORSETCLASSNAME" val="ColorSet1"/>
  <p:tag name="MLI" val="1"/>
  <p:tag name="SHAPESETGROUPCLASSNAME" val="ShapeSetGroup2"/>
  <p:tag name="SHAPESETCLASSNAME" val="CONTENTTITLETEXT01"/>
  <p:tag name="COLORSETGROUPCLASSNAME" val="ColorSetGroupLight"/>
  <p:tag name="FONTSETGROUPCLASSNAME" val="FontSetGroup1"/>
  <p:tag name="SHAPECLASSNAME" val="ContentSmalLeftG3S1"/>
  <p:tag name="SHAPECLASSPROTECTIONTYPE" val="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LUMILEDS INTERNAL">
  <a:themeElements>
    <a:clrScheme name="lumileds_030515">
      <a:dk1>
        <a:srgbClr val="000000"/>
      </a:dk1>
      <a:lt1>
        <a:srgbClr val="FFFFFF"/>
      </a:lt1>
      <a:dk2>
        <a:srgbClr val="000000"/>
      </a:dk2>
      <a:lt2>
        <a:srgbClr val="CCCEDB"/>
      </a:lt2>
      <a:accent1>
        <a:srgbClr val="005E9D"/>
      </a:accent1>
      <a:accent2>
        <a:srgbClr val="149B9E"/>
      </a:accent2>
      <a:accent3>
        <a:srgbClr val="75B443"/>
      </a:accent3>
      <a:accent4>
        <a:srgbClr val="F7931E"/>
      </a:accent4>
      <a:accent5>
        <a:srgbClr val="D1521D"/>
      </a:accent5>
      <a:accent6>
        <a:srgbClr val="5C2D91"/>
      </a:accent6>
      <a:hlink>
        <a:srgbClr val="005E9D"/>
      </a:hlink>
      <a:folHlink>
        <a:srgbClr val="B33F97"/>
      </a:folHlink>
    </a:clrScheme>
    <a:fontScheme name="Lumileds - 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38100">
          <a:solidFill>
            <a:schemeClr val="accent1"/>
          </a:solidFill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Lumileds_PPT_Template [Read-Only]" id="{B476D671-B2DC-4F00-9274-DEBE34CE37A7}" vid="{664D5EAE-2224-40FA-93DE-4BE04B722C6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LUMILEDS INTERNAL</Template>
  <TotalTime>3816</TotalTime>
  <Words>2143</Words>
  <Application>Microsoft Office PowerPoint</Application>
  <PresentationFormat>On-screen Show (4:3)</PresentationFormat>
  <Paragraphs>497</Paragraphs>
  <Slides>37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8" baseType="lpstr">
      <vt:lpstr>SimSun</vt:lpstr>
      <vt:lpstr>Arial</vt:lpstr>
      <vt:lpstr>Arial Narrow</vt:lpstr>
      <vt:lpstr>Calibri</vt:lpstr>
      <vt:lpstr>Segoe UI</vt:lpstr>
      <vt:lpstr>Segoe UI Light</vt:lpstr>
      <vt:lpstr>Segoe UI Semibold</vt:lpstr>
      <vt:lpstr>Symbol</vt:lpstr>
      <vt:lpstr>Tahoma</vt:lpstr>
      <vt:lpstr>Wingdings</vt:lpstr>
      <vt:lpstr>LUMILEDS INTERNAL</vt:lpstr>
      <vt:lpstr>PowerPoint Presentation</vt:lpstr>
      <vt:lpstr>PowerPoint Presentation</vt:lpstr>
      <vt:lpstr>LUMILEDS SINGAPORE</vt:lpstr>
      <vt:lpstr>PowerPoint Presentation</vt:lpstr>
      <vt:lpstr>PowerPoint Presentation</vt:lpstr>
      <vt:lpstr>LUMILEDS SINGAPORE</vt:lpstr>
      <vt:lpstr>PowerPoint Presentation</vt:lpstr>
      <vt:lpstr>PowerPoint Presentation</vt:lpstr>
      <vt:lpstr>PowerPoint Presentation</vt:lpstr>
      <vt:lpstr>PowerPoint Presentation</vt:lpstr>
      <vt:lpstr>LUMILEDS SINGAPORE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Philips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Philips</dc:creator>
  <cp:lastModifiedBy>Shanmugavel Rajan, Raja Jawahar</cp:lastModifiedBy>
  <cp:revision>171</cp:revision>
  <dcterms:created xsi:type="dcterms:W3CDTF">2016-08-29T03:07:04Z</dcterms:created>
  <dcterms:modified xsi:type="dcterms:W3CDTF">2016-09-20T01:30:45Z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E4B19FA7-C443-4809-A9B3-90DF74F46C98</vt:lpwstr>
  </property>
  <property fmtid="{D5CDD505-2E9C-101B-9397-08002B2CF9AE}" pid="3" name="ArticulatePath">
    <vt:lpwstr>Presentation7</vt:lpwstr>
  </property>
</Properties>
</file>