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4"/>
  </p:sldMasterIdLst>
  <p:notesMasterIdLst>
    <p:notesMasterId r:id="rId38"/>
  </p:notesMasterIdLst>
  <p:handoutMasterIdLst>
    <p:handoutMasterId r:id="rId39"/>
  </p:handoutMasterIdLst>
  <p:sldIdLst>
    <p:sldId id="256" r:id="rId5"/>
    <p:sldId id="290" r:id="rId6"/>
    <p:sldId id="291" r:id="rId7"/>
    <p:sldId id="292" r:id="rId8"/>
    <p:sldId id="293" r:id="rId9"/>
    <p:sldId id="296" r:id="rId10"/>
    <p:sldId id="297" r:id="rId11"/>
    <p:sldId id="298" r:id="rId12"/>
    <p:sldId id="299" r:id="rId13"/>
    <p:sldId id="300"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3" r:id="rId34"/>
    <p:sldId id="325" r:id="rId35"/>
    <p:sldId id="326" r:id="rId36"/>
    <p:sldId id="289" r:id="rId37"/>
  </p:sldIdLst>
  <p:sldSz cx="12192000" cy="6858000"/>
  <p:notesSz cx="7019925" cy="9305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757" userDrawn="1">
          <p15:clr>
            <a:srgbClr val="A4A3A4"/>
          </p15:clr>
        </p15:guide>
        <p15:guide id="4" orient="horz" pos="1008" userDrawn="1">
          <p15:clr>
            <a:srgbClr val="A4A3A4"/>
          </p15:clr>
        </p15:guide>
        <p15:guide id="5" orient="horz" pos="1371" userDrawn="1">
          <p15:clr>
            <a:srgbClr val="A4A3A4"/>
          </p15:clr>
        </p15:guide>
        <p15:guide id="6" orient="horz" pos="2174" userDrawn="1">
          <p15:clr>
            <a:srgbClr val="A4A3A4"/>
          </p15:clr>
        </p15:guide>
        <p15:guide id="7" orient="horz" pos="519"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 LNCreative" initials="LN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29FD5"/>
    <a:srgbClr val="0089C4"/>
    <a:srgbClr val="005E9D"/>
    <a:srgbClr val="CCCCFF"/>
    <a:srgbClr val="E98300"/>
    <a:srgbClr val="0F0063"/>
    <a:srgbClr val="003478"/>
    <a:srgbClr val="7D0063"/>
    <a:srgbClr val="A87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4" autoAdjust="0"/>
    <p:restoredTop sz="94361" autoAdjust="0"/>
  </p:normalViewPr>
  <p:slideViewPr>
    <p:cSldViewPr snapToGrid="0">
      <p:cViewPr varScale="1">
        <p:scale>
          <a:sx n="85" d="100"/>
          <a:sy n="85" d="100"/>
        </p:scale>
        <p:origin x="708" y="90"/>
      </p:cViewPr>
      <p:guideLst>
        <p:guide pos="3840"/>
        <p:guide orient="horz" pos="757"/>
        <p:guide orient="horz" pos="1008"/>
        <p:guide orient="horz" pos="1371"/>
        <p:guide orient="horz" pos="2174"/>
        <p:guide orient="horz" pos="51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5" d="100"/>
          <a:sy n="95" d="100"/>
        </p:scale>
        <p:origin x="-3630" y="-10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79A7EC63-897E-454D-B55F-2342D0E94F84}" type="datetimeFigureOut">
              <a:rPr lang="en-US" smtClean="0"/>
              <a:t>6/10/2019</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09FBACE8-EEC3-49F8-9FE0-EEC730DC72FE}" type="slidenum">
              <a:rPr lang="en-US" smtClean="0"/>
              <a:t>‹#›</a:t>
            </a:fld>
            <a:endParaRPr lang="en-US"/>
          </a:p>
        </p:txBody>
      </p:sp>
    </p:spTree>
    <p:extLst>
      <p:ext uri="{BB962C8B-B14F-4D97-AF65-F5344CB8AC3E}">
        <p14:creationId xmlns:p14="http://schemas.microsoft.com/office/powerpoint/2010/main" val="3784725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2875E557-BA2D-4EA7-BF2F-43D3322701AE}" type="datetimeFigureOut">
              <a:rPr lang="en-US" smtClean="0"/>
              <a:t>6/10/2019</a:t>
            </a:fld>
            <a:endParaRPr lang="en-US"/>
          </a:p>
        </p:txBody>
      </p:sp>
      <p:sp>
        <p:nvSpPr>
          <p:cNvPr id="4" name="Slide Image Placeholder 3"/>
          <p:cNvSpPr>
            <a:spLocks noGrp="1" noRot="1" noChangeAspect="1"/>
          </p:cNvSpPr>
          <p:nvPr>
            <p:ph type="sldImg" idx="2"/>
          </p:nvPr>
        </p:nvSpPr>
        <p:spPr>
          <a:xfrm>
            <a:off x="407988" y="698500"/>
            <a:ext cx="6203950"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91AFC57C-2D5B-4CE3-B5D8-5B866E6CF508}" type="slidenum">
              <a:rPr lang="en-US" smtClean="0"/>
              <a:t>‹#›</a:t>
            </a:fld>
            <a:endParaRPr lang="en-US"/>
          </a:p>
        </p:txBody>
      </p:sp>
    </p:spTree>
    <p:extLst>
      <p:ext uri="{BB962C8B-B14F-4D97-AF65-F5344CB8AC3E}">
        <p14:creationId xmlns:p14="http://schemas.microsoft.com/office/powerpoint/2010/main" val="743150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4775201" y="914400"/>
            <a:ext cx="6358467" cy="1143000"/>
          </a:xfrm>
          <a:prstGeom prst="rect">
            <a:avLst/>
          </a:prstGeom>
        </p:spPr>
        <p:txBody>
          <a:bodyPr lIns="0" tIns="0" rIns="0" bIns="0" anchor="b" anchorCtr="0"/>
          <a:lstStyle>
            <a:lvl1pPr marL="0" indent="0" algn="l">
              <a:spcBef>
                <a:spcPts val="0"/>
              </a:spcBef>
              <a:buFontTx/>
              <a:buNone/>
              <a:defRPr sz="2700">
                <a:solidFill>
                  <a:schemeClr val="bg1"/>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to </a:t>
            </a:r>
            <a:r>
              <a:rPr lang="de-DE" dirty="0" err="1"/>
              <a:t>add</a:t>
            </a:r>
            <a:r>
              <a:rPr lang="de-DE" dirty="0"/>
              <a:t> title</a:t>
            </a:r>
          </a:p>
        </p:txBody>
      </p:sp>
      <p:sp>
        <p:nvSpPr>
          <p:cNvPr id="4" name="Text Placeholder 3"/>
          <p:cNvSpPr>
            <a:spLocks noGrp="1"/>
          </p:cNvSpPr>
          <p:nvPr>
            <p:ph type="body" sz="quarter" idx="11" hasCustomPrompt="1"/>
          </p:nvPr>
        </p:nvSpPr>
        <p:spPr>
          <a:xfrm>
            <a:off x="4775201" y="2872200"/>
            <a:ext cx="6358467" cy="252000"/>
          </a:xfrm>
          <a:prstGeom prst="rect">
            <a:avLst/>
          </a:prstGeom>
        </p:spPr>
        <p:txBody>
          <a:bodyPr lIns="0" tIns="0" rIns="0" bIns="0"/>
          <a:lstStyle>
            <a:lvl1pPr marL="0" indent="0">
              <a:spcBef>
                <a:spcPts val="0"/>
              </a:spcBef>
              <a:buFontTx/>
              <a:buNone/>
              <a:defRPr sz="1500" b="0">
                <a:solidFill>
                  <a:schemeClr val="bg1"/>
                </a:solidFill>
                <a:latin typeface="Arial" panose="020B0604020202020204" pitchFamily="34" charset="0"/>
                <a:cs typeface="Arial" panose="020B0604020202020204" pitchFamily="34" charset="0"/>
              </a:defRPr>
            </a:lvl1pPr>
          </a:lstStyle>
          <a:p>
            <a:pPr lvl="0"/>
            <a:r>
              <a:rPr lang="de-DE" dirty="0"/>
              <a:t>_</a:t>
            </a:r>
            <a:r>
              <a:rPr lang="de-DE" dirty="0" err="1"/>
              <a:t>Author</a:t>
            </a:r>
            <a:endParaRPr lang="de-DE" dirty="0"/>
          </a:p>
        </p:txBody>
      </p:sp>
      <p:sp>
        <p:nvSpPr>
          <p:cNvPr id="9" name="Text Placeholder 8"/>
          <p:cNvSpPr>
            <a:spLocks noGrp="1"/>
          </p:cNvSpPr>
          <p:nvPr>
            <p:ph type="body" sz="quarter" idx="12"/>
          </p:nvPr>
        </p:nvSpPr>
        <p:spPr>
          <a:xfrm>
            <a:off x="4775201" y="2057400"/>
            <a:ext cx="6358467" cy="762000"/>
          </a:xfrm>
          <a:prstGeom prst="rect">
            <a:avLst/>
          </a:prstGeom>
        </p:spPr>
        <p:txBody>
          <a:bodyPr lIns="0" tIns="0" rIns="0" bIns="0"/>
          <a:lstStyle>
            <a:lvl1pPr marL="0" indent="0">
              <a:buNone/>
              <a:defRPr sz="2100">
                <a:solidFill>
                  <a:schemeClr val="bg1"/>
                </a:solidFill>
                <a:latin typeface="Arial" panose="020B0604020202020204" pitchFamily="34" charset="0"/>
                <a:cs typeface="Arial" panose="020B0604020202020204" pitchFamily="34" charset="0"/>
              </a:defRPr>
            </a:lvl1pPr>
            <a:lvl2pPr marL="342900" indent="0">
              <a:buNone/>
              <a:defRPr sz="2100"/>
            </a:lvl2pPr>
            <a:lvl3pPr marL="685800" indent="0">
              <a:buNone/>
              <a:defRPr sz="2100"/>
            </a:lvl3pPr>
            <a:lvl4pPr marL="1028700" indent="0">
              <a:buNone/>
              <a:defRPr sz="2100"/>
            </a:lvl4pPr>
            <a:lvl5pPr marL="1371600" indent="0">
              <a:buNone/>
              <a:defRPr sz="2100"/>
            </a:lvl5pPr>
          </a:lstStyle>
          <a:p>
            <a:pPr lvl="0"/>
            <a:r>
              <a:rPr lang="en-US"/>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07524" y="5997399"/>
            <a:ext cx="3129779" cy="596223"/>
          </a:xfrm>
          <a:prstGeom prst="rect">
            <a:avLst/>
          </a:prstGeom>
        </p:spPr>
      </p:pic>
      <p:sp>
        <p:nvSpPr>
          <p:cNvPr id="7" name="Text Placeholder 3"/>
          <p:cNvSpPr>
            <a:spLocks noGrp="1"/>
          </p:cNvSpPr>
          <p:nvPr>
            <p:ph type="body" sz="quarter" idx="13" hasCustomPrompt="1"/>
          </p:nvPr>
        </p:nvSpPr>
        <p:spPr>
          <a:xfrm>
            <a:off x="4775201" y="3177000"/>
            <a:ext cx="6358467" cy="252000"/>
          </a:xfrm>
          <a:prstGeom prst="rect">
            <a:avLst/>
          </a:prstGeom>
        </p:spPr>
        <p:txBody>
          <a:bodyPr lIns="0" tIns="0" rIns="0" bIns="0"/>
          <a:lstStyle>
            <a:lvl1pPr marL="0" indent="0">
              <a:spcBef>
                <a:spcPts val="0"/>
              </a:spcBef>
              <a:buFontTx/>
              <a:buNone/>
              <a:defRPr sz="1500" b="0">
                <a:solidFill>
                  <a:schemeClr val="bg1"/>
                </a:solidFill>
                <a:latin typeface="Arial" panose="020B0604020202020204" pitchFamily="34" charset="0"/>
                <a:cs typeface="Arial" panose="020B0604020202020204" pitchFamily="34" charset="0"/>
              </a:defRPr>
            </a:lvl1pPr>
          </a:lstStyle>
          <a:p>
            <a:pPr lvl="0"/>
            <a:r>
              <a:rPr lang="de-DE" dirty="0"/>
              <a:t>_Date</a:t>
            </a:r>
          </a:p>
        </p:txBody>
      </p:sp>
    </p:spTree>
    <p:extLst>
      <p:ext uri="{BB962C8B-B14F-4D97-AF65-F5344CB8AC3E}">
        <p14:creationId xmlns:p14="http://schemas.microsoft.com/office/powerpoint/2010/main" val="205314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40003" y="2647200"/>
            <a:ext cx="9059332" cy="1620000"/>
          </a:xfrm>
          <a:prstGeom prst="rect">
            <a:avLst/>
          </a:prstGeom>
        </p:spPr>
        <p:txBody>
          <a:bodyPr lIns="0" tIns="0" rIns="0" bIns="0"/>
          <a:lstStyle>
            <a:lvl1pPr marL="0" indent="0" algn="l">
              <a:spcBef>
                <a:spcPts val="0"/>
              </a:spcBef>
              <a:buFontTx/>
              <a:buNone/>
              <a:defRPr sz="2700">
                <a:solidFill>
                  <a:schemeClr val="bg1"/>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a:t>
            </a:r>
            <a:r>
              <a:rPr lang="de-DE" dirty="0" err="1"/>
              <a:t>to</a:t>
            </a:r>
            <a:r>
              <a:rPr lang="de-DE" dirty="0"/>
              <a:t> </a:t>
            </a:r>
            <a:r>
              <a:rPr lang="de-DE" dirty="0" err="1"/>
              <a:t>add</a:t>
            </a:r>
            <a:r>
              <a:rPr lang="de-DE" dirty="0"/>
              <a:t> title</a:t>
            </a:r>
          </a:p>
        </p:txBody>
      </p:sp>
      <p:sp>
        <p:nvSpPr>
          <p:cNvPr id="6" name="Text Placeholder 5"/>
          <p:cNvSpPr>
            <a:spLocks noGrp="1"/>
          </p:cNvSpPr>
          <p:nvPr>
            <p:ph type="body" sz="quarter" idx="11" hasCustomPrompt="1"/>
          </p:nvPr>
        </p:nvSpPr>
        <p:spPr>
          <a:xfrm>
            <a:off x="2540000" y="1963200"/>
            <a:ext cx="9059621" cy="404816"/>
          </a:xfrm>
          <a:prstGeom prst="rect">
            <a:avLst/>
          </a:prstGeom>
        </p:spPr>
        <p:txBody>
          <a:bodyPr lIns="0" tIns="0" rIns="0" bIns="0" anchor="ctr"/>
          <a:lstStyle>
            <a:lvl1pPr marL="0" indent="0">
              <a:spcBef>
                <a:spcPts val="0"/>
              </a:spcBef>
              <a:buFontTx/>
              <a:buNone/>
              <a:defRPr sz="1350">
                <a:solidFill>
                  <a:schemeClr val="bg1"/>
                </a:solidFill>
                <a:latin typeface="Arial" panose="020B0604020202020204" pitchFamily="34" charset="0"/>
                <a:cs typeface="Arial" panose="020B0604020202020204" pitchFamily="34" charset="0"/>
              </a:defRPr>
            </a:lvl1pPr>
          </a:lstStyle>
          <a:p>
            <a:pPr lvl="0"/>
            <a:r>
              <a:rPr lang="de-DE" dirty="0"/>
              <a:t>Click to </a:t>
            </a:r>
            <a:r>
              <a:rPr lang="de-DE" dirty="0" err="1"/>
              <a:t>add</a:t>
            </a:r>
            <a:r>
              <a:rPr lang="de-DE" dirty="0"/>
              <a:t> </a:t>
            </a:r>
            <a:r>
              <a:rPr lang="de-DE" dirty="0" err="1"/>
              <a:t>section</a:t>
            </a:r>
            <a:r>
              <a:rPr lang="de-DE" dirty="0"/>
              <a:t> </a:t>
            </a:r>
            <a:r>
              <a:rPr lang="de-DE" dirty="0" err="1"/>
              <a:t>number</a:t>
            </a:r>
            <a:endParaRPr lang="de-DE" dirty="0"/>
          </a:p>
        </p:txBody>
      </p:sp>
    </p:spTree>
    <p:extLst>
      <p:ext uri="{BB962C8B-B14F-4D97-AF65-F5344CB8AC3E}">
        <p14:creationId xmlns:p14="http://schemas.microsoft.com/office/powerpoint/2010/main" val="272741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w Product - insert photo to backgroun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2540000" y="2647200"/>
            <a:ext cx="9059333" cy="1620000"/>
          </a:xfrm>
          <a:prstGeom prst="rect">
            <a:avLst/>
          </a:prstGeom>
        </p:spPr>
        <p:txBody>
          <a:bodyPr lIns="0" tIns="0" rIns="0" bIns="0"/>
          <a:lstStyle>
            <a:lvl1pPr marL="0" indent="0" algn="l">
              <a:spcBef>
                <a:spcPts val="0"/>
              </a:spcBef>
              <a:buFontTx/>
              <a:buNone/>
              <a:defRPr sz="2700">
                <a:solidFill>
                  <a:srgbClr val="005E9D"/>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a:t>
            </a:r>
            <a:r>
              <a:rPr lang="de-DE" dirty="0" err="1"/>
              <a:t>to</a:t>
            </a:r>
            <a:r>
              <a:rPr lang="de-DE" dirty="0"/>
              <a:t> </a:t>
            </a:r>
            <a:r>
              <a:rPr lang="de-DE" dirty="0" err="1"/>
              <a:t>add</a:t>
            </a:r>
            <a:r>
              <a:rPr lang="de-DE" dirty="0"/>
              <a:t> title</a:t>
            </a:r>
          </a:p>
        </p:txBody>
      </p:sp>
      <p:sp>
        <p:nvSpPr>
          <p:cNvPr id="6" name="Text Placeholder 5"/>
          <p:cNvSpPr>
            <a:spLocks noGrp="1"/>
          </p:cNvSpPr>
          <p:nvPr>
            <p:ph type="body" sz="quarter" idx="11" hasCustomPrompt="1"/>
          </p:nvPr>
        </p:nvSpPr>
        <p:spPr>
          <a:xfrm>
            <a:off x="2540023" y="1963200"/>
            <a:ext cx="9059623" cy="404816"/>
          </a:xfrm>
          <a:prstGeom prst="rect">
            <a:avLst/>
          </a:prstGeom>
        </p:spPr>
        <p:txBody>
          <a:bodyPr lIns="0" tIns="0" rIns="0" bIns="0" anchor="ctr"/>
          <a:lstStyle>
            <a:lvl1pPr marL="0" indent="0">
              <a:spcBef>
                <a:spcPts val="0"/>
              </a:spcBef>
              <a:buFontTx/>
              <a:buNone/>
              <a:defRPr sz="1350">
                <a:solidFill>
                  <a:srgbClr val="005E9D"/>
                </a:solidFill>
                <a:latin typeface="Arial" panose="020B0604020202020204" pitchFamily="34" charset="0"/>
                <a:cs typeface="Arial" panose="020B0604020202020204" pitchFamily="34" charset="0"/>
              </a:defRPr>
            </a:lvl1pPr>
          </a:lstStyle>
          <a:p>
            <a:pPr lvl="0"/>
            <a:r>
              <a:rPr lang="de-DE" dirty="0"/>
              <a:t>Click to </a:t>
            </a:r>
            <a:r>
              <a:rPr lang="de-DE" dirty="0" err="1"/>
              <a:t>add</a:t>
            </a:r>
            <a:r>
              <a:rPr lang="de-DE" dirty="0"/>
              <a:t> </a:t>
            </a:r>
            <a:r>
              <a:rPr lang="de-DE" dirty="0" err="1"/>
              <a:t>section</a:t>
            </a:r>
            <a:r>
              <a:rPr lang="de-DE" dirty="0"/>
              <a:t> </a:t>
            </a:r>
            <a:r>
              <a:rPr lang="de-DE" dirty="0" err="1"/>
              <a:t>number</a:t>
            </a:r>
            <a:endParaRPr lang="de-DE" dirty="0"/>
          </a:p>
        </p:txBody>
      </p:sp>
    </p:spTree>
    <p:extLst>
      <p:ext uri="{BB962C8B-B14F-4D97-AF65-F5344CB8AC3E}">
        <p14:creationId xmlns:p14="http://schemas.microsoft.com/office/powerpoint/2010/main" val="4044639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729" y="2743203"/>
            <a:ext cx="7406545" cy="1410947"/>
          </a:xfrm>
          <a:prstGeom prst="rect">
            <a:avLst/>
          </a:prstGeom>
        </p:spPr>
      </p:pic>
    </p:spTree>
    <p:extLst>
      <p:ext uri="{BB962C8B-B14F-4D97-AF65-F5344CB8AC3E}">
        <p14:creationId xmlns:p14="http://schemas.microsoft.com/office/powerpoint/2010/main" val="419638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ac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852" y="5381037"/>
            <a:ext cx="5236025" cy="997463"/>
          </a:xfrm>
          <a:prstGeom prst="rect">
            <a:avLst/>
          </a:prstGeom>
        </p:spPr>
      </p:pic>
      <p:sp>
        <p:nvSpPr>
          <p:cNvPr id="3" name="Text Placeholder 2"/>
          <p:cNvSpPr>
            <a:spLocks noGrp="1"/>
          </p:cNvSpPr>
          <p:nvPr>
            <p:ph type="body" sz="quarter" idx="10"/>
          </p:nvPr>
        </p:nvSpPr>
        <p:spPr>
          <a:xfrm>
            <a:off x="8227283" y="1009073"/>
            <a:ext cx="3375389" cy="921066"/>
          </a:xfrm>
          <a:prstGeom prst="rect">
            <a:avLst/>
          </a:prstGeom>
        </p:spPr>
        <p:txBody>
          <a:bodyPr lIns="0" tIns="0" rIns="0" bIns="0"/>
          <a:lstStyle>
            <a:lvl1pPr marL="0" indent="0" algn="l">
              <a:buFont typeface="Arial" panose="020B0604020202020204" pitchFamily="34" charset="0"/>
              <a:buNone/>
              <a:defRPr sz="825">
                <a:solidFill>
                  <a:schemeClr val="bg1"/>
                </a:solidFill>
                <a:latin typeface="Arial" panose="020B0604020202020204" pitchFamily="34" charset="0"/>
                <a:cs typeface="Arial" panose="020B0604020202020204" pitchFamily="34" charset="0"/>
              </a:defRPr>
            </a:lvl1pPr>
            <a:lvl2pPr marL="342900" indent="0" algn="l">
              <a:buNone/>
              <a:defRPr>
                <a:solidFill>
                  <a:schemeClr val="bg1"/>
                </a:solidFill>
              </a:defRPr>
            </a:lvl2pPr>
            <a:lvl3pPr marL="685800" indent="0" algn="l">
              <a:buNone/>
              <a:defRPr>
                <a:solidFill>
                  <a:schemeClr val="bg1"/>
                </a:solidFill>
              </a:defRPr>
            </a:lvl3pPr>
            <a:lvl4pPr marL="1028700" indent="0" algn="l">
              <a:buNone/>
              <a:defRPr>
                <a:solidFill>
                  <a:schemeClr val="bg1"/>
                </a:solidFill>
              </a:defRPr>
            </a:lvl4pPr>
            <a:lvl5pPr marL="1371600" indent="0" algn="l">
              <a:buNone/>
              <a:defRPr>
                <a:solidFill>
                  <a:schemeClr val="bg1"/>
                </a:solidFill>
              </a:defRPr>
            </a:lvl5pPr>
          </a:lstStyle>
          <a:p>
            <a:pPr lvl="0"/>
            <a:r>
              <a:rPr lang="en-US"/>
              <a:t>Click to edit Master text styles</a:t>
            </a:r>
          </a:p>
        </p:txBody>
      </p:sp>
      <p:sp>
        <p:nvSpPr>
          <p:cNvPr id="4" name="TextBox 3"/>
          <p:cNvSpPr txBox="1"/>
          <p:nvPr userDrawn="1"/>
        </p:nvSpPr>
        <p:spPr>
          <a:xfrm>
            <a:off x="882623" y="738700"/>
            <a:ext cx="4878840" cy="369332"/>
          </a:xfrm>
          <a:prstGeom prst="rect">
            <a:avLst/>
          </a:prstGeom>
          <a:noFill/>
        </p:spPr>
        <p:txBody>
          <a:bodyPr wrap="square" lIns="0" tIns="0" rIns="0" bIns="0" rtlCol="0">
            <a:spAutoFit/>
          </a:bodyPr>
          <a:lstStyle/>
          <a:p>
            <a:r>
              <a:rPr lang="en-US" sz="2400" dirty="0">
                <a:solidFill>
                  <a:schemeClr val="bg1"/>
                </a:solidFill>
                <a:latin typeface="Arial" panose="020B0604020202020204" pitchFamily="34" charset="0"/>
                <a:cs typeface="Arial" panose="020B0604020202020204" pitchFamily="34" charset="0"/>
              </a:rPr>
              <a:t>Contact</a:t>
            </a:r>
          </a:p>
        </p:txBody>
      </p:sp>
      <p:sp>
        <p:nvSpPr>
          <p:cNvPr id="9" name="Text Placeholder 8"/>
          <p:cNvSpPr>
            <a:spLocks noGrp="1"/>
          </p:cNvSpPr>
          <p:nvPr>
            <p:ph type="body" sz="quarter" idx="11"/>
          </p:nvPr>
        </p:nvSpPr>
        <p:spPr>
          <a:xfrm>
            <a:off x="8226701" y="3318141"/>
            <a:ext cx="3372632" cy="931077"/>
          </a:xfrm>
          <a:prstGeom prst="rect">
            <a:avLst/>
          </a:prstGeom>
        </p:spPr>
        <p:txBody>
          <a:bodyPr lIns="0" tIns="0" rIns="0" bIns="0"/>
          <a:lstStyle>
            <a:lvl1pPr marL="0" indent="0">
              <a:buNone/>
              <a:defRPr lang="en-US" sz="825" kern="1200" dirty="0" smtClean="0">
                <a:solidFill>
                  <a:schemeClr val="bg1"/>
                </a:solidFill>
                <a:latin typeface="Arial" panose="020B0604020202020204" pitchFamily="34" charset="0"/>
                <a:ea typeface="+mn-ea"/>
                <a:cs typeface="Arial" panose="020B0604020202020204" pitchFamily="34" charset="0"/>
              </a:defRPr>
            </a:lvl1pPr>
            <a:lvl2pPr>
              <a:defRPr lang="en-US" sz="1350" kern="1200" dirty="0" smtClean="0">
                <a:solidFill>
                  <a:schemeClr val="bg1"/>
                </a:solidFill>
                <a:latin typeface="+mn-lt"/>
                <a:ea typeface="+mn-ea"/>
                <a:cs typeface="+mn-cs"/>
              </a:defRPr>
            </a:lvl2pPr>
            <a:lvl3pPr>
              <a:defRPr lang="en-US" sz="1350" kern="1200" dirty="0" smtClean="0">
                <a:solidFill>
                  <a:schemeClr val="bg1"/>
                </a:solidFill>
                <a:latin typeface="+mn-lt"/>
                <a:ea typeface="+mn-ea"/>
                <a:cs typeface="+mn-cs"/>
              </a:defRPr>
            </a:lvl3pPr>
            <a:lvl4pPr>
              <a:defRPr lang="en-US" sz="1350" kern="1200" dirty="0" smtClean="0">
                <a:solidFill>
                  <a:schemeClr val="bg1"/>
                </a:solidFill>
                <a:latin typeface="+mn-lt"/>
                <a:ea typeface="+mn-ea"/>
                <a:cs typeface="+mn-cs"/>
              </a:defRPr>
            </a:lvl4pPr>
            <a:lvl5pPr>
              <a:defRPr lang="en-US" sz="1350" kern="1200" dirty="0">
                <a:solidFill>
                  <a:schemeClr val="bg1"/>
                </a:solidFill>
                <a:latin typeface="+mn-lt"/>
                <a:ea typeface="+mn-ea"/>
                <a:cs typeface="+mn-cs"/>
              </a:defRPr>
            </a:lvl5pPr>
          </a:lstStyle>
          <a:p>
            <a:pPr lvl="0"/>
            <a:r>
              <a:rPr lang="en-US"/>
              <a:t>Click to edit Master text styles</a:t>
            </a:r>
          </a:p>
        </p:txBody>
      </p:sp>
      <p:sp>
        <p:nvSpPr>
          <p:cNvPr id="11" name="Text Placeholder 10"/>
          <p:cNvSpPr>
            <a:spLocks noGrp="1"/>
          </p:cNvSpPr>
          <p:nvPr>
            <p:ph type="body" sz="quarter" idx="12"/>
          </p:nvPr>
        </p:nvSpPr>
        <p:spPr>
          <a:xfrm>
            <a:off x="8226701" y="4522731"/>
            <a:ext cx="3372632" cy="840973"/>
          </a:xfrm>
          <a:prstGeom prst="rect">
            <a:avLst/>
          </a:prstGeom>
        </p:spPr>
        <p:txBody>
          <a:bodyPr lIns="0" tIns="0" rIns="0" bIns="0"/>
          <a:lstStyle>
            <a:lvl1pPr marL="0" indent="0">
              <a:buNone/>
              <a:defRPr lang="en-US" sz="825" kern="1200" dirty="0" smtClean="0">
                <a:solidFill>
                  <a:schemeClr val="bg1"/>
                </a:solidFill>
                <a:latin typeface="Arial" panose="020B0604020202020204" pitchFamily="34" charset="0"/>
                <a:ea typeface="+mn-ea"/>
                <a:cs typeface="Arial" panose="020B0604020202020204" pitchFamily="34" charset="0"/>
              </a:defRPr>
            </a:lvl1pPr>
            <a:lvl2pPr>
              <a:defRPr lang="en-US" sz="1350" kern="1200" dirty="0" smtClean="0">
                <a:solidFill>
                  <a:schemeClr val="bg1"/>
                </a:solidFill>
                <a:latin typeface="+mn-lt"/>
                <a:ea typeface="+mn-ea"/>
                <a:cs typeface="+mn-cs"/>
              </a:defRPr>
            </a:lvl2pPr>
            <a:lvl3pPr>
              <a:defRPr lang="en-US" sz="1350" kern="1200" dirty="0" smtClean="0">
                <a:solidFill>
                  <a:schemeClr val="bg1"/>
                </a:solidFill>
                <a:latin typeface="+mn-lt"/>
                <a:ea typeface="+mn-ea"/>
                <a:cs typeface="+mn-cs"/>
              </a:defRPr>
            </a:lvl3pPr>
            <a:lvl4pPr>
              <a:defRPr lang="en-US" sz="1350" kern="1200" dirty="0" smtClean="0">
                <a:solidFill>
                  <a:schemeClr val="bg1"/>
                </a:solidFill>
                <a:latin typeface="+mn-lt"/>
                <a:ea typeface="+mn-ea"/>
                <a:cs typeface="+mn-cs"/>
              </a:defRPr>
            </a:lvl4pPr>
            <a:lvl5pPr>
              <a:defRPr lang="en-US" sz="1350" kern="1200" dirty="0">
                <a:solidFill>
                  <a:schemeClr val="bg1"/>
                </a:solidFill>
                <a:latin typeface="+mn-lt"/>
                <a:ea typeface="+mn-ea"/>
                <a:cs typeface="+mn-cs"/>
              </a:defRPr>
            </a:lvl5pPr>
          </a:lstStyle>
          <a:p>
            <a:pPr lvl="0"/>
            <a:r>
              <a:rPr lang="en-US"/>
              <a:t>Click to edit Master text styles</a:t>
            </a:r>
          </a:p>
        </p:txBody>
      </p:sp>
      <p:sp>
        <p:nvSpPr>
          <p:cNvPr id="13" name="Text Placeholder 12"/>
          <p:cNvSpPr>
            <a:spLocks noGrp="1"/>
          </p:cNvSpPr>
          <p:nvPr>
            <p:ph type="body" sz="quarter" idx="13"/>
          </p:nvPr>
        </p:nvSpPr>
        <p:spPr>
          <a:xfrm>
            <a:off x="8229602" y="2203655"/>
            <a:ext cx="3386420" cy="840973"/>
          </a:xfrm>
          <a:prstGeom prst="rect">
            <a:avLst/>
          </a:prstGeom>
        </p:spPr>
        <p:txBody>
          <a:bodyPr lIns="0" tIns="0" rIns="0" bIns="0"/>
          <a:lstStyle>
            <a:lvl1pPr marL="0" indent="0">
              <a:buNone/>
              <a:defRPr lang="en-US" sz="825" kern="1200" dirty="0" smtClean="0">
                <a:solidFill>
                  <a:schemeClr val="bg1"/>
                </a:solidFill>
                <a:latin typeface="Arial" panose="020B0604020202020204" pitchFamily="34" charset="0"/>
                <a:ea typeface="+mn-ea"/>
                <a:cs typeface="Arial" panose="020B0604020202020204" pitchFamily="34" charset="0"/>
              </a:defRPr>
            </a:lvl1pPr>
            <a:lvl2pPr>
              <a:defRPr lang="en-US" sz="1350" kern="1200" dirty="0" smtClean="0">
                <a:solidFill>
                  <a:schemeClr val="bg1"/>
                </a:solidFill>
                <a:latin typeface="+mn-lt"/>
                <a:ea typeface="+mn-ea"/>
                <a:cs typeface="+mn-cs"/>
              </a:defRPr>
            </a:lvl2pPr>
            <a:lvl3pPr>
              <a:defRPr lang="en-US" sz="1350" kern="1200" dirty="0" smtClean="0">
                <a:solidFill>
                  <a:schemeClr val="bg1"/>
                </a:solidFill>
                <a:latin typeface="+mn-lt"/>
                <a:ea typeface="+mn-ea"/>
                <a:cs typeface="+mn-cs"/>
              </a:defRPr>
            </a:lvl3pPr>
            <a:lvl4pPr>
              <a:defRPr lang="en-US" sz="1350" kern="1200" dirty="0" smtClean="0">
                <a:solidFill>
                  <a:schemeClr val="bg1"/>
                </a:solidFill>
                <a:latin typeface="+mn-lt"/>
                <a:ea typeface="+mn-ea"/>
                <a:cs typeface="+mn-cs"/>
              </a:defRPr>
            </a:lvl4pPr>
            <a:lvl5pPr>
              <a:defRPr lang="en-US" sz="1350" kern="1200" dirty="0">
                <a:solidFill>
                  <a:schemeClr val="bg1"/>
                </a:solidFill>
                <a:latin typeface="+mn-lt"/>
                <a:ea typeface="+mn-ea"/>
                <a:cs typeface="+mn-cs"/>
              </a:defRPr>
            </a:lvl5pPr>
          </a:lstStyle>
          <a:p>
            <a:pPr lvl="0"/>
            <a:r>
              <a:rPr lang="en-US"/>
              <a:t>Click to edit Master text styles</a:t>
            </a:r>
          </a:p>
        </p:txBody>
      </p:sp>
      <p:sp>
        <p:nvSpPr>
          <p:cNvPr id="5" name="Text Placeholder 4"/>
          <p:cNvSpPr>
            <a:spLocks noGrp="1"/>
          </p:cNvSpPr>
          <p:nvPr>
            <p:ph type="body" sz="quarter" idx="20"/>
          </p:nvPr>
        </p:nvSpPr>
        <p:spPr>
          <a:xfrm>
            <a:off x="8226701" y="5637216"/>
            <a:ext cx="3372632" cy="915987"/>
          </a:xfrm>
          <a:prstGeom prst="rect">
            <a:avLst/>
          </a:prstGeom>
        </p:spPr>
        <p:txBody>
          <a:bodyPr lIns="0" tIns="0" rIns="0" bIns="0"/>
          <a:lstStyle>
            <a:lvl1pPr>
              <a:defRPr lang="en-US" sz="825" kern="1200" dirty="0" smtClean="0">
                <a:solidFill>
                  <a:schemeClr val="bg1"/>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spcBef>
                <a:spcPct val="20000"/>
              </a:spcBef>
              <a:buFont typeface="Arial" pitchFamily="34" charset="0"/>
              <a:buNone/>
            </a:pPr>
            <a:r>
              <a:rPr lang="en-US"/>
              <a:t>Click to edit Master text styles</a:t>
            </a:r>
          </a:p>
        </p:txBody>
      </p:sp>
    </p:spTree>
    <p:extLst>
      <p:ext uri="{BB962C8B-B14F-4D97-AF65-F5344CB8AC3E}">
        <p14:creationId xmlns:p14="http://schemas.microsoft.com/office/powerpoint/2010/main" val="412050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nternal 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4775201" y="914400"/>
            <a:ext cx="6358467" cy="1143000"/>
          </a:xfrm>
          <a:prstGeom prst="rect">
            <a:avLst/>
          </a:prstGeom>
        </p:spPr>
        <p:txBody>
          <a:bodyPr lIns="0" tIns="0" rIns="0" bIns="0" anchor="b" anchorCtr="0"/>
          <a:lstStyle>
            <a:lvl1pPr marL="0" indent="0" algn="l">
              <a:spcBef>
                <a:spcPts val="0"/>
              </a:spcBef>
              <a:buFontTx/>
              <a:buNone/>
              <a:defRPr sz="2700">
                <a:solidFill>
                  <a:schemeClr val="accent1"/>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to </a:t>
            </a:r>
            <a:r>
              <a:rPr lang="de-DE" dirty="0" err="1"/>
              <a:t>add</a:t>
            </a:r>
            <a:r>
              <a:rPr lang="de-DE" dirty="0"/>
              <a:t> title</a:t>
            </a:r>
          </a:p>
        </p:txBody>
      </p:sp>
      <p:sp>
        <p:nvSpPr>
          <p:cNvPr id="4" name="Text Placeholder 3"/>
          <p:cNvSpPr>
            <a:spLocks noGrp="1"/>
          </p:cNvSpPr>
          <p:nvPr>
            <p:ph type="body" sz="quarter" idx="11" hasCustomPrompt="1"/>
          </p:nvPr>
        </p:nvSpPr>
        <p:spPr>
          <a:xfrm>
            <a:off x="4775201" y="2872200"/>
            <a:ext cx="6358467" cy="252000"/>
          </a:xfrm>
          <a:prstGeom prst="rect">
            <a:avLst/>
          </a:prstGeom>
        </p:spPr>
        <p:txBody>
          <a:bodyPr lIns="0" tIns="0" rIns="0" bIns="0"/>
          <a:lstStyle>
            <a:lvl1pPr marL="0" indent="0">
              <a:spcBef>
                <a:spcPts val="0"/>
              </a:spcBef>
              <a:buFontTx/>
              <a:buNone/>
              <a:defRPr sz="1500" b="0">
                <a:solidFill>
                  <a:schemeClr val="tx1">
                    <a:lumMod val="75000"/>
                    <a:lumOff val="25000"/>
                  </a:schemeClr>
                </a:solidFill>
                <a:latin typeface="Arial" panose="020B0604020202020204" pitchFamily="34" charset="0"/>
                <a:cs typeface="Arial" panose="020B0604020202020204" pitchFamily="34" charset="0"/>
              </a:defRPr>
            </a:lvl1pPr>
          </a:lstStyle>
          <a:p>
            <a:pPr lvl="0"/>
            <a:r>
              <a:rPr lang="de-DE" dirty="0"/>
              <a:t>_</a:t>
            </a:r>
            <a:r>
              <a:rPr lang="de-DE" dirty="0" err="1"/>
              <a:t>Author</a:t>
            </a:r>
            <a:endParaRPr lang="de-DE" dirty="0"/>
          </a:p>
        </p:txBody>
      </p:sp>
      <p:sp>
        <p:nvSpPr>
          <p:cNvPr id="9" name="Text Placeholder 8"/>
          <p:cNvSpPr>
            <a:spLocks noGrp="1"/>
          </p:cNvSpPr>
          <p:nvPr>
            <p:ph type="body" sz="quarter" idx="12"/>
          </p:nvPr>
        </p:nvSpPr>
        <p:spPr>
          <a:xfrm>
            <a:off x="4775201" y="2057400"/>
            <a:ext cx="6358467" cy="762000"/>
          </a:xfrm>
          <a:prstGeom prst="rect">
            <a:avLst/>
          </a:prstGeom>
        </p:spPr>
        <p:txBody>
          <a:bodyPr lIns="0" tIns="0" rIns="0" bIns="0"/>
          <a:lstStyle>
            <a:lvl1pPr marL="0" indent="0">
              <a:buNone/>
              <a:defRPr sz="2100">
                <a:solidFill>
                  <a:schemeClr val="accent1"/>
                </a:solidFill>
                <a:latin typeface="Arial" panose="020B0604020202020204" pitchFamily="34" charset="0"/>
                <a:cs typeface="Arial" panose="020B0604020202020204" pitchFamily="34" charset="0"/>
              </a:defRPr>
            </a:lvl1pPr>
            <a:lvl2pPr marL="342900" indent="0">
              <a:buNone/>
              <a:defRPr sz="2100"/>
            </a:lvl2pPr>
            <a:lvl3pPr marL="685800" indent="0">
              <a:buNone/>
              <a:defRPr sz="2100"/>
            </a:lvl3pPr>
            <a:lvl4pPr marL="1028700" indent="0">
              <a:buNone/>
              <a:defRPr sz="2100"/>
            </a:lvl4pPr>
            <a:lvl5pPr marL="1371600" indent="0">
              <a:buNone/>
              <a:defRPr sz="2100"/>
            </a:lvl5pPr>
          </a:lstStyle>
          <a:p>
            <a:pPr lvl="0"/>
            <a:r>
              <a:rPr lang="en-US"/>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07527" y="5997396"/>
            <a:ext cx="3129773" cy="596222"/>
          </a:xfrm>
          <a:prstGeom prst="rect">
            <a:avLst/>
          </a:prstGeom>
        </p:spPr>
      </p:pic>
      <p:sp>
        <p:nvSpPr>
          <p:cNvPr id="7" name="Text Placeholder 3"/>
          <p:cNvSpPr>
            <a:spLocks noGrp="1"/>
          </p:cNvSpPr>
          <p:nvPr>
            <p:ph type="body" sz="quarter" idx="13" hasCustomPrompt="1"/>
          </p:nvPr>
        </p:nvSpPr>
        <p:spPr>
          <a:xfrm>
            <a:off x="4775201" y="3177000"/>
            <a:ext cx="6358467" cy="252000"/>
          </a:xfrm>
          <a:prstGeom prst="rect">
            <a:avLst/>
          </a:prstGeom>
        </p:spPr>
        <p:txBody>
          <a:bodyPr lIns="0" tIns="0" rIns="0" bIns="0"/>
          <a:lstStyle>
            <a:lvl1pPr marL="0" indent="0">
              <a:spcBef>
                <a:spcPts val="0"/>
              </a:spcBef>
              <a:buFontTx/>
              <a:buNone/>
              <a:defRPr sz="1500" b="0">
                <a:solidFill>
                  <a:schemeClr val="tx1">
                    <a:lumMod val="75000"/>
                    <a:lumOff val="25000"/>
                  </a:schemeClr>
                </a:solidFill>
                <a:latin typeface="Arial" panose="020B0604020202020204" pitchFamily="34" charset="0"/>
                <a:cs typeface="Arial" panose="020B0604020202020204" pitchFamily="34" charset="0"/>
              </a:defRPr>
            </a:lvl1pPr>
          </a:lstStyle>
          <a:p>
            <a:pPr lvl="0"/>
            <a:r>
              <a:rPr lang="de-DE" dirty="0"/>
              <a:t>_Date</a:t>
            </a:r>
          </a:p>
        </p:txBody>
      </p:sp>
    </p:spTree>
    <p:extLst>
      <p:ext uri="{BB962C8B-B14F-4D97-AF65-F5344CB8AC3E}">
        <p14:creationId xmlns:p14="http://schemas.microsoft.com/office/powerpoint/2010/main" val="253264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 subtitle">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609602" y="828000"/>
            <a:ext cx="10986401"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7" name="Textplatzhalter 3"/>
          <p:cNvSpPr>
            <a:spLocks noGrp="1"/>
          </p:cNvSpPr>
          <p:nvPr>
            <p:ph type="body" sz="quarter" idx="12" hasCustomPrompt="1"/>
          </p:nvPr>
        </p:nvSpPr>
        <p:spPr>
          <a:xfrm>
            <a:off x="612938" y="1216152"/>
            <a:ext cx="10986401" cy="498348"/>
          </a:xfrm>
          <a:prstGeom prst="rect">
            <a:avLst/>
          </a:prstGeom>
        </p:spPr>
        <p:txBody>
          <a:bodyPr lIns="0" tIns="0" rIns="0" bIns="0" anchor="t"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to add subtitle</a:t>
            </a:r>
          </a:p>
        </p:txBody>
      </p:sp>
      <p:sp>
        <p:nvSpPr>
          <p:cNvPr id="8" name="Textplatzhalter 4"/>
          <p:cNvSpPr>
            <a:spLocks noGrp="1"/>
          </p:cNvSpPr>
          <p:nvPr>
            <p:ph type="body" sz="quarter" idx="13"/>
          </p:nvPr>
        </p:nvSpPr>
        <p:spPr>
          <a:xfrm>
            <a:off x="613835" y="1828800"/>
            <a:ext cx="10985500" cy="4337050"/>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00038" indent="-138113">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4255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1316" y="828000"/>
            <a:ext cx="10988019"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5" name="Textplatzhalter 4"/>
          <p:cNvSpPr>
            <a:spLocks noGrp="1"/>
          </p:cNvSpPr>
          <p:nvPr>
            <p:ph type="body" sz="quarter" idx="13"/>
          </p:nvPr>
        </p:nvSpPr>
        <p:spPr>
          <a:xfrm>
            <a:off x="612212" y="1828800"/>
            <a:ext cx="10987117" cy="4260850"/>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00038" indent="-138113">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0896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with Objec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4" y="828000"/>
            <a:ext cx="10985500"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4" name="Textplatzhalter 3"/>
          <p:cNvSpPr>
            <a:spLocks noGrp="1"/>
          </p:cNvSpPr>
          <p:nvPr>
            <p:ph type="body" sz="quarter" idx="12" hasCustomPrompt="1"/>
          </p:nvPr>
        </p:nvSpPr>
        <p:spPr>
          <a:xfrm>
            <a:off x="609600" y="1447800"/>
            <a:ext cx="3901440"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5" name="Textplatzhalter 4"/>
          <p:cNvSpPr>
            <a:spLocks noGrp="1"/>
          </p:cNvSpPr>
          <p:nvPr>
            <p:ph type="body" sz="quarter" idx="13"/>
          </p:nvPr>
        </p:nvSpPr>
        <p:spPr>
          <a:xfrm>
            <a:off x="609600" y="1828802"/>
            <a:ext cx="3901440"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8" name="Inhaltsplatzhalter 6"/>
          <p:cNvSpPr>
            <a:spLocks noGrp="1"/>
          </p:cNvSpPr>
          <p:nvPr>
            <p:ph sz="half" idx="2" hasCustomPrompt="1"/>
            <p:custDataLst>
              <p:tags r:id="rId1"/>
            </p:custDataLst>
          </p:nvPr>
        </p:nvSpPr>
        <p:spPr>
          <a:xfrm>
            <a:off x="4876801" y="1828800"/>
            <a:ext cx="6722535" cy="47244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Tree>
    <p:extLst>
      <p:ext uri="{BB962C8B-B14F-4D97-AF65-F5344CB8AC3E}">
        <p14:creationId xmlns:p14="http://schemas.microsoft.com/office/powerpoint/2010/main" val="306910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ct with Bulle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85500"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4" name="Textplatzhalter 3"/>
          <p:cNvSpPr>
            <a:spLocks noGrp="1"/>
          </p:cNvSpPr>
          <p:nvPr>
            <p:ph type="body" sz="quarter" idx="12" hasCustomPrompt="1"/>
          </p:nvPr>
        </p:nvSpPr>
        <p:spPr>
          <a:xfrm>
            <a:off x="7696996" y="1444752"/>
            <a:ext cx="3901440" cy="374400"/>
          </a:xfrm>
          <a:prstGeom prst="rect">
            <a:avLst/>
          </a:prstGeom>
        </p:spPr>
        <p:txBody>
          <a:bodyPr lIns="0" tIns="0" rIns="0" bIns="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5" name="Textplatzhalter 4"/>
          <p:cNvSpPr>
            <a:spLocks noGrp="1"/>
          </p:cNvSpPr>
          <p:nvPr>
            <p:ph type="body" sz="quarter" idx="13"/>
          </p:nvPr>
        </p:nvSpPr>
        <p:spPr>
          <a:xfrm>
            <a:off x="7697893" y="1851310"/>
            <a:ext cx="3901440"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00038" indent="-138113">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8" name="Inhaltsplatzhalter 6"/>
          <p:cNvSpPr>
            <a:spLocks noGrp="1"/>
          </p:cNvSpPr>
          <p:nvPr>
            <p:ph sz="half" idx="2" hasCustomPrompt="1"/>
            <p:custDataLst>
              <p:tags r:id="rId1"/>
            </p:custDataLst>
          </p:nvPr>
        </p:nvSpPr>
        <p:spPr>
          <a:xfrm>
            <a:off x="609602" y="1828800"/>
            <a:ext cx="6722535" cy="47244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Tree>
    <p:extLst>
      <p:ext uri="{BB962C8B-B14F-4D97-AF65-F5344CB8AC3E}">
        <p14:creationId xmlns:p14="http://schemas.microsoft.com/office/powerpoint/2010/main" val="209196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with 2-column bulle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85500" cy="393192"/>
          </a:xfrm>
          <a:prstGeom prst="rect">
            <a:avLst/>
          </a:prstGeom>
        </p:spPr>
        <p:txBody>
          <a:bodyPr lIns="0" tIns="0" rIns="0" bIns="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5" name="Textplatzhalter 4"/>
          <p:cNvSpPr>
            <a:spLocks noGrp="1"/>
          </p:cNvSpPr>
          <p:nvPr>
            <p:ph type="body" sz="quarter" idx="13"/>
          </p:nvPr>
        </p:nvSpPr>
        <p:spPr>
          <a:xfrm>
            <a:off x="614732" y="1828803"/>
            <a:ext cx="10984603" cy="1748245"/>
          </a:xfrm>
          <a:prstGeom prst="rect">
            <a:avLst/>
          </a:prstGeom>
          <a:ln>
            <a:noFill/>
          </a:ln>
        </p:spPr>
        <p:txBody>
          <a:bodyPr lIns="0" tIns="0" rIns="0" bIns="0" spcCol="432000"/>
          <a:lstStyle>
            <a:lvl1pPr marL="0" indent="0">
              <a:spcBef>
                <a:spcPts val="0"/>
              </a:spcBef>
              <a:spcAft>
                <a:spcPts val="450"/>
              </a:spcAft>
              <a:buNone/>
              <a:defRPr sz="1350">
                <a:solidFill>
                  <a:schemeClr val="tx1">
                    <a:lumMod val="75000"/>
                    <a:lumOff val="25000"/>
                  </a:schemeClr>
                </a:solidFill>
                <a:latin typeface="Arial" panose="020B0604020202020204" pitchFamily="34" charset="0"/>
                <a:cs typeface="Arial" panose="020B0604020202020204" pitchFamily="34" charset="0"/>
              </a:defRPr>
            </a:lvl1pPr>
            <a:lvl2pPr marL="162000" indent="0">
              <a:spcBef>
                <a:spcPts val="0"/>
              </a:spcBef>
              <a:spcAft>
                <a:spcPts val="450"/>
              </a:spcAft>
              <a:buNone/>
              <a:defRPr sz="1350">
                <a:solidFill>
                  <a:schemeClr val="tx1">
                    <a:lumMod val="75000"/>
                    <a:lumOff val="25000"/>
                  </a:schemeClr>
                </a:solidFill>
                <a:latin typeface="Segoe UI" panose="020B0502040204020203" pitchFamily="34" charset="0"/>
                <a:cs typeface="Segoe UI" panose="020B0502040204020203" pitchFamily="34" charset="0"/>
              </a:defRPr>
            </a:lvl2pPr>
            <a:lvl3pPr marL="324000" indent="0">
              <a:spcBef>
                <a:spcPts val="0"/>
              </a:spcBef>
              <a:spcAft>
                <a:spcPts val="450"/>
              </a:spcAft>
              <a:buFont typeface="Arial" panose="020B0604020202020204" pitchFamily="34" charset="0"/>
              <a:buNone/>
              <a:defRPr sz="1350">
                <a:solidFill>
                  <a:schemeClr val="tx1">
                    <a:lumMod val="75000"/>
                    <a:lumOff val="25000"/>
                  </a:schemeClr>
                </a:solidFill>
                <a:latin typeface="Segoe UI" panose="020B0502040204020203" pitchFamily="34" charset="0"/>
                <a:cs typeface="Segoe UI" panose="020B0502040204020203"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p:txBody>
      </p:sp>
      <p:sp>
        <p:nvSpPr>
          <p:cNvPr id="4" name="Textplatzhalter 3"/>
          <p:cNvSpPr>
            <a:spLocks noGrp="1"/>
          </p:cNvSpPr>
          <p:nvPr>
            <p:ph type="body" sz="quarter" idx="12" hasCustomPrompt="1"/>
          </p:nvPr>
        </p:nvSpPr>
        <p:spPr>
          <a:xfrm>
            <a:off x="613836" y="38100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6" name="Textplatzhalter 4"/>
          <p:cNvSpPr>
            <a:spLocks noGrp="1"/>
          </p:cNvSpPr>
          <p:nvPr>
            <p:ph type="body" sz="quarter" idx="14"/>
          </p:nvPr>
        </p:nvSpPr>
        <p:spPr>
          <a:xfrm>
            <a:off x="614733" y="4184402"/>
            <a:ext cx="5133289" cy="22164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7" name="Textplatzhalter 3"/>
          <p:cNvSpPr>
            <a:spLocks noGrp="1"/>
          </p:cNvSpPr>
          <p:nvPr>
            <p:ph type="body" sz="quarter" idx="15" hasCustomPrompt="1"/>
          </p:nvPr>
        </p:nvSpPr>
        <p:spPr>
          <a:xfrm>
            <a:off x="6465149" y="38100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8" name="Textplatzhalter 4"/>
          <p:cNvSpPr>
            <a:spLocks noGrp="1"/>
          </p:cNvSpPr>
          <p:nvPr>
            <p:ph type="body" sz="quarter" idx="16"/>
          </p:nvPr>
        </p:nvSpPr>
        <p:spPr>
          <a:xfrm>
            <a:off x="6466046" y="4184402"/>
            <a:ext cx="5133289" cy="22164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314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Bulle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85500"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4" name="Textplatzhalter 3"/>
          <p:cNvSpPr>
            <a:spLocks noGrp="1"/>
          </p:cNvSpPr>
          <p:nvPr>
            <p:ph type="body" sz="quarter" idx="12" hasCustomPrompt="1"/>
          </p:nvPr>
        </p:nvSpPr>
        <p:spPr>
          <a:xfrm>
            <a:off x="609602" y="1444752"/>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5" name="Textplatzhalter 4"/>
          <p:cNvSpPr>
            <a:spLocks noGrp="1"/>
          </p:cNvSpPr>
          <p:nvPr>
            <p:ph type="body" sz="quarter" idx="13"/>
          </p:nvPr>
        </p:nvSpPr>
        <p:spPr>
          <a:xfrm>
            <a:off x="609602" y="1828802"/>
            <a:ext cx="5133289"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6" name="Textplatzhalter 3"/>
          <p:cNvSpPr>
            <a:spLocks noGrp="1"/>
          </p:cNvSpPr>
          <p:nvPr>
            <p:ph type="body" sz="quarter" idx="14" hasCustomPrompt="1"/>
          </p:nvPr>
        </p:nvSpPr>
        <p:spPr>
          <a:xfrm>
            <a:off x="6465149" y="14478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7" name="Textplatzhalter 4"/>
          <p:cNvSpPr>
            <a:spLocks noGrp="1"/>
          </p:cNvSpPr>
          <p:nvPr>
            <p:ph type="body" sz="quarter" idx="15"/>
          </p:nvPr>
        </p:nvSpPr>
        <p:spPr>
          <a:xfrm>
            <a:off x="6466046" y="1828802"/>
            <a:ext cx="5133289"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0544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Image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98148"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8" name="Inhaltsplatzhalter 6"/>
          <p:cNvSpPr>
            <a:spLocks noGrp="1"/>
          </p:cNvSpPr>
          <p:nvPr>
            <p:ph sz="half" idx="2" hasCustomPrompt="1"/>
            <p:custDataLst>
              <p:tags r:id="rId1"/>
            </p:custDataLst>
          </p:nvPr>
        </p:nvSpPr>
        <p:spPr>
          <a:xfrm>
            <a:off x="603678" y="1828803"/>
            <a:ext cx="5143447" cy="2666999"/>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
        <p:nvSpPr>
          <p:cNvPr id="6" name="Textplatzhalter 3"/>
          <p:cNvSpPr>
            <a:spLocks noGrp="1"/>
          </p:cNvSpPr>
          <p:nvPr>
            <p:ph type="body" sz="quarter" idx="12" hasCustomPrompt="1"/>
          </p:nvPr>
        </p:nvSpPr>
        <p:spPr>
          <a:xfrm>
            <a:off x="613836" y="44958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7" name="Textplatzhalter 4"/>
          <p:cNvSpPr>
            <a:spLocks noGrp="1"/>
          </p:cNvSpPr>
          <p:nvPr>
            <p:ph type="body" sz="quarter" idx="13"/>
          </p:nvPr>
        </p:nvSpPr>
        <p:spPr>
          <a:xfrm>
            <a:off x="614733" y="4870202"/>
            <a:ext cx="5133289" cy="15306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9" name="Textplatzhalter 3"/>
          <p:cNvSpPr>
            <a:spLocks noGrp="1"/>
          </p:cNvSpPr>
          <p:nvPr>
            <p:ph type="body" sz="quarter" idx="14" hasCustomPrompt="1"/>
          </p:nvPr>
        </p:nvSpPr>
        <p:spPr>
          <a:xfrm>
            <a:off x="6465149" y="44958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10" name="Textplatzhalter 4"/>
          <p:cNvSpPr>
            <a:spLocks noGrp="1"/>
          </p:cNvSpPr>
          <p:nvPr>
            <p:ph type="body" sz="quarter" idx="15"/>
          </p:nvPr>
        </p:nvSpPr>
        <p:spPr>
          <a:xfrm>
            <a:off x="6466046" y="4870202"/>
            <a:ext cx="5133289" cy="15306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11" name="Inhaltsplatzhalter 6"/>
          <p:cNvSpPr>
            <a:spLocks noGrp="1"/>
          </p:cNvSpPr>
          <p:nvPr>
            <p:ph sz="half" idx="16" hasCustomPrompt="1"/>
            <p:custDataLst>
              <p:tags r:id="rId2"/>
            </p:custDataLst>
          </p:nvPr>
        </p:nvSpPr>
        <p:spPr>
          <a:xfrm>
            <a:off x="6468537" y="1828803"/>
            <a:ext cx="5143447" cy="2666999"/>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Tree>
    <p:extLst>
      <p:ext uri="{BB962C8B-B14F-4D97-AF65-F5344CB8AC3E}">
        <p14:creationId xmlns:p14="http://schemas.microsoft.com/office/powerpoint/2010/main" val="152688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p:cNvSpPr>
          <p:nvPr>
            <p:custDataLst>
              <p:tags r:id="rId15"/>
            </p:custDataLst>
          </p:nvPr>
        </p:nvSpPr>
        <p:spPr>
          <a:xfrm>
            <a:off x="4673600" y="6611938"/>
            <a:ext cx="5163237" cy="157162"/>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chorCtr="0">
            <a:noAutofit/>
          </a:bodyPr>
          <a:lstStyle/>
          <a:p>
            <a:pPr algn="r"/>
            <a:r>
              <a:rPr lang="en-US" sz="525" kern="1200" dirty="0">
                <a:solidFill>
                  <a:schemeClr val="bg1">
                    <a:lumMod val="65000"/>
                  </a:schemeClr>
                </a:solidFill>
                <a:effectLst/>
                <a:latin typeface="+mn-lt"/>
                <a:ea typeface="+mn-ea"/>
                <a:cs typeface="Segoe UI" panose="020B0502040204020203" pitchFamily="34" charset="0"/>
              </a:rPr>
              <a:t>©2015 Lumileds Holding B.V.  </a:t>
            </a:r>
            <a:r>
              <a:rPr lang="en-US" sz="525" kern="1200" dirty="0">
                <a:solidFill>
                  <a:schemeClr val="bg1">
                    <a:lumMod val="65000"/>
                  </a:schemeClr>
                </a:solidFill>
                <a:effectLst/>
                <a:latin typeface="+mn-lt"/>
                <a:ea typeface="+mn-ea"/>
                <a:cs typeface="Segoe UI Light" panose="020B0502040204020203" pitchFamily="34" charset="0"/>
              </a:rPr>
              <a:t>|</a:t>
            </a:r>
            <a:r>
              <a:rPr lang="en-US" sz="525" kern="1200" dirty="0">
                <a:solidFill>
                  <a:schemeClr val="bg1">
                    <a:lumMod val="65000"/>
                  </a:schemeClr>
                </a:solidFill>
                <a:effectLst/>
                <a:latin typeface="+mn-lt"/>
                <a:ea typeface="+mn-ea"/>
                <a:cs typeface="Segoe UI" panose="020B0502040204020203" pitchFamily="34" charset="0"/>
              </a:rPr>
              <a:t>  </a:t>
            </a:r>
            <a:r>
              <a:rPr lang="en-US" sz="525" dirty="0">
                <a:solidFill>
                  <a:schemeClr val="bg1">
                    <a:lumMod val="65000"/>
                  </a:schemeClr>
                </a:solidFill>
                <a:latin typeface="+mn-lt"/>
                <a:cs typeface="Segoe UI" panose="020B0502040204020203" pitchFamily="34" charset="0"/>
              </a:rPr>
              <a:t>Confidential </a:t>
            </a:r>
            <a:r>
              <a:rPr lang="en-US" sz="525" kern="1200" dirty="0">
                <a:solidFill>
                  <a:schemeClr val="bg1">
                    <a:lumMod val="65000"/>
                  </a:schemeClr>
                </a:solidFill>
                <a:effectLst/>
                <a:latin typeface="+mn-lt"/>
                <a:ea typeface="+mn-ea"/>
                <a:cs typeface="Segoe UI" panose="020B0502040204020203" pitchFamily="34" charset="0"/>
              </a:rPr>
              <a:t> </a:t>
            </a:r>
            <a:r>
              <a:rPr lang="en-US" sz="525" kern="1200" dirty="0">
                <a:solidFill>
                  <a:schemeClr val="bg1">
                    <a:lumMod val="65000"/>
                  </a:schemeClr>
                </a:solidFill>
                <a:effectLst/>
                <a:latin typeface="+mn-lt"/>
                <a:ea typeface="+mn-ea"/>
                <a:cs typeface="Segoe UI Light" panose="020B0502040204020203" pitchFamily="34" charset="0"/>
              </a:rPr>
              <a:t>|</a:t>
            </a:r>
            <a:r>
              <a:rPr lang="en-US" sz="525" kern="1200" dirty="0">
                <a:solidFill>
                  <a:schemeClr val="bg1">
                    <a:lumMod val="65000"/>
                  </a:schemeClr>
                </a:solidFill>
                <a:effectLst/>
                <a:latin typeface="+mn-lt"/>
                <a:ea typeface="+mn-ea"/>
                <a:cs typeface="Segoe UI" panose="020B0502040204020203" pitchFamily="34" charset="0"/>
              </a:rPr>
              <a:t> </a:t>
            </a:r>
            <a:endParaRPr lang="en-US" sz="525" dirty="0">
              <a:solidFill>
                <a:schemeClr val="bg1">
                  <a:lumMod val="65000"/>
                </a:schemeClr>
              </a:solidFill>
              <a:latin typeface="+mn-lt"/>
              <a:cs typeface="Segoe UI" panose="020B0502040204020203" pitchFamily="34" charset="0"/>
            </a:endParaRPr>
          </a:p>
        </p:txBody>
      </p:sp>
      <p:sp>
        <p:nvSpPr>
          <p:cNvPr id="3" name="TextBox 6"/>
          <p:cNvSpPr txBox="1">
            <a:spLocks/>
          </p:cNvSpPr>
          <p:nvPr>
            <p:custDataLst>
              <p:tags r:id="rId16"/>
            </p:custDataLst>
          </p:nvPr>
        </p:nvSpPr>
        <p:spPr>
          <a:xfrm>
            <a:off x="11457678" y="6611938"/>
            <a:ext cx="429524" cy="157162"/>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chorCtr="0">
            <a:noAutofit/>
          </a:bodyPr>
          <a:lstStyle/>
          <a:p>
            <a:pPr algn="l"/>
            <a:fld id="{AFB868B0-0EA7-468E-A823-2874C090DC2E}" type="slidenum">
              <a:rPr lang="de-DE" sz="675" b="0" smtClean="0">
                <a:solidFill>
                  <a:schemeClr val="tx1">
                    <a:lumMod val="50000"/>
                    <a:lumOff val="50000"/>
                  </a:schemeClr>
                </a:solidFill>
                <a:latin typeface="+mn-lt"/>
                <a:cs typeface="Segoe UI" panose="020B0502040204020203" pitchFamily="34" charset="0"/>
              </a:rPr>
              <a:pPr algn="l"/>
              <a:t>‹#›</a:t>
            </a:fld>
            <a:endParaRPr lang="en-US" sz="675" b="0" dirty="0">
              <a:solidFill>
                <a:schemeClr val="tx1">
                  <a:lumMod val="50000"/>
                  <a:lumOff val="50000"/>
                </a:schemeClr>
              </a:solidFill>
              <a:latin typeface="+mn-lt"/>
              <a:cs typeface="Segoe UI" panose="020B0502040204020203" pitchFamily="34" charset="0"/>
            </a:endParaRPr>
          </a:p>
        </p:txBody>
      </p:sp>
      <p:sp>
        <p:nvSpPr>
          <p:cNvPr id="5" name="TextBox 4"/>
          <p:cNvSpPr txBox="1">
            <a:spLocks/>
          </p:cNvSpPr>
          <p:nvPr>
            <p:custDataLst>
              <p:tags r:id="rId17"/>
            </p:custDataLst>
          </p:nvPr>
        </p:nvSpPr>
        <p:spPr>
          <a:xfrm>
            <a:off x="9900920" y="6620669"/>
            <a:ext cx="1376680" cy="139700"/>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chorCtr="0">
            <a:noAutofit/>
          </a:bodyPr>
          <a:lstStyle/>
          <a:p>
            <a:pPr algn="l"/>
            <a:fld id="{E6AD6ABE-BDF7-4E30-949A-E7B28044E176}" type="datetime4">
              <a:rPr lang="en-US" sz="525" smtClean="0">
                <a:solidFill>
                  <a:schemeClr val="bg1">
                    <a:lumMod val="65000"/>
                  </a:schemeClr>
                </a:solidFill>
                <a:latin typeface="+mn-lt"/>
                <a:cs typeface="Segoe UI" panose="020B0502040204020203" pitchFamily="34" charset="0"/>
              </a:rPr>
              <a:pPr algn="l"/>
              <a:t>June 10, 2019</a:t>
            </a:fld>
            <a:endParaRPr lang="en-US" sz="525" dirty="0">
              <a:solidFill>
                <a:schemeClr val="bg1">
                  <a:lumMod val="65000"/>
                </a:schemeClr>
              </a:solidFill>
              <a:latin typeface="+mn-lt"/>
              <a:cs typeface="Segoe UI" panose="020B0502040204020203" pitchFamily="34" charset="0"/>
            </a:endParaRPr>
          </a:p>
        </p:txBody>
      </p:sp>
      <p:pic>
        <p:nvPicPr>
          <p:cNvPr id="4" name="Picture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6402" y="64008"/>
            <a:ext cx="2255999" cy="429768"/>
          </a:xfrm>
          <a:prstGeom prst="rect">
            <a:avLst/>
          </a:prstGeom>
        </p:spPr>
      </p:pic>
    </p:spTree>
    <p:extLst>
      <p:ext uri="{BB962C8B-B14F-4D97-AF65-F5344CB8AC3E}">
        <p14:creationId xmlns:p14="http://schemas.microsoft.com/office/powerpoint/2010/main" val="1236936761"/>
      </p:ext>
    </p:extLst>
  </p:cSld>
  <p:clrMap bg1="lt1" tx1="dk1" bg2="lt2" tx2="dk2" accent1="accent1" accent2="accent2" accent3="accent3" accent4="accent4" accent5="accent5" accent6="accent6" hlink="hlink" folHlink="folHlink"/>
  <p:sldLayoutIdLst>
    <p:sldLayoutId id="2147483803" r:id="rId1"/>
    <p:sldLayoutId id="2147483819" r:id="rId2"/>
    <p:sldLayoutId id="2147483804" r:id="rId3"/>
    <p:sldLayoutId id="2147483823" r:id="rId4"/>
    <p:sldLayoutId id="2147483825" r:id="rId5"/>
    <p:sldLayoutId id="2147483826" r:id="rId6"/>
    <p:sldLayoutId id="2147483827" r:id="rId7"/>
    <p:sldLayoutId id="2147483828" r:id="rId8"/>
    <p:sldLayoutId id="2147483829" r:id="rId9"/>
    <p:sldLayoutId id="2147483808" r:id="rId10"/>
    <p:sldLayoutId id="2147483820" r:id="rId11"/>
    <p:sldLayoutId id="2147483809" r:id="rId12"/>
    <p:sldLayoutId id="2147483822" r:id="rId13"/>
  </p:sldLayoutIdLst>
  <p:hf sldNum="0" hdr="0" ft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userDrawn="1">
          <p15:clr>
            <a:srgbClr val="F26B43"/>
          </p15:clr>
        </p15:guide>
        <p15:guide id="1" pos="387" userDrawn="1">
          <p15:clr>
            <a:srgbClr val="F26B43"/>
          </p15:clr>
        </p15:guide>
        <p15:guide id="2" pos="7307" userDrawn="1">
          <p15:clr>
            <a:srgbClr val="F26B43"/>
          </p15:clr>
        </p15:guide>
        <p15:guide id="3" orient="horz" pos="4165" userDrawn="1">
          <p15:clr>
            <a:srgbClr val="F26B43"/>
          </p15:clr>
        </p15:guide>
        <p15:guide id="4" orient="horz" pos="720" userDrawn="1">
          <p15:clr>
            <a:srgbClr val="F26B43"/>
          </p15:clr>
        </p15:guide>
        <p15:guide id="5" orient="horz" pos="1080" userDrawn="1">
          <p15:clr>
            <a:srgbClr val="F26B43"/>
          </p15:clr>
        </p15:guide>
        <p15:guide id="7" orient="horz" pos="900" userDrawn="1">
          <p15:clr>
            <a:srgbClr val="F26B43"/>
          </p15:clr>
        </p15:guide>
        <p15:guide id="8" orient="horz" pos="1300" userDrawn="1">
          <p15:clr>
            <a:srgbClr val="F26B43"/>
          </p15:clr>
        </p15:guide>
        <p15:guide id="9" orient="horz" pos="1443" userDrawn="1">
          <p15:clr>
            <a:srgbClr val="F26B43"/>
          </p15:clr>
        </p15:guide>
        <p15:guide id="10" pos="57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translate.googleusercontent.com/translate_c?rurl=translate.google.com&amp;sl=en&amp;tl=zh-CN&amp;u=http://en.wikipedia.org/wiki/Ejector_venturi_scrubber&amp;usg=ALkJrhhx6pi3GOY_QDROxn7GHpTON20iBw" TargetMode="External"/><Relationship Id="rId3" Type="http://schemas.openxmlformats.org/officeDocument/2006/relationships/hyperlink" Target="http://translate.googleusercontent.com/translate_c?rurl=translate.google.com&amp;sl=en&amp;tl=zh-CN&amp;u=http://en.wikipedia.org/wiki/Cyclonic_separation&amp;usg=ALkJrhiOT1SaSVFBhebG4_eHQthhwQiAVw" TargetMode="External"/><Relationship Id="rId7" Type="http://schemas.openxmlformats.org/officeDocument/2006/relationships/hyperlink" Target="http://translate.googleusercontent.com/translate_c?rurl=translate.google.com&amp;sl=en&amp;tl=zh-CN&amp;u=http://en.wikipedia.org/wiki/Cyclonic_spray_scrubber&amp;usg=ALkJrhjLpgGSo1dlSQSfDUN-B-WpLZJ55A" TargetMode="External"/><Relationship Id="rId2" Type="http://schemas.openxmlformats.org/officeDocument/2006/relationships/hyperlink" Target="http://translate.googleusercontent.com/translate_c?rurl=translate.google.com&amp;sl=en&amp;tl=zh-CN&amp;u=http://en.wikipedia.org/wiki/Dust_collector&amp;usg=ALkJrhhXeIB3bHR6Dua2jAFJXIJef6BG8A" TargetMode="External"/><Relationship Id="rId1" Type="http://schemas.openxmlformats.org/officeDocument/2006/relationships/slideLayout" Target="../slideLayouts/slideLayout4.xml"/><Relationship Id="rId6" Type="http://schemas.openxmlformats.org/officeDocument/2006/relationships/hyperlink" Target="http://translate.googleusercontent.com/translate_c?rurl=translate.google.com&amp;sl=en&amp;tl=zh-CN&amp;u=http://en.wikipedia.org/wiki/Baffle_spray_scrubber&amp;usg=ALkJrhhUxSyptisrEhuxkvAhKawejR_Vdg" TargetMode="External"/><Relationship Id="rId11" Type="http://schemas.openxmlformats.org/officeDocument/2006/relationships/hyperlink" Target="http://translate.googleusercontent.com/translate_c?rurl=translate.google.com&amp;sl=en&amp;tl=zh-CN&amp;u=http://en.wikipedia.org/wiki/Wet_scrubber&amp;usg=ALkJrhispprd7_mjKNTsbdOLy_aoXU1rkw" TargetMode="External"/><Relationship Id="rId5" Type="http://schemas.openxmlformats.org/officeDocument/2006/relationships/hyperlink" Target="http://translate.googleusercontent.com/translate_c?rurl=translate.google.com&amp;sl=en&amp;tl=zh-CN&amp;u=http://en.wikipedia.org/wiki/Scrubber&amp;usg=ALkJrhiPZuEszFP-pYqZWku_RYIOyp4gxA" TargetMode="External"/><Relationship Id="rId10" Type="http://schemas.openxmlformats.org/officeDocument/2006/relationships/hyperlink" Target="http://translate.googleusercontent.com/translate_c?rurl=translate.google.com&amp;sl=en&amp;tl=zh-CN&amp;u=http://en.wikipedia.org/wiki/Spray_tower&amp;usg=ALkJrhjsu96NjEoH2VRDuzqIRo984o-yew" TargetMode="External"/><Relationship Id="rId4" Type="http://schemas.openxmlformats.org/officeDocument/2006/relationships/hyperlink" Target="http://translate.googleusercontent.com/translate_c?rurl=translate.google.com&amp;sl=en&amp;tl=zh-CN&amp;u=http://en.wikipedia.org/wiki/Electrostatic_precipitator&amp;usg=ALkJrhhurl6q-UBOfZAXPahat1n7_wHNHw" TargetMode="External"/><Relationship Id="rId9" Type="http://schemas.openxmlformats.org/officeDocument/2006/relationships/hyperlink" Target="http://translate.googleusercontent.com/translate_c?rurl=translate.google.com&amp;sl=en&amp;tl=zh-CN&amp;u=http://en.wikipedia.org/wiki/Mechanically_aided_scrubber&amp;usg=ALkJrhhPCAT1pXsw-Jz3h6BylqE3ZSo76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Greenhouse_gas" TargetMode="External"/><Relationship Id="rId13" Type="http://schemas.openxmlformats.org/officeDocument/2006/relationships/hyperlink" Target="http://en.wikipedia.org/wiki/Photosynthesis" TargetMode="External"/><Relationship Id="rId3" Type="http://schemas.openxmlformats.org/officeDocument/2006/relationships/hyperlink" Target="http://en.wikipedia.org/wiki/Biomagnification" TargetMode="External"/><Relationship Id="rId7" Type="http://schemas.openxmlformats.org/officeDocument/2006/relationships/hyperlink" Target="http://en.wikipedia.org/wiki/Ocean_acidification" TargetMode="External"/><Relationship Id="rId12" Type="http://schemas.openxmlformats.org/officeDocument/2006/relationships/hyperlink" Target="http://en.wikipedia.org/wiki/Smog" TargetMode="External"/><Relationship Id="rId2" Type="http://schemas.openxmlformats.org/officeDocument/2006/relationships/hyperlink" Target="http://en.wikipedia.org/wiki/Environment_(biophysical)" TargetMode="External"/><Relationship Id="rId16" Type="http://schemas.openxmlformats.org/officeDocument/2006/relationships/hyperlink" Target="http://en.wikipedia.org/wiki/Acid_rain" TargetMode="External"/><Relationship Id="rId1" Type="http://schemas.openxmlformats.org/officeDocument/2006/relationships/slideLayout" Target="../slideLayouts/slideLayout4.xml"/><Relationship Id="rId6" Type="http://schemas.openxmlformats.org/officeDocument/2006/relationships/hyperlink" Target="http://en.wikipedia.org/wiki/Carbon_dioxide" TargetMode="External"/><Relationship Id="rId11" Type="http://schemas.openxmlformats.org/officeDocument/2006/relationships/hyperlink" Target="http://en.wikipedia.org/wiki/Fertiliser" TargetMode="External"/><Relationship Id="rId5" Type="http://schemas.openxmlformats.org/officeDocument/2006/relationships/hyperlink" Target="http://en.wikipedia.org/wiki/Trophic_level" TargetMode="External"/><Relationship Id="rId15" Type="http://schemas.openxmlformats.org/officeDocument/2006/relationships/hyperlink" Target="http://en.wikipedia.org/wiki/Sulfur_dioxide" TargetMode="External"/><Relationship Id="rId10" Type="http://schemas.openxmlformats.org/officeDocument/2006/relationships/hyperlink" Target="http://en.wikipedia.org/wiki/Nitrogen_oxide" TargetMode="External"/><Relationship Id="rId4" Type="http://schemas.openxmlformats.org/officeDocument/2006/relationships/hyperlink" Target="http://en.wikipedia.org/wiki/Heavy_metals" TargetMode="External"/><Relationship Id="rId9" Type="http://schemas.openxmlformats.org/officeDocument/2006/relationships/hyperlink" Target="http://en.wikipedia.org/wiki/Global_warming" TargetMode="External"/><Relationship Id="rId14" Type="http://schemas.openxmlformats.org/officeDocument/2006/relationships/hyperlink" Target="http://en.wikipedia.org/wiki/Tropospheric_ozone"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2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Respiratory_disease" TargetMode="External"/><Relationship Id="rId7" Type="http://schemas.openxmlformats.org/officeDocument/2006/relationships/image" Target="../media/image11.gif"/><Relationship Id="rId2" Type="http://schemas.openxmlformats.org/officeDocument/2006/relationships/hyperlink" Target="http://en.wikipedia.org/wiki/Air_quality" TargetMode="External"/><Relationship Id="rId1" Type="http://schemas.openxmlformats.org/officeDocument/2006/relationships/slideLayout" Target="../slideLayouts/slideLayout4.xml"/><Relationship Id="rId6" Type="http://schemas.openxmlformats.org/officeDocument/2006/relationships/hyperlink" Target="http://en.wikipedia.org/wiki/Nasal_congestion" TargetMode="External"/><Relationship Id="rId5" Type="http://schemas.openxmlformats.org/officeDocument/2006/relationships/hyperlink" Target="http://en.wikipedia.org/wiki/Throat" TargetMode="External"/><Relationship Id="rId4" Type="http://schemas.openxmlformats.org/officeDocument/2006/relationships/hyperlink" Target="http://en.wikipedia.org/wiki/Cardiovascular_disea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1146EA-A13F-4579-BCC1-5415F4138AEF}"/>
              </a:ext>
            </a:extLst>
          </p:cNvPr>
          <p:cNvSpPr>
            <a:spLocks noGrp="1"/>
          </p:cNvSpPr>
          <p:nvPr>
            <p:ph type="body" sz="quarter" idx="10"/>
          </p:nvPr>
        </p:nvSpPr>
        <p:spPr/>
        <p:txBody>
          <a:bodyPr/>
          <a:lstStyle/>
          <a:p>
            <a:r>
              <a:rPr lang="en-US" dirty="0"/>
              <a:t>Process Exhaust Fundamentals </a:t>
            </a:r>
          </a:p>
        </p:txBody>
      </p:sp>
      <p:sp>
        <p:nvSpPr>
          <p:cNvPr id="3" name="Text Placeholder 2">
            <a:extLst>
              <a:ext uri="{FF2B5EF4-FFF2-40B4-BE49-F238E27FC236}">
                <a16:creationId xmlns:a16="http://schemas.microsoft.com/office/drawing/2014/main" id="{25BFE23B-BB23-4532-A0DB-895386DD2785}"/>
              </a:ext>
            </a:extLst>
          </p:cNvPr>
          <p:cNvSpPr>
            <a:spLocks noGrp="1"/>
          </p:cNvSpPr>
          <p:nvPr>
            <p:ph type="body" sz="quarter" idx="11"/>
          </p:nvPr>
        </p:nvSpPr>
        <p:spPr>
          <a:xfrm>
            <a:off x="4775201" y="2617694"/>
            <a:ext cx="6358467" cy="506506"/>
          </a:xfrm>
        </p:spPr>
        <p:txBody>
          <a:bodyPr/>
          <a:lstStyle/>
          <a:p>
            <a:r>
              <a:rPr lang="en-US" dirty="0"/>
              <a:t>Author: </a:t>
            </a:r>
            <a:r>
              <a:rPr lang="en-US" dirty="0" err="1"/>
              <a:t>Kow</a:t>
            </a:r>
            <a:r>
              <a:rPr lang="en-US" dirty="0"/>
              <a:t> Mui </a:t>
            </a:r>
            <a:r>
              <a:rPr lang="en-US" dirty="0" err="1"/>
              <a:t>Hiang</a:t>
            </a:r>
            <a:endParaRPr lang="en-US" dirty="0"/>
          </a:p>
          <a:p>
            <a:r>
              <a:rPr lang="en-US" dirty="0"/>
              <a:t>Editor: Wong Chee Keat</a:t>
            </a:r>
          </a:p>
          <a:p>
            <a:endParaRPr lang="en-US" dirty="0"/>
          </a:p>
        </p:txBody>
      </p:sp>
      <p:sp>
        <p:nvSpPr>
          <p:cNvPr id="4" name="Text Placeholder 3">
            <a:extLst>
              <a:ext uri="{FF2B5EF4-FFF2-40B4-BE49-F238E27FC236}">
                <a16:creationId xmlns:a16="http://schemas.microsoft.com/office/drawing/2014/main" id="{9910A338-C612-42F6-9172-302B482655EB}"/>
              </a:ext>
            </a:extLst>
          </p:cNvPr>
          <p:cNvSpPr>
            <a:spLocks noGrp="1"/>
          </p:cNvSpPr>
          <p:nvPr>
            <p:ph type="body" sz="quarter" idx="12"/>
          </p:nvPr>
        </p:nvSpPr>
        <p:spPr>
          <a:xfrm>
            <a:off x="4775201" y="2057400"/>
            <a:ext cx="6358467" cy="1066800"/>
          </a:xfrm>
        </p:spPr>
        <p:txBody>
          <a:bodyPr/>
          <a:lstStyle/>
          <a:p>
            <a:r>
              <a:rPr lang="en-US" dirty="0"/>
              <a:t>Basic Facilities Knowledge Package</a:t>
            </a:r>
          </a:p>
        </p:txBody>
      </p:sp>
      <p:sp>
        <p:nvSpPr>
          <p:cNvPr id="5" name="Text Placeholder 4">
            <a:extLst>
              <a:ext uri="{FF2B5EF4-FFF2-40B4-BE49-F238E27FC236}">
                <a16:creationId xmlns:a16="http://schemas.microsoft.com/office/drawing/2014/main" id="{09CFF2F8-61A7-4B7D-979E-CD1FE958DA75}"/>
              </a:ext>
            </a:extLst>
          </p:cNvPr>
          <p:cNvSpPr>
            <a:spLocks noGrp="1"/>
          </p:cNvSpPr>
          <p:nvPr>
            <p:ph type="body" sz="quarter" idx="13"/>
          </p:nvPr>
        </p:nvSpPr>
        <p:spPr/>
        <p:txBody>
          <a:bodyPr/>
          <a:lstStyle/>
          <a:p>
            <a:r>
              <a:rPr lang="en-US" dirty="0"/>
              <a:t>Yr.2019</a:t>
            </a:r>
          </a:p>
        </p:txBody>
      </p:sp>
    </p:spTree>
    <p:extLst>
      <p:ext uri="{BB962C8B-B14F-4D97-AF65-F5344CB8AC3E}">
        <p14:creationId xmlns:p14="http://schemas.microsoft.com/office/powerpoint/2010/main" val="64260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F02E7D-DC30-436D-B136-995E71DC7D86}"/>
              </a:ext>
            </a:extLst>
          </p:cNvPr>
          <p:cNvSpPr>
            <a:spLocks noGrp="1"/>
          </p:cNvSpPr>
          <p:nvPr>
            <p:ph type="body" sz="quarter" idx="10"/>
          </p:nvPr>
        </p:nvSpPr>
        <p:spPr/>
        <p:txBody>
          <a:bodyPr/>
          <a:lstStyle/>
          <a:p>
            <a:r>
              <a:rPr lang="en-US" sz="2000" dirty="0"/>
              <a:t>Legal </a:t>
            </a:r>
            <a:r>
              <a:rPr lang="en-US" dirty="0"/>
              <a:t>Requirement &amp; Scope</a:t>
            </a:r>
          </a:p>
        </p:txBody>
      </p:sp>
      <p:sp>
        <p:nvSpPr>
          <p:cNvPr id="3" name="Text Placeholder 2">
            <a:extLst>
              <a:ext uri="{FF2B5EF4-FFF2-40B4-BE49-F238E27FC236}">
                <a16:creationId xmlns:a16="http://schemas.microsoft.com/office/drawing/2014/main" id="{F0432411-C21C-4717-A298-F34D37E977D1}"/>
              </a:ext>
            </a:extLst>
          </p:cNvPr>
          <p:cNvSpPr>
            <a:spLocks noGrp="1"/>
          </p:cNvSpPr>
          <p:nvPr>
            <p:ph type="body" sz="quarter" idx="13"/>
          </p:nvPr>
        </p:nvSpPr>
        <p:spPr>
          <a:xfrm>
            <a:off x="602441" y="1535289"/>
            <a:ext cx="10268759" cy="4260850"/>
          </a:xfrm>
        </p:spPr>
        <p:txBody>
          <a:bodyPr/>
          <a:lstStyle/>
          <a:p>
            <a:pPr lvl="1">
              <a:buFont typeface="Wingdings" pitchFamily="2" charset="2"/>
              <a:buChar char="v"/>
            </a:pPr>
            <a:r>
              <a:rPr lang="en-US" sz="1400" b="1" dirty="0"/>
              <a:t> Legal requirement are under section 14 and 59 of the Factories Act.</a:t>
            </a:r>
          </a:p>
          <a:p>
            <a:endParaRPr lang="en-US" dirty="0"/>
          </a:p>
          <a:p>
            <a:pPr algn="just"/>
            <a:r>
              <a:rPr lang="en-US" sz="1400" dirty="0"/>
              <a:t>Section 14 stipulates that where </a:t>
            </a:r>
            <a:r>
              <a:rPr lang="en-US" sz="1400" dirty="0">
                <a:solidFill>
                  <a:srgbClr val="0D04BC"/>
                </a:solidFill>
              </a:rPr>
              <a:t>gases</a:t>
            </a:r>
            <a:r>
              <a:rPr lang="en-US" sz="1400" dirty="0"/>
              <a:t>, </a:t>
            </a:r>
            <a:r>
              <a:rPr lang="en-US" sz="1400" dirty="0">
                <a:solidFill>
                  <a:srgbClr val="0D04BC"/>
                </a:solidFill>
              </a:rPr>
              <a:t>vapors</a:t>
            </a:r>
            <a:r>
              <a:rPr lang="en-US" sz="1400" dirty="0"/>
              <a:t> or </a:t>
            </a:r>
            <a:r>
              <a:rPr lang="en-US" sz="1400" dirty="0">
                <a:solidFill>
                  <a:srgbClr val="0D04BC"/>
                </a:solidFill>
              </a:rPr>
              <a:t>other impurities </a:t>
            </a:r>
            <a:r>
              <a:rPr lang="en-US" sz="1400" dirty="0"/>
              <a:t>are generated in the course of any process or work carried out in the workplace which may be </a:t>
            </a:r>
            <a:r>
              <a:rPr lang="en-US" sz="1400" dirty="0">
                <a:solidFill>
                  <a:srgbClr val="0D04BC"/>
                </a:solidFill>
              </a:rPr>
              <a:t>injurious to health</a:t>
            </a:r>
            <a:r>
              <a:rPr lang="en-US" sz="1400" dirty="0"/>
              <a:t>, an </a:t>
            </a:r>
            <a:r>
              <a:rPr lang="en-US" sz="1400" dirty="0">
                <a:solidFill>
                  <a:srgbClr val="0D04BC"/>
                </a:solidFill>
              </a:rPr>
              <a:t>effective and suitable ventilation</a:t>
            </a:r>
            <a:r>
              <a:rPr lang="en-US" sz="1400" dirty="0"/>
              <a:t> shall be provided for maintaining and securing the circulation of fresh air in the workplace, </a:t>
            </a:r>
            <a:r>
              <a:rPr lang="en-US" sz="1400" dirty="0">
                <a:solidFill>
                  <a:srgbClr val="0D04BC"/>
                </a:solidFill>
              </a:rPr>
              <a:t>to render harmless </a:t>
            </a:r>
            <a:r>
              <a:rPr lang="en-US" sz="1400" dirty="0"/>
              <a:t>so far as is practicable, all such gases, vapors or other impurities.</a:t>
            </a:r>
          </a:p>
          <a:p>
            <a:endParaRPr lang="en-US" sz="1400" dirty="0"/>
          </a:p>
          <a:p>
            <a:pPr algn="just"/>
            <a:r>
              <a:rPr lang="en-US" sz="1400" dirty="0"/>
              <a:t>Section 59(1) stipulates that where any process or work carried on in any workplace is likely to produce or give off </a:t>
            </a:r>
            <a:r>
              <a:rPr lang="en-US" sz="1400" dirty="0">
                <a:solidFill>
                  <a:schemeClr val="tx1"/>
                </a:solidFill>
              </a:rPr>
              <a:t>any</a:t>
            </a:r>
            <a:r>
              <a:rPr lang="en-US" sz="1400" dirty="0">
                <a:solidFill>
                  <a:srgbClr val="0D04BC"/>
                </a:solidFill>
              </a:rPr>
              <a:t> toxic, irritating or offensive dust, fume or other contaminants, </a:t>
            </a:r>
            <a:r>
              <a:rPr lang="en-US" sz="1400" dirty="0"/>
              <a:t>all practicable measures shall be taken to </a:t>
            </a:r>
            <a:r>
              <a:rPr lang="en-US" sz="1400" dirty="0">
                <a:solidFill>
                  <a:srgbClr val="0D04BC"/>
                </a:solidFill>
              </a:rPr>
              <a:t>protect</a:t>
            </a:r>
            <a:r>
              <a:rPr lang="en-US" sz="1400" dirty="0"/>
              <a:t> persons employed in the workplace </a:t>
            </a:r>
            <a:r>
              <a:rPr lang="en-US" sz="1400" dirty="0">
                <a:solidFill>
                  <a:srgbClr val="0D04BC"/>
                </a:solidFill>
              </a:rPr>
              <a:t>against inhalation</a:t>
            </a:r>
            <a:r>
              <a:rPr lang="en-US" sz="1400" dirty="0"/>
              <a:t> of the dust, fume or other contaminants; and </a:t>
            </a:r>
            <a:r>
              <a:rPr lang="en-US" sz="1400" dirty="0">
                <a:solidFill>
                  <a:srgbClr val="0D04BC"/>
                </a:solidFill>
              </a:rPr>
              <a:t>prevent</a:t>
            </a:r>
            <a:r>
              <a:rPr lang="en-US" sz="1400" dirty="0"/>
              <a:t> their </a:t>
            </a:r>
            <a:r>
              <a:rPr lang="en-US" sz="1400" dirty="0">
                <a:solidFill>
                  <a:srgbClr val="0D04BC"/>
                </a:solidFill>
              </a:rPr>
              <a:t>accumulation.</a:t>
            </a:r>
          </a:p>
          <a:p>
            <a:pPr marL="0" indent="0">
              <a:buNone/>
            </a:pPr>
            <a:endParaRPr lang="en-US" sz="1400" b="1" dirty="0"/>
          </a:p>
          <a:p>
            <a:endParaRPr lang="en-US" sz="1400" b="1" dirty="0"/>
          </a:p>
          <a:p>
            <a:pPr algn="just"/>
            <a:r>
              <a:rPr lang="en-US" sz="1400" b="1" dirty="0"/>
              <a:t>Section 59(2) specifies that the measures to be taken shall, where appropriate, include providing </a:t>
            </a:r>
            <a:r>
              <a:rPr lang="en-US" sz="1400" b="1" dirty="0">
                <a:solidFill>
                  <a:srgbClr val="0D04BC"/>
                </a:solidFill>
              </a:rPr>
              <a:t>local exhaust ventilation</a:t>
            </a:r>
            <a:r>
              <a:rPr lang="en-US" sz="1400" b="1" dirty="0"/>
              <a:t> </a:t>
            </a:r>
            <a:r>
              <a:rPr lang="en-US" sz="1400" b="1" dirty="0">
                <a:solidFill>
                  <a:srgbClr val="0D04BC"/>
                </a:solidFill>
              </a:rPr>
              <a:t>system</a:t>
            </a:r>
            <a:r>
              <a:rPr lang="en-US" sz="1400" b="1" dirty="0"/>
              <a:t> to </a:t>
            </a:r>
            <a:r>
              <a:rPr lang="en-US" sz="1400" b="1" dirty="0">
                <a:solidFill>
                  <a:srgbClr val="0D04BC"/>
                </a:solidFill>
              </a:rPr>
              <a:t>remove</a:t>
            </a:r>
            <a:r>
              <a:rPr lang="en-US" sz="1400" b="1" dirty="0"/>
              <a:t> the </a:t>
            </a:r>
            <a:r>
              <a:rPr lang="en-US" sz="1400" b="1" dirty="0">
                <a:solidFill>
                  <a:srgbClr val="0D04BC"/>
                </a:solidFill>
              </a:rPr>
              <a:t>dust, fumes, vapors, or other contaminants </a:t>
            </a:r>
            <a:r>
              <a:rPr lang="en-US" sz="1400" b="1" dirty="0"/>
              <a:t>at their </a:t>
            </a:r>
            <a:r>
              <a:rPr lang="en-US" sz="1400" b="1" dirty="0">
                <a:solidFill>
                  <a:srgbClr val="0D04BC"/>
                </a:solidFill>
              </a:rPr>
              <a:t>sources of</a:t>
            </a:r>
            <a:r>
              <a:rPr lang="en-US" sz="1400" b="1" dirty="0"/>
              <a:t> </a:t>
            </a:r>
            <a:r>
              <a:rPr lang="en-US" sz="1400" b="1" dirty="0">
                <a:solidFill>
                  <a:srgbClr val="0D04BC"/>
                </a:solidFill>
              </a:rPr>
              <a:t>emission.</a:t>
            </a:r>
          </a:p>
          <a:p>
            <a:endParaRPr lang="en-US" sz="1400" b="1" dirty="0">
              <a:solidFill>
                <a:srgbClr val="0D04BC"/>
              </a:solidFill>
            </a:endParaRPr>
          </a:p>
          <a:p>
            <a:pPr algn="just"/>
            <a:r>
              <a:rPr lang="en-US" sz="1400" b="1" dirty="0"/>
              <a:t>Section59(3) states that the </a:t>
            </a:r>
            <a:r>
              <a:rPr lang="en-US" sz="1400" b="1" dirty="0">
                <a:solidFill>
                  <a:srgbClr val="0D04BC"/>
                </a:solidFill>
              </a:rPr>
              <a:t>local exhaust ventilation system</a:t>
            </a:r>
            <a:r>
              <a:rPr lang="en-US" sz="1400" b="1" dirty="0"/>
              <a:t> shall be so designed, constructed, operated and maintained that </a:t>
            </a:r>
            <a:r>
              <a:rPr lang="en-US" sz="1400" b="1" dirty="0">
                <a:solidFill>
                  <a:srgbClr val="0D04BC"/>
                </a:solidFill>
              </a:rPr>
              <a:t>dust, fume, vapor, or other contaminants</a:t>
            </a:r>
            <a:r>
              <a:rPr lang="en-US" sz="1400" b="1" dirty="0"/>
              <a:t> are </a:t>
            </a:r>
            <a:r>
              <a:rPr lang="en-US" sz="1400" b="1" dirty="0">
                <a:solidFill>
                  <a:srgbClr val="0D04BC"/>
                </a:solidFill>
              </a:rPr>
              <a:t>safely and effectively removed at the source</a:t>
            </a:r>
            <a:r>
              <a:rPr lang="en-US" sz="1400" b="1" dirty="0"/>
              <a:t> of generation and </a:t>
            </a:r>
            <a:r>
              <a:rPr lang="en-US" sz="1400" b="1" dirty="0">
                <a:solidFill>
                  <a:srgbClr val="0D04BC"/>
                </a:solidFill>
              </a:rPr>
              <a:t>not dispersed </a:t>
            </a:r>
            <a:r>
              <a:rPr lang="en-US" sz="1400" b="1" dirty="0"/>
              <a:t>or </a:t>
            </a:r>
            <a:r>
              <a:rPr lang="en-US" sz="1400" b="1" dirty="0">
                <a:solidFill>
                  <a:srgbClr val="0D04BC"/>
                </a:solidFill>
              </a:rPr>
              <a:t>scattered</a:t>
            </a:r>
            <a:r>
              <a:rPr lang="en-US" sz="1400" b="1" dirty="0"/>
              <a:t> in the surrounding air.</a:t>
            </a:r>
          </a:p>
          <a:p>
            <a:endParaRPr lang="en-US" dirty="0">
              <a:solidFill>
                <a:srgbClr val="0D04BC"/>
              </a:solidFill>
            </a:endParaRPr>
          </a:p>
          <a:p>
            <a:endParaRPr lang="en-US" dirty="0"/>
          </a:p>
        </p:txBody>
      </p:sp>
    </p:spTree>
    <p:extLst>
      <p:ext uri="{BB962C8B-B14F-4D97-AF65-F5344CB8AC3E}">
        <p14:creationId xmlns:p14="http://schemas.microsoft.com/office/powerpoint/2010/main" val="2076885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8A6832-5916-4207-BC7C-B8BFCDB65360}"/>
              </a:ext>
            </a:extLst>
          </p:cNvPr>
          <p:cNvSpPr>
            <a:spLocks noGrp="1"/>
          </p:cNvSpPr>
          <p:nvPr>
            <p:ph type="body" sz="quarter" idx="10"/>
          </p:nvPr>
        </p:nvSpPr>
        <p:spPr/>
        <p:txBody>
          <a:bodyPr/>
          <a:lstStyle/>
          <a:p>
            <a:r>
              <a:rPr lang="en-US" dirty="0"/>
              <a:t>Process Exhaust Fundamental</a:t>
            </a:r>
          </a:p>
        </p:txBody>
      </p:sp>
      <p:sp>
        <p:nvSpPr>
          <p:cNvPr id="3" name="Text Placeholder 2">
            <a:extLst>
              <a:ext uri="{FF2B5EF4-FFF2-40B4-BE49-F238E27FC236}">
                <a16:creationId xmlns:a16="http://schemas.microsoft.com/office/drawing/2014/main" id="{51EDD4A4-F1DE-48DF-8351-8C8BE5532A84}"/>
              </a:ext>
            </a:extLst>
          </p:cNvPr>
          <p:cNvSpPr>
            <a:spLocks noGrp="1"/>
          </p:cNvSpPr>
          <p:nvPr>
            <p:ph type="body" sz="quarter" idx="13"/>
          </p:nvPr>
        </p:nvSpPr>
        <p:spPr>
          <a:xfrm>
            <a:off x="612219" y="1557866"/>
            <a:ext cx="10586360" cy="4472133"/>
          </a:xfrm>
        </p:spPr>
        <p:txBody>
          <a:bodyPr/>
          <a:lstStyle/>
          <a:p>
            <a:r>
              <a:rPr lang="en-US" sz="1800" b="1" dirty="0"/>
              <a:t>Factory Discharge emission monitoring</a:t>
            </a:r>
          </a:p>
          <a:p>
            <a:pPr lvl="1"/>
            <a:endParaRPr lang="en-US" dirty="0"/>
          </a:p>
          <a:p>
            <a:pPr lvl="1" algn="just"/>
            <a:r>
              <a:rPr lang="en-US" sz="1600" dirty="0"/>
              <a:t>Pollutants at the outlets of the General Exhaust, Solvent Exhaust and Acid Exhaust were to be compliance to the air impurities regulation stipulated by the Environmental protection &amp; Management Act (NEA Environmental protection &amp; Management (air impurities) regulations) and NEA Code of Practice on Pollution Control.</a:t>
            </a:r>
          </a:p>
          <a:p>
            <a:pPr lvl="2">
              <a:buFont typeface="Wingdings" pitchFamily="2" charset="2"/>
              <a:buChar char="v"/>
            </a:pPr>
            <a:endParaRPr lang="en-US" dirty="0"/>
          </a:p>
          <a:p>
            <a:pPr lvl="2">
              <a:buFont typeface="Wingdings" pitchFamily="2" charset="2"/>
              <a:buChar char="v"/>
            </a:pPr>
            <a:endParaRPr lang="en-US" dirty="0"/>
          </a:p>
          <a:p>
            <a:pPr lvl="2">
              <a:buFont typeface="Wingdings" pitchFamily="2" charset="2"/>
              <a:buChar char="v"/>
            </a:pPr>
            <a:r>
              <a:rPr lang="en-US" sz="1600" dirty="0"/>
              <a:t>Pollutants to be monitored are:	</a:t>
            </a:r>
            <a:r>
              <a:rPr lang="en-US" dirty="0"/>
              <a:t>		(mg/NM ³)</a:t>
            </a:r>
          </a:p>
          <a:p>
            <a:pPr marL="324000" lvl="2" indent="0">
              <a:buNone/>
            </a:pPr>
            <a:endParaRPr lang="kl-GL" dirty="0"/>
          </a:p>
          <a:p>
            <a:pPr lvl="3">
              <a:buFont typeface="Wingdings" pitchFamily="2" charset="2"/>
              <a:buChar char="Ø"/>
            </a:pPr>
            <a:r>
              <a:rPr lang="en-US" dirty="0"/>
              <a:t>Chlorine &amp; Fluorine		(32/50)		&lt; 1.0</a:t>
            </a:r>
          </a:p>
          <a:p>
            <a:pPr lvl="3">
              <a:buFont typeface="Wingdings" pitchFamily="2" charset="2"/>
              <a:buChar char="Ø"/>
            </a:pPr>
            <a:r>
              <a:rPr lang="en-US" dirty="0"/>
              <a:t>Nitrogen Oxide			(700)		&lt;1.0</a:t>
            </a:r>
          </a:p>
          <a:p>
            <a:pPr lvl="3">
              <a:buFont typeface="Wingdings" pitchFamily="2" charset="2"/>
              <a:buChar char="Ø"/>
            </a:pPr>
            <a:r>
              <a:rPr lang="en-US" dirty="0"/>
              <a:t>Hydrogen chloride			(200)		&lt;0.5</a:t>
            </a:r>
          </a:p>
          <a:p>
            <a:pPr lvl="3">
              <a:buFont typeface="Wingdings" pitchFamily="2" charset="2"/>
              <a:buChar char="Ø"/>
            </a:pPr>
            <a:r>
              <a:rPr lang="en-US" dirty="0"/>
              <a:t>Sulfuric acid and Nitric Acid		(100/1000)	&lt;0.5</a:t>
            </a:r>
          </a:p>
          <a:p>
            <a:pPr lvl="3">
              <a:buFont typeface="Wingdings" pitchFamily="2" charset="2"/>
              <a:buChar char="Ø"/>
            </a:pPr>
            <a:r>
              <a:rPr lang="en-US" dirty="0"/>
              <a:t>Arsenic &amp; Ammonia (AEX only)	(1.0/76)		&lt;0.02/0.5</a:t>
            </a:r>
          </a:p>
          <a:p>
            <a:pPr lvl="3">
              <a:buFont typeface="Wingdings" pitchFamily="2" charset="2"/>
              <a:buChar char="Ø"/>
            </a:pPr>
            <a:r>
              <a:rPr lang="en-US" dirty="0"/>
              <a:t>IPA/Benzene			(5.0)		&lt;1.0</a:t>
            </a:r>
          </a:p>
          <a:p>
            <a:pPr lvl="3">
              <a:buFont typeface="Wingdings" pitchFamily="2" charset="2"/>
              <a:buChar char="Ø"/>
            </a:pPr>
            <a:r>
              <a:rPr lang="en-US" dirty="0"/>
              <a:t>CO				(10)		&lt;1.0</a:t>
            </a:r>
          </a:p>
          <a:p>
            <a:endParaRPr lang="en-US" dirty="0"/>
          </a:p>
        </p:txBody>
      </p:sp>
    </p:spTree>
    <p:extLst>
      <p:ext uri="{BB962C8B-B14F-4D97-AF65-F5344CB8AC3E}">
        <p14:creationId xmlns:p14="http://schemas.microsoft.com/office/powerpoint/2010/main" val="106020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064F37-5A63-4326-87D9-B355A0C07674}"/>
              </a:ext>
            </a:extLst>
          </p:cNvPr>
          <p:cNvSpPr>
            <a:spLocks noGrp="1"/>
          </p:cNvSpPr>
          <p:nvPr>
            <p:ph type="body" sz="quarter" idx="10"/>
          </p:nvPr>
        </p:nvSpPr>
        <p:spPr/>
        <p:txBody>
          <a:bodyPr/>
          <a:lstStyle/>
          <a:p>
            <a:r>
              <a:rPr lang="en-US" dirty="0"/>
              <a:t>Process Exhaust Fundamental</a:t>
            </a:r>
          </a:p>
        </p:txBody>
      </p:sp>
      <p:pic>
        <p:nvPicPr>
          <p:cNvPr id="4" name="Picture 2" descr="C:\Users\kow mui hiang\Pictures\AQMS.png">
            <a:extLst>
              <a:ext uri="{FF2B5EF4-FFF2-40B4-BE49-F238E27FC236}">
                <a16:creationId xmlns:a16="http://schemas.microsoft.com/office/drawing/2014/main" id="{825D06FE-6D11-4707-AA84-DEB46168F2D1}"/>
              </a:ext>
            </a:extLst>
          </p:cNvPr>
          <p:cNvPicPr>
            <a:picLocks noChangeAspect="1" noChangeArrowheads="1"/>
          </p:cNvPicPr>
          <p:nvPr/>
        </p:nvPicPr>
        <p:blipFill>
          <a:blip r:embed="rId2" cstate="print"/>
          <a:srcRect/>
          <a:stretch>
            <a:fillRect/>
          </a:stretch>
        </p:blipFill>
        <p:spPr bwMode="auto">
          <a:xfrm>
            <a:off x="2253209" y="1943349"/>
            <a:ext cx="7704231" cy="4671940"/>
          </a:xfrm>
          <a:prstGeom prst="rect">
            <a:avLst/>
          </a:prstGeom>
          <a:noFill/>
        </p:spPr>
      </p:pic>
      <p:sp>
        <p:nvSpPr>
          <p:cNvPr id="5" name="Rectangle 4">
            <a:extLst>
              <a:ext uri="{FF2B5EF4-FFF2-40B4-BE49-F238E27FC236}">
                <a16:creationId xmlns:a16="http://schemas.microsoft.com/office/drawing/2014/main" id="{C046FC9B-E4D1-4A12-B7E8-9CCA82783A65}"/>
              </a:ext>
            </a:extLst>
          </p:cNvPr>
          <p:cNvSpPr/>
          <p:nvPr/>
        </p:nvSpPr>
        <p:spPr>
          <a:xfrm>
            <a:off x="611316" y="1397604"/>
            <a:ext cx="4083169" cy="369332"/>
          </a:xfrm>
          <a:prstGeom prst="rect">
            <a:avLst/>
          </a:prstGeom>
        </p:spPr>
        <p:txBody>
          <a:bodyPr wrap="none">
            <a:spAutoFit/>
          </a:bodyPr>
          <a:lstStyle/>
          <a:p>
            <a:r>
              <a:rPr lang="en-US" dirty="0"/>
              <a:t>Engineering Management</a:t>
            </a:r>
            <a:r>
              <a:rPr lang="zh-CN" altLang="kl-GL" dirty="0"/>
              <a:t> </a:t>
            </a:r>
            <a:r>
              <a:rPr lang="en-US" altLang="zh-CN" dirty="0"/>
              <a:t>and </a:t>
            </a:r>
            <a:r>
              <a:rPr lang="kl-GL" altLang="zh-CN" dirty="0"/>
              <a:t>Control</a:t>
            </a:r>
            <a:endParaRPr lang="kl-GL" dirty="0"/>
          </a:p>
        </p:txBody>
      </p:sp>
    </p:spTree>
    <p:extLst>
      <p:ext uri="{BB962C8B-B14F-4D97-AF65-F5344CB8AC3E}">
        <p14:creationId xmlns:p14="http://schemas.microsoft.com/office/powerpoint/2010/main" val="301177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A69F1B-AD0F-4AD4-BD4C-843FC7FB00B1}"/>
              </a:ext>
            </a:extLst>
          </p:cNvPr>
          <p:cNvSpPr>
            <a:spLocks noGrp="1"/>
          </p:cNvSpPr>
          <p:nvPr>
            <p:ph type="body" sz="quarter" idx="10"/>
          </p:nvPr>
        </p:nvSpPr>
        <p:spPr/>
        <p:txBody>
          <a:bodyPr/>
          <a:lstStyle/>
          <a:p>
            <a:r>
              <a:rPr lang="en-US" sz="2400" dirty="0"/>
              <a:t>Process Exhaust Fundamental</a:t>
            </a:r>
          </a:p>
        </p:txBody>
      </p:sp>
      <p:sp>
        <p:nvSpPr>
          <p:cNvPr id="3" name="Text Placeholder 2">
            <a:extLst>
              <a:ext uri="{FF2B5EF4-FFF2-40B4-BE49-F238E27FC236}">
                <a16:creationId xmlns:a16="http://schemas.microsoft.com/office/drawing/2014/main" id="{A4B8E268-D625-4D15-924C-B1727E35E3C2}"/>
              </a:ext>
            </a:extLst>
          </p:cNvPr>
          <p:cNvSpPr>
            <a:spLocks noGrp="1"/>
          </p:cNvSpPr>
          <p:nvPr>
            <p:ph type="body" sz="quarter" idx="13"/>
          </p:nvPr>
        </p:nvSpPr>
        <p:spPr>
          <a:xfrm>
            <a:off x="612218" y="1580445"/>
            <a:ext cx="10987117" cy="4260850"/>
          </a:xfrm>
        </p:spPr>
        <p:txBody>
          <a:bodyPr/>
          <a:lstStyle/>
          <a:p>
            <a:r>
              <a:rPr lang="kl-GL" altLang="zh-CN" sz="2000" b="1" u="sng" dirty="0"/>
              <a:t>Pollutant control system</a:t>
            </a:r>
          </a:p>
          <a:p>
            <a:pPr marL="0" indent="0">
              <a:buNone/>
            </a:pPr>
            <a:endParaRPr lang="zh-CN" altLang="kl-GL" b="1" u="sng" dirty="0"/>
          </a:p>
          <a:p>
            <a:pPr lvl="1">
              <a:buFont typeface="Wingdings" pitchFamily="2" charset="2"/>
              <a:buChar char="v"/>
            </a:pPr>
            <a:r>
              <a:rPr lang="kl-GL" sz="1800" dirty="0">
                <a:hlinkClick r:id="rId2" tooltip="除尘器"/>
              </a:rPr>
              <a:t>Dust collection systems</a:t>
            </a:r>
            <a:r>
              <a:rPr lang="kl-GL" sz="1800" dirty="0"/>
              <a:t> </a:t>
            </a:r>
            <a:endParaRPr lang="en-US" sz="1800" dirty="0"/>
          </a:p>
          <a:p>
            <a:pPr marL="0" indent="0">
              <a:buNone/>
            </a:pPr>
            <a:r>
              <a:rPr lang="zh-CN" altLang="kl-GL" sz="1400" dirty="0"/>
              <a:t> </a:t>
            </a:r>
          </a:p>
          <a:p>
            <a:pPr lvl="2">
              <a:buFont typeface="+mj-lt"/>
              <a:buAutoNum type="arabicPeriod"/>
            </a:pPr>
            <a:r>
              <a:rPr lang="kl-GL" sz="1400" dirty="0">
                <a:solidFill>
                  <a:schemeClr val="tx1"/>
                </a:solidFill>
                <a:hlinkClick r:id="rId2" tooltip="除尘器"/>
              </a:rPr>
              <a:t>Baghouses</a:t>
            </a:r>
            <a:endParaRPr lang="zh-CN" altLang="kl-GL" sz="1400" dirty="0">
              <a:solidFill>
                <a:schemeClr val="tx1"/>
              </a:solidFill>
            </a:endParaRPr>
          </a:p>
          <a:p>
            <a:pPr lvl="2">
              <a:buFont typeface="+mj-lt"/>
              <a:buAutoNum type="arabicPeriod"/>
            </a:pPr>
            <a:r>
              <a:rPr lang="kl-GL" sz="1400" dirty="0">
                <a:solidFill>
                  <a:schemeClr val="tx1"/>
                </a:solidFill>
                <a:hlinkClick r:id="rId3" tooltip="旋流分离"/>
              </a:rPr>
              <a:t>Cyclones</a:t>
            </a:r>
            <a:r>
              <a:rPr lang="kl-GL" sz="1400" dirty="0">
                <a:solidFill>
                  <a:schemeClr val="tx1"/>
                </a:solidFill>
              </a:rPr>
              <a:t> </a:t>
            </a:r>
            <a:endParaRPr lang="zh-CN" altLang="kl-GL" sz="1400" dirty="0">
              <a:solidFill>
                <a:schemeClr val="tx1"/>
              </a:solidFill>
            </a:endParaRPr>
          </a:p>
          <a:p>
            <a:pPr lvl="2">
              <a:buFont typeface="+mj-lt"/>
              <a:buAutoNum type="arabicPeriod"/>
            </a:pPr>
            <a:r>
              <a:rPr lang="kl-GL" sz="1400" dirty="0">
                <a:solidFill>
                  <a:schemeClr val="tx1"/>
                </a:solidFill>
                <a:hlinkClick r:id="rId4" tooltip="静电除尘器"/>
              </a:rPr>
              <a:t>Electrostatic precipitators</a:t>
            </a:r>
            <a:r>
              <a:rPr lang="kl-GL" sz="1400" dirty="0">
                <a:solidFill>
                  <a:schemeClr val="tx1"/>
                </a:solidFill>
              </a:rPr>
              <a:t> </a:t>
            </a:r>
            <a:endParaRPr lang="kl-GL" altLang="zh-CN" sz="1400" dirty="0">
              <a:solidFill>
                <a:schemeClr val="tx1"/>
              </a:solidFill>
            </a:endParaRPr>
          </a:p>
          <a:p>
            <a:pPr lvl="1"/>
            <a:endParaRPr lang="zh-CN" altLang="kl-GL" dirty="0"/>
          </a:p>
          <a:p>
            <a:pPr lvl="1">
              <a:buFont typeface="Wingdings" pitchFamily="2" charset="2"/>
              <a:buChar char="v"/>
            </a:pPr>
            <a:r>
              <a:rPr lang="kl-GL" sz="1800" dirty="0">
                <a:hlinkClick r:id="rId5" tooltip="洗涤"/>
              </a:rPr>
              <a:t>Scrubbers</a:t>
            </a:r>
            <a:r>
              <a:rPr lang="kl-GL" sz="1800" dirty="0"/>
              <a:t> </a:t>
            </a:r>
          </a:p>
          <a:p>
            <a:pPr marL="0" indent="0">
              <a:buNone/>
            </a:pPr>
            <a:endParaRPr lang="zh-CN" altLang="kl-GL" u="sng" dirty="0">
              <a:solidFill>
                <a:schemeClr val="accent2">
                  <a:lumMod val="60000"/>
                  <a:lumOff val="40000"/>
                </a:schemeClr>
              </a:solidFill>
            </a:endParaRPr>
          </a:p>
          <a:p>
            <a:pPr lvl="2">
              <a:buFont typeface="+mj-lt"/>
              <a:buAutoNum type="arabicPeriod"/>
            </a:pPr>
            <a:r>
              <a:rPr lang="kl-GL" sz="1400" dirty="0">
                <a:solidFill>
                  <a:schemeClr val="tx1"/>
                </a:solidFill>
                <a:hlinkClick r:id="rId6" tooltip="挡板喷淋塔"/>
              </a:rPr>
              <a:t>Baffle spray scrubber</a:t>
            </a:r>
            <a:r>
              <a:rPr lang="kl-GL" sz="1400" dirty="0">
                <a:solidFill>
                  <a:schemeClr val="tx1"/>
                </a:solidFill>
              </a:rPr>
              <a:t> </a:t>
            </a:r>
            <a:endParaRPr lang="zh-CN" altLang="kl-GL" sz="1400" dirty="0">
              <a:solidFill>
                <a:schemeClr val="tx1"/>
              </a:solidFill>
            </a:endParaRPr>
          </a:p>
          <a:p>
            <a:pPr lvl="2">
              <a:buFont typeface="+mj-lt"/>
              <a:buAutoNum type="arabicPeriod"/>
            </a:pPr>
            <a:r>
              <a:rPr lang="kl-GL" sz="1400" dirty="0">
                <a:solidFill>
                  <a:schemeClr val="tx1"/>
                </a:solidFill>
                <a:hlinkClick r:id="rId7" tooltip="旋流喷雾空塔"/>
              </a:rPr>
              <a:t>Cyclonic spray scrubber</a:t>
            </a:r>
            <a:r>
              <a:rPr lang="kl-GL" sz="1400" dirty="0">
                <a:solidFill>
                  <a:schemeClr val="tx1"/>
                </a:solidFill>
              </a:rPr>
              <a:t> </a:t>
            </a:r>
            <a:r>
              <a:rPr lang="zh-CN" altLang="kl-GL" sz="1400" dirty="0">
                <a:solidFill>
                  <a:schemeClr val="tx1"/>
                </a:solidFill>
              </a:rPr>
              <a:t> </a:t>
            </a:r>
          </a:p>
          <a:p>
            <a:pPr lvl="2">
              <a:buFont typeface="+mj-lt"/>
              <a:buAutoNum type="arabicPeriod"/>
            </a:pPr>
            <a:r>
              <a:rPr lang="kl-GL" sz="1400" dirty="0">
                <a:solidFill>
                  <a:schemeClr val="tx1"/>
                </a:solidFill>
                <a:hlinkClick r:id="rId8" tooltip="喷射丘空塔"/>
              </a:rPr>
              <a:t>Ejector venturi scrubber</a:t>
            </a:r>
            <a:r>
              <a:rPr lang="kl-GL" sz="1400" dirty="0">
                <a:solidFill>
                  <a:schemeClr val="tx1"/>
                </a:solidFill>
              </a:rPr>
              <a:t> </a:t>
            </a:r>
            <a:endParaRPr lang="zh-CN" altLang="kl-GL" sz="1400" dirty="0">
              <a:solidFill>
                <a:schemeClr val="tx1"/>
              </a:solidFill>
            </a:endParaRPr>
          </a:p>
          <a:p>
            <a:pPr lvl="2">
              <a:buFont typeface="+mj-lt"/>
              <a:buAutoNum type="arabicPeriod"/>
            </a:pPr>
            <a:r>
              <a:rPr lang="kl-GL" sz="1400" dirty="0">
                <a:solidFill>
                  <a:schemeClr val="tx1"/>
                </a:solidFill>
                <a:hlinkClick r:id="rId9" tooltip="机械辅助洗涤"/>
              </a:rPr>
              <a:t>Mechanically aided scrubber</a:t>
            </a:r>
            <a:r>
              <a:rPr lang="kl-GL" sz="1400" dirty="0">
                <a:solidFill>
                  <a:schemeClr val="tx1"/>
                </a:solidFill>
              </a:rPr>
              <a:t> </a:t>
            </a:r>
            <a:endParaRPr lang="zh-CN" altLang="kl-GL" sz="1400" dirty="0">
              <a:solidFill>
                <a:schemeClr val="tx1"/>
              </a:solidFill>
            </a:endParaRPr>
          </a:p>
          <a:p>
            <a:pPr lvl="2">
              <a:buFont typeface="+mj-lt"/>
              <a:buAutoNum type="arabicPeriod"/>
            </a:pPr>
            <a:r>
              <a:rPr lang="kl-GL" sz="1400" dirty="0">
                <a:solidFill>
                  <a:schemeClr val="tx1"/>
                </a:solidFill>
                <a:hlinkClick r:id="rId10" tooltip="喷雾塔"/>
              </a:rPr>
              <a:t>Spray tower</a:t>
            </a:r>
            <a:r>
              <a:rPr lang="kl-GL" sz="1400" dirty="0">
                <a:solidFill>
                  <a:schemeClr val="tx1"/>
                </a:solidFill>
              </a:rPr>
              <a:t> </a:t>
            </a:r>
            <a:endParaRPr lang="zh-CN" altLang="kl-GL" sz="1400" dirty="0">
              <a:solidFill>
                <a:schemeClr val="tx1"/>
              </a:solidFill>
            </a:endParaRPr>
          </a:p>
          <a:p>
            <a:pPr lvl="2">
              <a:buFont typeface="+mj-lt"/>
              <a:buAutoNum type="arabicPeriod"/>
            </a:pPr>
            <a:r>
              <a:rPr lang="kl-GL" sz="1400" dirty="0">
                <a:solidFill>
                  <a:schemeClr val="tx1"/>
                </a:solidFill>
                <a:hlinkClick r:id="rId11" tooltip="湿式洗涤"/>
              </a:rPr>
              <a:t>Wet scrubber</a:t>
            </a:r>
            <a:r>
              <a:rPr lang="kl-GL" sz="1400" dirty="0">
                <a:solidFill>
                  <a:schemeClr val="tx1"/>
                </a:solidFill>
              </a:rPr>
              <a:t> </a:t>
            </a:r>
            <a:r>
              <a:rPr lang="zh-CN" altLang="kl-GL" sz="1400" dirty="0">
                <a:solidFill>
                  <a:schemeClr val="tx1"/>
                </a:solidFill>
              </a:rPr>
              <a:t> </a:t>
            </a:r>
          </a:p>
          <a:p>
            <a:endParaRPr lang="en-US" dirty="0"/>
          </a:p>
        </p:txBody>
      </p:sp>
    </p:spTree>
    <p:extLst>
      <p:ext uri="{BB962C8B-B14F-4D97-AF65-F5344CB8AC3E}">
        <p14:creationId xmlns:p14="http://schemas.microsoft.com/office/powerpoint/2010/main" val="1409740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250FC3-7EEB-474E-A456-ACB4A72314BA}"/>
              </a:ext>
            </a:extLst>
          </p:cNvPr>
          <p:cNvSpPr>
            <a:spLocks noGrp="1"/>
          </p:cNvSpPr>
          <p:nvPr>
            <p:ph type="body" sz="quarter" idx="10"/>
          </p:nvPr>
        </p:nvSpPr>
        <p:spPr>
          <a:xfrm>
            <a:off x="612218" y="589645"/>
            <a:ext cx="10988019" cy="393192"/>
          </a:xfrm>
        </p:spPr>
        <p:txBody>
          <a:bodyPr/>
          <a:lstStyle/>
          <a:p>
            <a:r>
              <a:rPr lang="en-US" sz="2000" dirty="0">
                <a:solidFill>
                  <a:srgbClr val="0000FF"/>
                </a:solidFill>
              </a:rPr>
              <a:t>General Function of the Exhaust System</a:t>
            </a:r>
          </a:p>
        </p:txBody>
      </p:sp>
      <p:sp>
        <p:nvSpPr>
          <p:cNvPr id="3" name="Text Placeholder 2">
            <a:extLst>
              <a:ext uri="{FF2B5EF4-FFF2-40B4-BE49-F238E27FC236}">
                <a16:creationId xmlns:a16="http://schemas.microsoft.com/office/drawing/2014/main" id="{66CDFAA5-6B26-4E3B-8856-C7896E815DB7}"/>
              </a:ext>
            </a:extLst>
          </p:cNvPr>
          <p:cNvSpPr>
            <a:spLocks noGrp="1"/>
          </p:cNvSpPr>
          <p:nvPr>
            <p:ph type="body" sz="quarter" idx="13"/>
          </p:nvPr>
        </p:nvSpPr>
        <p:spPr>
          <a:xfrm>
            <a:off x="612218" y="1095726"/>
            <a:ext cx="8214181" cy="5519562"/>
          </a:xfrm>
        </p:spPr>
        <p:txBody>
          <a:bodyPr/>
          <a:lstStyle/>
          <a:p>
            <a:pPr marL="0" indent="0">
              <a:spcBef>
                <a:spcPts val="600"/>
              </a:spcBef>
              <a:spcAft>
                <a:spcPts val="600"/>
              </a:spcAft>
              <a:buNone/>
            </a:pPr>
            <a:r>
              <a:rPr lang="en-US" sz="1400" b="1" u="sng" dirty="0">
                <a:solidFill>
                  <a:schemeClr val="tx1"/>
                </a:solidFill>
              </a:rPr>
              <a:t>Selection of Exhaust system are mainly depend on the:</a:t>
            </a:r>
          </a:p>
          <a:p>
            <a:pPr marL="1044911" indent="-285750">
              <a:spcBef>
                <a:spcPts val="600"/>
              </a:spcBef>
              <a:spcAft>
                <a:spcPts val="600"/>
              </a:spcAft>
            </a:pPr>
            <a:r>
              <a:rPr lang="en-US" sz="1250" dirty="0"/>
              <a:t> Industrial process</a:t>
            </a:r>
          </a:p>
          <a:p>
            <a:pPr marL="1044911" indent="-285750">
              <a:spcBef>
                <a:spcPts val="600"/>
              </a:spcBef>
              <a:spcAft>
                <a:spcPts val="600"/>
              </a:spcAft>
            </a:pPr>
            <a:r>
              <a:rPr lang="en-US" sz="1250" dirty="0"/>
              <a:t>Condition , Quantity &amp; Nature of the air pollutant </a:t>
            </a:r>
          </a:p>
          <a:p>
            <a:pPr marL="1044911" indent="-285750">
              <a:spcBef>
                <a:spcPts val="600"/>
              </a:spcBef>
              <a:spcAft>
                <a:spcPts val="600"/>
              </a:spcAft>
            </a:pPr>
            <a:r>
              <a:rPr lang="en-US" sz="1250" dirty="0"/>
              <a:t>Gas/Air stream characteristic</a:t>
            </a:r>
          </a:p>
          <a:p>
            <a:pPr marL="1044911" indent="-285750">
              <a:spcBef>
                <a:spcPts val="600"/>
              </a:spcBef>
              <a:spcAft>
                <a:spcPts val="600"/>
              </a:spcAft>
            </a:pPr>
            <a:r>
              <a:rPr lang="en-US" sz="1250" dirty="0"/>
              <a:t>Dust properties</a:t>
            </a:r>
          </a:p>
          <a:p>
            <a:pPr marL="0" lvl="1" indent="0">
              <a:spcBef>
                <a:spcPts val="600"/>
              </a:spcBef>
              <a:spcAft>
                <a:spcPts val="600"/>
              </a:spcAft>
              <a:buNone/>
            </a:pPr>
            <a:r>
              <a:rPr lang="kl-GL" altLang="zh-CN" sz="1400" b="1" u="sng" dirty="0">
                <a:solidFill>
                  <a:schemeClr val="tx1"/>
                </a:solidFill>
              </a:rPr>
              <a:t>Generally, there are four common types of Exhaust System used in the insdustrial</a:t>
            </a:r>
            <a:endParaRPr lang="kl-GL" altLang="zh-CN" sz="1600" b="1" u="sng" dirty="0">
              <a:solidFill>
                <a:schemeClr val="tx1"/>
              </a:solidFill>
            </a:endParaRPr>
          </a:p>
          <a:p>
            <a:pPr marL="0" lvl="1" indent="0">
              <a:spcBef>
                <a:spcPts val="600"/>
              </a:spcBef>
              <a:spcAft>
                <a:spcPts val="600"/>
              </a:spcAft>
              <a:buNone/>
            </a:pPr>
            <a:r>
              <a:rPr lang="en-US" sz="1400" b="1" i="1" dirty="0">
                <a:solidFill>
                  <a:schemeClr val="tx1"/>
                </a:solidFill>
              </a:rPr>
              <a:t>1. Acid Scrubber Exhaust System </a:t>
            </a:r>
          </a:p>
          <a:p>
            <a:pPr marL="285750" lvl="1" indent="-285750">
              <a:spcBef>
                <a:spcPts val="600"/>
              </a:spcBef>
              <a:spcAft>
                <a:spcPts val="600"/>
              </a:spcAft>
              <a:buFont typeface="Wingdings" panose="05000000000000000000" pitchFamily="2" charset="2"/>
              <a:buChar char="ü"/>
            </a:pPr>
            <a:r>
              <a:rPr lang="en-US" dirty="0">
                <a:solidFill>
                  <a:schemeClr val="tx1"/>
                </a:solidFill>
              </a:rPr>
              <a:t>Used for Acid fumes and Vapors removal such as HCL, HBr, Cl2, F2, HF, CO2, etc.</a:t>
            </a:r>
          </a:p>
          <a:p>
            <a:pPr marL="0" lvl="1" indent="0">
              <a:spcBef>
                <a:spcPts val="600"/>
              </a:spcBef>
              <a:spcAft>
                <a:spcPts val="600"/>
              </a:spcAft>
              <a:buNone/>
            </a:pPr>
            <a:r>
              <a:rPr lang="en-US" sz="1400" dirty="0">
                <a:solidFill>
                  <a:schemeClr val="tx1"/>
                </a:solidFill>
              </a:rPr>
              <a:t>2. </a:t>
            </a:r>
            <a:r>
              <a:rPr lang="en-US" sz="1400" b="1" i="1" dirty="0">
                <a:solidFill>
                  <a:schemeClr val="tx1"/>
                </a:solidFill>
              </a:rPr>
              <a:t>Ammonia Scrubber Exhaust System</a:t>
            </a:r>
          </a:p>
          <a:p>
            <a:pPr marL="285750" lvl="1" indent="-285750">
              <a:spcBef>
                <a:spcPts val="600"/>
              </a:spcBef>
              <a:spcAft>
                <a:spcPts val="600"/>
              </a:spcAft>
              <a:buFont typeface="Wingdings" panose="05000000000000000000" pitchFamily="2" charset="2"/>
              <a:buChar char="ü"/>
            </a:pPr>
            <a:r>
              <a:rPr lang="en-US" dirty="0">
                <a:solidFill>
                  <a:schemeClr val="tx1"/>
                </a:solidFill>
              </a:rPr>
              <a:t>Used for removal of NH3 only.</a:t>
            </a:r>
          </a:p>
          <a:p>
            <a:pPr marL="0" lvl="1" indent="0">
              <a:spcBef>
                <a:spcPts val="600"/>
              </a:spcBef>
              <a:spcAft>
                <a:spcPts val="600"/>
              </a:spcAft>
              <a:buNone/>
            </a:pPr>
            <a:r>
              <a:rPr lang="en-US" sz="1400" dirty="0">
                <a:solidFill>
                  <a:schemeClr val="tx1"/>
                </a:solidFill>
              </a:rPr>
              <a:t>3. </a:t>
            </a:r>
            <a:r>
              <a:rPr lang="en-US" sz="1400" b="1" i="1" dirty="0">
                <a:solidFill>
                  <a:schemeClr val="tx1"/>
                </a:solidFill>
              </a:rPr>
              <a:t>Solvent Scrubber Exhaust System </a:t>
            </a:r>
          </a:p>
          <a:p>
            <a:pPr marL="285750" lvl="1" indent="-285750">
              <a:spcBef>
                <a:spcPts val="600"/>
              </a:spcBef>
              <a:spcAft>
                <a:spcPts val="600"/>
              </a:spcAft>
              <a:buFont typeface="Wingdings" panose="05000000000000000000" pitchFamily="2" charset="2"/>
              <a:buChar char="ü"/>
            </a:pPr>
            <a:r>
              <a:rPr lang="en-US" dirty="0">
                <a:solidFill>
                  <a:schemeClr val="tx1"/>
                </a:solidFill>
              </a:rPr>
              <a:t>Used for the removal of corrosive and odorous gases &amp; Vapors generated from the production plant</a:t>
            </a:r>
          </a:p>
          <a:p>
            <a:pPr marL="0" lvl="1" indent="0">
              <a:spcBef>
                <a:spcPts val="600"/>
              </a:spcBef>
              <a:spcAft>
                <a:spcPts val="600"/>
              </a:spcAft>
              <a:buNone/>
            </a:pPr>
            <a:r>
              <a:rPr lang="en-US" dirty="0">
                <a:solidFill>
                  <a:schemeClr val="tx1"/>
                </a:solidFill>
              </a:rPr>
              <a:t>4. </a:t>
            </a:r>
            <a:r>
              <a:rPr lang="en-US" sz="1400" b="1" i="1" dirty="0">
                <a:solidFill>
                  <a:schemeClr val="tx1"/>
                </a:solidFill>
              </a:rPr>
              <a:t>General Exhaust System </a:t>
            </a:r>
          </a:p>
          <a:p>
            <a:pPr marL="285750" lvl="1" indent="-285750">
              <a:spcBef>
                <a:spcPts val="600"/>
              </a:spcBef>
              <a:spcAft>
                <a:spcPts val="600"/>
              </a:spcAft>
              <a:buFont typeface="Wingdings" panose="05000000000000000000" pitchFamily="2" charset="2"/>
              <a:buChar char="ü"/>
            </a:pPr>
            <a:r>
              <a:rPr lang="en-US" dirty="0">
                <a:solidFill>
                  <a:schemeClr val="tx1"/>
                </a:solidFill>
              </a:rPr>
              <a:t>Used for removal of heat, dust, CO2 produced by the combustion chamber of the equipment.</a:t>
            </a:r>
          </a:p>
          <a:p>
            <a:pPr marL="285750" lvl="1" indent="-285750">
              <a:spcBef>
                <a:spcPts val="600"/>
              </a:spcBef>
              <a:spcAft>
                <a:spcPts val="600"/>
              </a:spcAft>
              <a:buFont typeface="Wingdings" panose="05000000000000000000" pitchFamily="2" charset="2"/>
              <a:buChar char="ü"/>
            </a:pPr>
            <a:r>
              <a:rPr lang="en-US" dirty="0">
                <a:solidFill>
                  <a:schemeClr val="tx1"/>
                </a:solidFill>
              </a:rPr>
              <a:t>Used to remove all non-contaminated substances.</a:t>
            </a:r>
          </a:p>
          <a:p>
            <a:pPr marL="285750" lvl="1" indent="-285750">
              <a:spcBef>
                <a:spcPts val="600"/>
              </a:spcBef>
              <a:spcAft>
                <a:spcPts val="600"/>
              </a:spcAft>
              <a:buFont typeface="Wingdings" panose="05000000000000000000" pitchFamily="2" charset="2"/>
              <a:buChar char="ü"/>
            </a:pPr>
            <a:r>
              <a:rPr lang="en-US" dirty="0">
                <a:solidFill>
                  <a:schemeClr val="tx1"/>
                </a:solidFill>
              </a:rPr>
              <a:t>In the event of Emergency it can be used to removed smoke and non-toxic and non corrosive gases.</a:t>
            </a:r>
          </a:p>
          <a:p>
            <a:pPr marL="0" lvl="1" indent="0">
              <a:spcBef>
                <a:spcPts val="600"/>
              </a:spcBef>
              <a:spcAft>
                <a:spcPts val="600"/>
              </a:spcAft>
              <a:buNone/>
            </a:pPr>
            <a:endParaRPr lang="en-US" sz="1400" dirty="0">
              <a:solidFill>
                <a:schemeClr val="tx1"/>
              </a:solidFill>
            </a:endParaRPr>
          </a:p>
          <a:p>
            <a:endParaRPr lang="en-US" dirty="0"/>
          </a:p>
        </p:txBody>
      </p:sp>
    </p:spTree>
    <p:extLst>
      <p:ext uri="{BB962C8B-B14F-4D97-AF65-F5344CB8AC3E}">
        <p14:creationId xmlns:p14="http://schemas.microsoft.com/office/powerpoint/2010/main" val="1357588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4CD9FA-4113-45BE-BF71-817F0EDD11D8}"/>
              </a:ext>
            </a:extLst>
          </p:cNvPr>
          <p:cNvSpPr>
            <a:spLocks noGrp="1"/>
          </p:cNvSpPr>
          <p:nvPr>
            <p:ph type="body" sz="quarter" idx="10"/>
          </p:nvPr>
        </p:nvSpPr>
        <p:spPr/>
        <p:txBody>
          <a:bodyPr/>
          <a:lstStyle/>
          <a:p>
            <a:r>
              <a:rPr lang="en-US" dirty="0"/>
              <a:t>Process Exhaust Fundamental</a:t>
            </a:r>
          </a:p>
        </p:txBody>
      </p:sp>
      <p:sp>
        <p:nvSpPr>
          <p:cNvPr id="3" name="Text Placeholder 2">
            <a:extLst>
              <a:ext uri="{FF2B5EF4-FFF2-40B4-BE49-F238E27FC236}">
                <a16:creationId xmlns:a16="http://schemas.microsoft.com/office/drawing/2014/main" id="{2CD79214-9297-4F1D-A232-3D44D628ECB9}"/>
              </a:ext>
            </a:extLst>
          </p:cNvPr>
          <p:cNvSpPr>
            <a:spLocks noGrp="1"/>
          </p:cNvSpPr>
          <p:nvPr>
            <p:ph type="body" sz="quarter" idx="13"/>
          </p:nvPr>
        </p:nvSpPr>
        <p:spPr>
          <a:xfrm>
            <a:off x="612218" y="1512711"/>
            <a:ext cx="10987117" cy="4260850"/>
          </a:xfrm>
        </p:spPr>
        <p:txBody>
          <a:bodyPr/>
          <a:lstStyle/>
          <a:p>
            <a:pPr marL="182880" indent="-274320">
              <a:spcBef>
                <a:spcPts val="600"/>
              </a:spcBef>
              <a:spcAft>
                <a:spcPts val="600"/>
              </a:spcAft>
            </a:pPr>
            <a:r>
              <a:rPr lang="en-US" sz="1600" b="1" dirty="0"/>
              <a:t>General Component of the Exhaust System</a:t>
            </a:r>
          </a:p>
          <a:p>
            <a:pPr marL="638493" lvl="1" indent="-274320">
              <a:spcBef>
                <a:spcPts val="600"/>
              </a:spcBef>
              <a:spcAft>
                <a:spcPts val="600"/>
              </a:spcAft>
              <a:buFont typeface="Wingdings" pitchFamily="2" charset="2"/>
              <a:buChar char="Ø"/>
            </a:pPr>
            <a:r>
              <a:rPr lang="en-US" sz="1400" dirty="0"/>
              <a:t>Exhaust Hoods</a:t>
            </a:r>
          </a:p>
          <a:p>
            <a:pPr marL="638493" lvl="1" indent="-274320">
              <a:spcBef>
                <a:spcPts val="600"/>
              </a:spcBef>
              <a:spcAft>
                <a:spcPts val="600"/>
              </a:spcAft>
              <a:buFont typeface="Wingdings" pitchFamily="2" charset="2"/>
              <a:buChar char="Ø"/>
            </a:pPr>
            <a:r>
              <a:rPr lang="en-US" sz="1400" dirty="0"/>
              <a:t>Exhaust Branch and Main Ducts</a:t>
            </a:r>
          </a:p>
          <a:p>
            <a:pPr marL="638493" lvl="1" indent="-274320">
              <a:spcBef>
                <a:spcPts val="600"/>
              </a:spcBef>
              <a:spcAft>
                <a:spcPts val="600"/>
              </a:spcAft>
              <a:buFont typeface="Wingdings" pitchFamily="2" charset="2"/>
              <a:buChar char="Ø"/>
            </a:pPr>
            <a:r>
              <a:rPr lang="en-US" sz="1400" dirty="0"/>
              <a:t>Centralize air cleaning abetment</a:t>
            </a:r>
          </a:p>
          <a:p>
            <a:pPr marL="638493" lvl="1" indent="-274320">
              <a:spcBef>
                <a:spcPts val="600"/>
              </a:spcBef>
              <a:spcAft>
                <a:spcPts val="600"/>
              </a:spcAft>
              <a:buFont typeface="Wingdings" pitchFamily="2" charset="2"/>
              <a:buChar char="Ø"/>
            </a:pPr>
            <a:r>
              <a:rPr lang="en-US" sz="1400" dirty="0"/>
              <a:t>Exhaust fan</a:t>
            </a:r>
          </a:p>
          <a:p>
            <a:pPr marL="638493" lvl="1" indent="-274320">
              <a:spcBef>
                <a:spcPts val="600"/>
              </a:spcBef>
              <a:spcAft>
                <a:spcPts val="600"/>
              </a:spcAft>
              <a:buFont typeface="Wingdings" pitchFamily="2" charset="2"/>
              <a:buChar char="Ø"/>
            </a:pPr>
            <a:r>
              <a:rPr lang="en-US" sz="1400" dirty="0"/>
              <a:t>Discharge stack</a:t>
            </a:r>
          </a:p>
          <a:p>
            <a:pPr marL="182880" indent="-274320">
              <a:spcBef>
                <a:spcPts val="600"/>
              </a:spcBef>
              <a:spcAft>
                <a:spcPts val="600"/>
              </a:spcAft>
            </a:pPr>
            <a:r>
              <a:rPr lang="en-US" sz="1600" b="1" dirty="0"/>
              <a:t>Industrial Exhaust ventilation system classified as:</a:t>
            </a:r>
          </a:p>
          <a:p>
            <a:pPr lvl="1" indent="365760">
              <a:lnSpc>
                <a:spcPct val="150000"/>
              </a:lnSpc>
              <a:buFont typeface="Wingdings" pitchFamily="2" charset="2"/>
              <a:buChar char="q"/>
            </a:pPr>
            <a:r>
              <a:rPr lang="en-US" sz="1400" dirty="0"/>
              <a:t>Acid Scrubber Exhaust</a:t>
            </a:r>
          </a:p>
          <a:p>
            <a:pPr lvl="1" indent="365760">
              <a:lnSpc>
                <a:spcPct val="150000"/>
              </a:lnSpc>
              <a:buFont typeface="Wingdings" pitchFamily="2" charset="2"/>
              <a:buChar char="q"/>
            </a:pPr>
            <a:r>
              <a:rPr lang="en-US" sz="1400" dirty="0"/>
              <a:t>Ammonia Scrubber Exhaust</a:t>
            </a:r>
          </a:p>
          <a:p>
            <a:pPr lvl="1" indent="365760">
              <a:lnSpc>
                <a:spcPct val="150000"/>
              </a:lnSpc>
              <a:buFont typeface="Wingdings" pitchFamily="2" charset="2"/>
              <a:buChar char="q"/>
            </a:pPr>
            <a:r>
              <a:rPr lang="en-US" sz="1400" dirty="0"/>
              <a:t>Solvent Scrubber Exhaust</a:t>
            </a:r>
          </a:p>
          <a:p>
            <a:pPr lvl="1" indent="365760">
              <a:lnSpc>
                <a:spcPct val="150000"/>
              </a:lnSpc>
              <a:buFont typeface="Wingdings" pitchFamily="2" charset="2"/>
              <a:buChar char="q"/>
            </a:pPr>
            <a:r>
              <a:rPr lang="en-US" sz="1400" dirty="0"/>
              <a:t>General Exhaust</a:t>
            </a:r>
          </a:p>
          <a:p>
            <a:endParaRPr lang="en-US" dirty="0"/>
          </a:p>
        </p:txBody>
      </p:sp>
    </p:spTree>
    <p:extLst>
      <p:ext uri="{BB962C8B-B14F-4D97-AF65-F5344CB8AC3E}">
        <p14:creationId xmlns:p14="http://schemas.microsoft.com/office/powerpoint/2010/main" val="2522032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8061E-458B-4927-80F6-874F0A91501A}"/>
              </a:ext>
            </a:extLst>
          </p:cNvPr>
          <p:cNvSpPr>
            <a:spLocks noGrp="1"/>
          </p:cNvSpPr>
          <p:nvPr>
            <p:ph type="body" sz="quarter" idx="10"/>
          </p:nvPr>
        </p:nvSpPr>
        <p:spPr/>
        <p:txBody>
          <a:bodyPr/>
          <a:lstStyle/>
          <a:p>
            <a:r>
              <a:rPr lang="en-US" dirty="0"/>
              <a:t>Process Exhaust Fundamental</a:t>
            </a:r>
          </a:p>
        </p:txBody>
      </p:sp>
      <p:sp>
        <p:nvSpPr>
          <p:cNvPr id="3" name="Text Placeholder 2">
            <a:extLst>
              <a:ext uri="{FF2B5EF4-FFF2-40B4-BE49-F238E27FC236}">
                <a16:creationId xmlns:a16="http://schemas.microsoft.com/office/drawing/2014/main" id="{E760253D-4B18-4D78-B17E-1A161F297C8A}"/>
              </a:ext>
            </a:extLst>
          </p:cNvPr>
          <p:cNvSpPr>
            <a:spLocks noGrp="1"/>
          </p:cNvSpPr>
          <p:nvPr>
            <p:ph type="body" sz="quarter" idx="13"/>
          </p:nvPr>
        </p:nvSpPr>
        <p:spPr>
          <a:xfrm>
            <a:off x="611316" y="1524000"/>
            <a:ext cx="9130099" cy="4260850"/>
          </a:xfrm>
        </p:spPr>
        <p:txBody>
          <a:bodyPr/>
          <a:lstStyle/>
          <a:p>
            <a:pPr marL="182880" indent="-274320">
              <a:spcBef>
                <a:spcPts val="600"/>
              </a:spcBef>
              <a:spcAft>
                <a:spcPts val="600"/>
              </a:spcAft>
            </a:pPr>
            <a:r>
              <a:rPr lang="en-US" sz="1600" b="1" dirty="0">
                <a:solidFill>
                  <a:schemeClr val="tx1"/>
                </a:solidFill>
              </a:rPr>
              <a:t>What is Scrubber ?</a:t>
            </a:r>
          </a:p>
          <a:p>
            <a:pPr marL="638493" lvl="1" indent="-274320" algn="just">
              <a:spcBef>
                <a:spcPts val="600"/>
              </a:spcBef>
              <a:spcAft>
                <a:spcPts val="600"/>
              </a:spcAft>
              <a:buFont typeface="Wingdings" pitchFamily="2" charset="2"/>
              <a:buChar char="Ø"/>
            </a:pPr>
            <a:r>
              <a:rPr lang="en-US" sz="1400" dirty="0">
                <a:solidFill>
                  <a:schemeClr val="tx1"/>
                </a:solidFill>
              </a:rPr>
              <a:t>A scrubber system is a diverse group of air pollution control abatement that can be used to removed particulates and/or gas fumes from industrial exhaust stream and neutralize it before they are released into the environment.  </a:t>
            </a:r>
          </a:p>
          <a:p>
            <a:pPr marL="364173" lvl="1" indent="0" algn="just">
              <a:spcBef>
                <a:spcPts val="600"/>
              </a:spcBef>
              <a:spcAft>
                <a:spcPts val="600"/>
              </a:spcAft>
              <a:buNone/>
            </a:pPr>
            <a:endParaRPr lang="en-US" sz="1400" dirty="0">
              <a:solidFill>
                <a:schemeClr val="tx1"/>
              </a:solidFill>
            </a:endParaRPr>
          </a:p>
          <a:p>
            <a:pPr marL="182880" indent="-274320">
              <a:spcBef>
                <a:spcPts val="600"/>
              </a:spcBef>
              <a:spcAft>
                <a:spcPts val="600"/>
              </a:spcAft>
            </a:pPr>
            <a:r>
              <a:rPr lang="en-US" sz="1600" b="1" dirty="0">
                <a:solidFill>
                  <a:schemeClr val="tx1"/>
                </a:solidFill>
              </a:rPr>
              <a:t>What are the methods of scrubbing ?</a:t>
            </a:r>
            <a:endParaRPr lang="en-US" sz="2400" b="1" dirty="0">
              <a:solidFill>
                <a:schemeClr val="tx1"/>
              </a:solidFill>
            </a:endParaRPr>
          </a:p>
          <a:p>
            <a:pPr marL="585788" lvl="1" indent="-285750">
              <a:lnSpc>
                <a:spcPct val="150000"/>
              </a:lnSpc>
              <a:buFont typeface="Wingdings" panose="05000000000000000000" pitchFamily="2" charset="2"/>
              <a:buChar char="ü"/>
            </a:pPr>
            <a:r>
              <a:rPr lang="en-US" sz="1400" dirty="0">
                <a:solidFill>
                  <a:schemeClr val="tx1"/>
                </a:solidFill>
              </a:rPr>
              <a:t>Wet Scrubbing</a:t>
            </a:r>
          </a:p>
          <a:p>
            <a:pPr marL="585788" lvl="1" indent="-285750">
              <a:lnSpc>
                <a:spcPct val="150000"/>
              </a:lnSpc>
              <a:buFont typeface="Wingdings" panose="05000000000000000000" pitchFamily="2" charset="2"/>
              <a:buChar char="ü"/>
            </a:pPr>
            <a:r>
              <a:rPr lang="en-US" sz="1400" dirty="0">
                <a:solidFill>
                  <a:schemeClr val="tx1"/>
                </a:solidFill>
              </a:rPr>
              <a:t>Dry Scrubbing</a:t>
            </a:r>
          </a:p>
          <a:p>
            <a:pPr marL="585788" lvl="1" indent="-285750">
              <a:lnSpc>
                <a:spcPct val="150000"/>
              </a:lnSpc>
              <a:buFont typeface="Wingdings" panose="05000000000000000000" pitchFamily="2" charset="2"/>
              <a:buChar char="ü"/>
            </a:pPr>
            <a:r>
              <a:rPr lang="en-US" sz="1400" dirty="0">
                <a:solidFill>
                  <a:schemeClr val="tx1"/>
                </a:solidFill>
              </a:rPr>
              <a:t>Absorber</a:t>
            </a:r>
          </a:p>
          <a:p>
            <a:pPr marL="585788" lvl="1" indent="-285750">
              <a:lnSpc>
                <a:spcPct val="150000"/>
              </a:lnSpc>
              <a:buFont typeface="Wingdings" panose="05000000000000000000" pitchFamily="2" charset="2"/>
              <a:buChar char="ü"/>
            </a:pPr>
            <a:r>
              <a:rPr lang="en-US" sz="1400" dirty="0">
                <a:solidFill>
                  <a:schemeClr val="tx1"/>
                </a:solidFill>
              </a:rPr>
              <a:t>Combustion</a:t>
            </a:r>
          </a:p>
          <a:p>
            <a:endParaRPr lang="en-US" dirty="0"/>
          </a:p>
        </p:txBody>
      </p:sp>
    </p:spTree>
    <p:extLst>
      <p:ext uri="{BB962C8B-B14F-4D97-AF65-F5344CB8AC3E}">
        <p14:creationId xmlns:p14="http://schemas.microsoft.com/office/powerpoint/2010/main" val="3756668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037FC7-FDB2-4D12-B54E-F02CF3565695}"/>
              </a:ext>
            </a:extLst>
          </p:cNvPr>
          <p:cNvSpPr>
            <a:spLocks noGrp="1"/>
          </p:cNvSpPr>
          <p:nvPr>
            <p:ph type="body" sz="quarter" idx="10"/>
          </p:nvPr>
        </p:nvSpPr>
        <p:spPr>
          <a:xfrm>
            <a:off x="724205" y="570274"/>
            <a:ext cx="10988019" cy="393192"/>
          </a:xfrm>
        </p:spPr>
        <p:txBody>
          <a:bodyPr/>
          <a:lstStyle/>
          <a:p>
            <a:r>
              <a:rPr lang="en-US" dirty="0"/>
              <a:t>Process Exhaust Fundamental</a:t>
            </a:r>
          </a:p>
        </p:txBody>
      </p:sp>
      <p:sp>
        <p:nvSpPr>
          <p:cNvPr id="3" name="Text Placeholder 2">
            <a:extLst>
              <a:ext uri="{FF2B5EF4-FFF2-40B4-BE49-F238E27FC236}">
                <a16:creationId xmlns:a16="http://schemas.microsoft.com/office/drawing/2014/main" id="{67530156-F2D0-48D5-89ED-1709F842DF76}"/>
              </a:ext>
            </a:extLst>
          </p:cNvPr>
          <p:cNvSpPr>
            <a:spLocks noGrp="1"/>
          </p:cNvSpPr>
          <p:nvPr>
            <p:ph type="body" sz="quarter" idx="13"/>
          </p:nvPr>
        </p:nvSpPr>
        <p:spPr>
          <a:xfrm>
            <a:off x="724205" y="963466"/>
            <a:ext cx="10293751" cy="5720645"/>
          </a:xfrm>
        </p:spPr>
        <p:txBody>
          <a:bodyPr/>
          <a:lstStyle/>
          <a:p>
            <a:pPr marL="742950" indent="-457200">
              <a:buFont typeface="+mj-lt"/>
              <a:buAutoNum type="alphaUcPeriod"/>
            </a:pPr>
            <a:r>
              <a:rPr lang="en-GB" b="1" dirty="0">
                <a:solidFill>
                  <a:schemeClr val="tx1"/>
                </a:solidFill>
              </a:rPr>
              <a:t>Wet Scrubbing</a:t>
            </a:r>
          </a:p>
          <a:p>
            <a:pPr marL="1312863" lvl="3" indent="-163513" algn="just">
              <a:lnSpc>
                <a:spcPct val="95000"/>
              </a:lnSpc>
              <a:spcBef>
                <a:spcPct val="40000"/>
              </a:spcBef>
              <a:buClr>
                <a:srgbClr val="917B69"/>
              </a:buClr>
              <a:buFont typeface="Arial" charset="0"/>
              <a:buChar char="•"/>
            </a:pPr>
            <a:r>
              <a:rPr lang="en-GB" sz="1100" dirty="0">
                <a:latin typeface="Arial" panose="020B0604020202020204" pitchFamily="34" charset="0"/>
                <a:cs typeface="Arial" panose="020B0604020202020204" pitchFamily="34" charset="0"/>
              </a:rPr>
              <a:t>The pollutant stream is brought into contact with the scrubbing liquid solution.</a:t>
            </a:r>
          </a:p>
          <a:p>
            <a:pPr marL="1312863" lvl="3" indent="-163513" algn="just">
              <a:lnSpc>
                <a:spcPct val="95000"/>
              </a:lnSpc>
              <a:spcBef>
                <a:spcPct val="40000"/>
              </a:spcBef>
              <a:buClr>
                <a:srgbClr val="917B69"/>
              </a:buClr>
              <a:buFont typeface="Arial" charset="0"/>
              <a:buChar char="•"/>
            </a:pPr>
            <a:r>
              <a:rPr lang="en-GB" sz="1100" dirty="0">
                <a:latin typeface="Arial" panose="020B0604020202020204" pitchFamily="34" charset="0"/>
                <a:cs typeface="Arial" panose="020B0604020202020204" pitchFamily="34" charset="0"/>
              </a:rPr>
              <a:t>Spraying pollutant stream with the liquid solution.</a:t>
            </a:r>
          </a:p>
          <a:p>
            <a:pPr marL="1312863" lvl="3" indent="-163513" algn="just">
              <a:lnSpc>
                <a:spcPct val="95000"/>
              </a:lnSpc>
              <a:spcBef>
                <a:spcPct val="40000"/>
              </a:spcBef>
              <a:buClr>
                <a:srgbClr val="917B69"/>
              </a:buClr>
              <a:buFont typeface="Arial" charset="0"/>
              <a:buChar char="•"/>
            </a:pPr>
            <a:r>
              <a:rPr lang="en-GB" sz="1100" dirty="0">
                <a:latin typeface="Arial" panose="020B0604020202020204" pitchFamily="34" charset="0"/>
                <a:cs typeface="Arial" panose="020B0604020202020204" pitchFamily="34" charset="0"/>
              </a:rPr>
              <a:t>Force pollutants through a pool of liquid solution.</a:t>
            </a:r>
          </a:p>
          <a:p>
            <a:pPr marL="1312863" lvl="3" indent="-163513" algn="just">
              <a:lnSpc>
                <a:spcPct val="95000"/>
              </a:lnSpc>
              <a:spcBef>
                <a:spcPct val="40000"/>
              </a:spcBef>
              <a:buClr>
                <a:srgbClr val="917B69"/>
              </a:buClr>
              <a:buFont typeface="Arial" charset="0"/>
              <a:buChar char="•"/>
            </a:pPr>
            <a:r>
              <a:rPr lang="en-GB" sz="1100" dirty="0">
                <a:latin typeface="Arial" panose="020B0604020202020204" pitchFamily="34" charset="0"/>
                <a:cs typeface="Arial" panose="020B0604020202020204" pitchFamily="34" charset="0"/>
              </a:rPr>
              <a:t>Liquid solution may simply be water or chemical reagents for neutralization.</a:t>
            </a:r>
          </a:p>
          <a:p>
            <a:pPr marL="1312863" lvl="3" indent="-163513" algn="just">
              <a:lnSpc>
                <a:spcPct val="95000"/>
              </a:lnSpc>
              <a:spcBef>
                <a:spcPct val="40000"/>
              </a:spcBef>
              <a:buClr>
                <a:srgbClr val="917B69"/>
              </a:buClr>
              <a:buFont typeface="Arial" charset="0"/>
              <a:buChar char="•"/>
            </a:pPr>
            <a:r>
              <a:rPr lang="en-GB" sz="1100" dirty="0">
                <a:latin typeface="Arial" panose="020B0604020202020204" pitchFamily="34" charset="0"/>
                <a:cs typeface="Arial" panose="020B0604020202020204" pitchFamily="34" charset="0"/>
              </a:rPr>
              <a:t>Removal efficiency of pollutant is depends on the saturation time and the surface area of the liquid solution.</a:t>
            </a:r>
            <a:endParaRPr lang="en-GB" sz="1100" b="1" dirty="0">
              <a:solidFill>
                <a:schemeClr val="tx1"/>
              </a:solidFill>
            </a:endParaRPr>
          </a:p>
          <a:p>
            <a:pPr marL="742950" indent="-457200">
              <a:buFont typeface="+mj-lt"/>
              <a:buAutoNum type="alphaUcPeriod"/>
            </a:pPr>
            <a:endParaRPr lang="en-GB" b="1" dirty="0">
              <a:solidFill>
                <a:schemeClr val="tx1"/>
              </a:solidFill>
            </a:endParaRPr>
          </a:p>
          <a:p>
            <a:pPr marL="742950" indent="-457200">
              <a:buFont typeface="+mj-lt"/>
              <a:buAutoNum type="alphaUcPeriod"/>
            </a:pPr>
            <a:r>
              <a:rPr lang="en-GB" b="1" dirty="0">
                <a:solidFill>
                  <a:schemeClr val="tx1"/>
                </a:solidFill>
              </a:rPr>
              <a:t>Dry Scrubbing</a:t>
            </a:r>
          </a:p>
          <a:p>
            <a:pPr marL="1312863" lvl="3" indent="-163513" algn="just">
              <a:lnSpc>
                <a:spcPct val="95000"/>
              </a:lnSpc>
              <a:spcBef>
                <a:spcPct val="40000"/>
              </a:spcBef>
              <a:buClr>
                <a:srgbClr val="917B69"/>
              </a:buClr>
              <a:buFont typeface="Arial" charset="0"/>
              <a:buChar char="•"/>
            </a:pPr>
            <a:r>
              <a:rPr lang="en-GB" sz="1100" dirty="0">
                <a:latin typeface="Arial" panose="020B0604020202020204" pitchFamily="34" charset="0"/>
                <a:cs typeface="Arial" panose="020B0604020202020204" pitchFamily="34" charset="0"/>
              </a:rPr>
              <a:t>Usually Dry. Does not saturate pollutant streams that is being treated with moisture. No liquid solution is added.</a:t>
            </a:r>
          </a:p>
          <a:p>
            <a:pPr marL="1312863" lvl="3" indent="-163513" algn="just">
              <a:lnSpc>
                <a:spcPct val="95000"/>
              </a:lnSpc>
              <a:spcBef>
                <a:spcPct val="40000"/>
              </a:spcBef>
              <a:buClr>
                <a:srgbClr val="917B69"/>
              </a:buClr>
              <a:buFont typeface="Arial" charset="0"/>
              <a:buChar char="•"/>
            </a:pPr>
            <a:r>
              <a:rPr lang="en-GB" sz="1100" dirty="0">
                <a:latin typeface="Arial" panose="020B0604020202020204" pitchFamily="34" charset="0"/>
                <a:cs typeface="Arial" panose="020B0604020202020204" pitchFamily="34" charset="0"/>
              </a:rPr>
              <a:t>Introduce the Alkaline / Acidic sorbent material into the pollutant stream by injection and spray nozzles.</a:t>
            </a:r>
          </a:p>
          <a:p>
            <a:pPr marL="1312863" lvl="3" indent="-163513" algn="just">
              <a:lnSpc>
                <a:spcPct val="95000"/>
              </a:lnSpc>
              <a:spcBef>
                <a:spcPct val="40000"/>
              </a:spcBef>
              <a:buClr>
                <a:srgbClr val="917B69"/>
              </a:buClr>
              <a:buFont typeface="Arial" charset="0"/>
              <a:buChar char="•"/>
            </a:pPr>
            <a:r>
              <a:rPr lang="en-GB" sz="1100" dirty="0">
                <a:latin typeface="Arial" panose="020B0604020202020204" pitchFamily="34" charset="0"/>
                <a:cs typeface="Arial" panose="020B0604020202020204" pitchFamily="34" charset="0"/>
              </a:rPr>
              <a:t>Neutralize the harmful pollutant stream by chemical reaction.</a:t>
            </a:r>
          </a:p>
          <a:p>
            <a:pPr marL="1312863" lvl="3" indent="-163513" algn="just">
              <a:lnSpc>
                <a:spcPct val="95000"/>
              </a:lnSpc>
              <a:spcBef>
                <a:spcPct val="40000"/>
              </a:spcBef>
              <a:buClr>
                <a:srgbClr val="917B69"/>
              </a:buClr>
              <a:buFont typeface="Arial" charset="0"/>
              <a:buChar char="•"/>
            </a:pPr>
            <a:r>
              <a:rPr lang="en-GB" sz="1100" dirty="0">
                <a:latin typeface="Arial" panose="020B0604020202020204" pitchFamily="34" charset="0"/>
                <a:cs typeface="Arial" panose="020B0604020202020204" pitchFamily="34" charset="0"/>
              </a:rPr>
              <a:t>Removal efficiency of pollutant is depends on the injection rate and the spray pattern.</a:t>
            </a:r>
          </a:p>
          <a:p>
            <a:pPr marL="628650" indent="-342900">
              <a:buFont typeface="+mj-lt"/>
              <a:buAutoNum type="alphaUcPeriod" startAt="3"/>
            </a:pPr>
            <a:endParaRPr lang="en-GB" b="1" dirty="0">
              <a:solidFill>
                <a:schemeClr val="tx1"/>
              </a:solidFill>
            </a:endParaRPr>
          </a:p>
          <a:p>
            <a:pPr marL="628650" indent="-342900">
              <a:buFont typeface="+mj-lt"/>
              <a:buAutoNum type="alphaUcPeriod" startAt="3"/>
            </a:pPr>
            <a:r>
              <a:rPr lang="en-GB" b="1" dirty="0">
                <a:solidFill>
                  <a:schemeClr val="tx1"/>
                </a:solidFill>
              </a:rPr>
              <a:t>Absorber abatement tower </a:t>
            </a:r>
            <a:endParaRPr lang="en-GB" sz="1100" b="1" dirty="0">
              <a:solidFill>
                <a:schemeClr val="tx1"/>
              </a:solidFill>
            </a:endParaRPr>
          </a:p>
          <a:p>
            <a:pPr marL="1828800" lvl="3" indent="-457200"/>
            <a:r>
              <a:rPr lang="en-GB" sz="1100" dirty="0">
                <a:latin typeface="Arial" panose="020B0604020202020204" pitchFamily="34" charset="0"/>
                <a:cs typeface="Arial" panose="020B0604020202020204" pitchFamily="34" charset="0"/>
              </a:rPr>
              <a:t>Pollutants stream is passed through a cartridge or vessel filled with one or several absorber materials.</a:t>
            </a:r>
          </a:p>
          <a:p>
            <a:pPr marL="1828800" lvl="3" indent="-457200"/>
            <a:r>
              <a:rPr lang="en-GB" sz="1100" dirty="0">
                <a:latin typeface="Arial" panose="020B0604020202020204" pitchFamily="34" charset="0"/>
                <a:cs typeface="Arial" panose="020B0604020202020204" pitchFamily="34" charset="0"/>
              </a:rPr>
              <a:t>Media used are activated alumina compound impregnated with materials to handle specific exhaust gases.</a:t>
            </a:r>
          </a:p>
          <a:p>
            <a:pPr marL="1828800" lvl="3" indent="-457200"/>
            <a:r>
              <a:rPr lang="en-GB" sz="1100" dirty="0">
                <a:latin typeface="Arial" panose="020B0604020202020204" pitchFamily="34" charset="0"/>
                <a:cs typeface="Arial" panose="020B0604020202020204" pitchFamily="34" charset="0"/>
              </a:rPr>
              <a:t> Media can be mixed to offer a wide range of removal other odorous and corrosive gas fumes.</a:t>
            </a:r>
          </a:p>
          <a:p>
            <a:pPr marL="1828800" lvl="3" indent="-457200"/>
            <a:r>
              <a:rPr lang="en-GB" sz="1100" dirty="0">
                <a:latin typeface="Arial" panose="020B0604020202020204" pitchFamily="34" charset="0"/>
                <a:cs typeface="Arial" panose="020B0604020202020204" pitchFamily="34" charset="0"/>
              </a:rPr>
              <a:t>Removal efficiency depends on the saturation surface of the absorber.</a:t>
            </a:r>
          </a:p>
          <a:p>
            <a:pPr marL="1587" indent="0">
              <a:buNone/>
            </a:pPr>
            <a:endParaRPr lang="en-GB" sz="1050" dirty="0">
              <a:solidFill>
                <a:schemeClr val="tx1"/>
              </a:solidFill>
            </a:endParaRPr>
          </a:p>
          <a:p>
            <a:pPr marL="628650" indent="-342900">
              <a:buFont typeface="+mj-lt"/>
              <a:buAutoNum type="alphaUcPeriod" startAt="4"/>
            </a:pPr>
            <a:r>
              <a:rPr lang="en-GB" b="1" dirty="0">
                <a:solidFill>
                  <a:schemeClr val="tx1"/>
                </a:solidFill>
              </a:rPr>
              <a:t>Combustion Incinerator</a:t>
            </a:r>
            <a:endParaRPr lang="en-GB" b="1" dirty="0"/>
          </a:p>
          <a:p>
            <a:pPr marL="1828800" lvl="3" indent="-457200"/>
            <a:r>
              <a:rPr lang="en-GB" sz="1100" dirty="0">
                <a:latin typeface="Arial" panose="020B0604020202020204" pitchFamily="34" charset="0"/>
                <a:cs typeface="Arial" panose="020B0604020202020204" pitchFamily="34" charset="0"/>
              </a:rPr>
              <a:t>Used of N2 or O2 to inject into the combustion chamber to burn away flue gases.</a:t>
            </a:r>
          </a:p>
          <a:p>
            <a:pPr marL="1828800" lvl="3" indent="-457200"/>
            <a:r>
              <a:rPr lang="en-GB" sz="1100" dirty="0">
                <a:latin typeface="Arial" panose="020B0604020202020204" pitchFamily="34" charset="0"/>
                <a:cs typeface="Arial" panose="020B0604020202020204" pitchFamily="34" charset="0"/>
              </a:rPr>
              <a:t>Removal of pollutants depend on oxidation or chemical reaction.</a:t>
            </a:r>
          </a:p>
          <a:p>
            <a:pPr marL="1312863" lvl="3" indent="-163513" algn="just">
              <a:lnSpc>
                <a:spcPct val="95000"/>
              </a:lnSpc>
              <a:spcBef>
                <a:spcPct val="40000"/>
              </a:spcBef>
              <a:buClr>
                <a:srgbClr val="917B69"/>
              </a:buClr>
              <a:buFont typeface="Arial" charset="0"/>
              <a:buChar char="•"/>
            </a:pPr>
            <a:endParaRPr lang="en-GB" sz="1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95381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F75BF7-70E5-4D11-9735-426551C08B68}"/>
              </a:ext>
            </a:extLst>
          </p:cNvPr>
          <p:cNvSpPr>
            <a:spLocks noGrp="1"/>
          </p:cNvSpPr>
          <p:nvPr>
            <p:ph type="body" sz="quarter" idx="10"/>
          </p:nvPr>
        </p:nvSpPr>
        <p:spPr>
          <a:xfrm>
            <a:off x="601990" y="737689"/>
            <a:ext cx="10988019" cy="393192"/>
          </a:xfrm>
        </p:spPr>
        <p:txBody>
          <a:bodyPr/>
          <a:lstStyle/>
          <a:p>
            <a:r>
              <a:rPr lang="en-US" sz="2000" kern="0" dirty="0">
                <a:solidFill>
                  <a:srgbClr val="0D04BC"/>
                </a:solidFill>
                <a:latin typeface="Arial"/>
              </a:rPr>
              <a:t>Process Exhaust Fundamental </a:t>
            </a:r>
          </a:p>
        </p:txBody>
      </p:sp>
      <p:pic>
        <p:nvPicPr>
          <p:cNvPr id="5" name="Picture 4">
            <a:extLst>
              <a:ext uri="{FF2B5EF4-FFF2-40B4-BE49-F238E27FC236}">
                <a16:creationId xmlns:a16="http://schemas.microsoft.com/office/drawing/2014/main" id="{1C7EF088-CEA8-4741-B57D-715AB036BCE4}"/>
              </a:ext>
            </a:extLst>
          </p:cNvPr>
          <p:cNvPicPr>
            <a:picLocks noChangeAspect="1"/>
          </p:cNvPicPr>
          <p:nvPr/>
        </p:nvPicPr>
        <p:blipFill>
          <a:blip r:embed="rId2"/>
          <a:stretch>
            <a:fillRect/>
          </a:stretch>
        </p:blipFill>
        <p:spPr>
          <a:xfrm>
            <a:off x="1866959" y="1388534"/>
            <a:ext cx="8099367" cy="5048956"/>
          </a:xfrm>
          <a:prstGeom prst="rect">
            <a:avLst/>
          </a:prstGeom>
        </p:spPr>
      </p:pic>
    </p:spTree>
    <p:extLst>
      <p:ext uri="{BB962C8B-B14F-4D97-AF65-F5344CB8AC3E}">
        <p14:creationId xmlns:p14="http://schemas.microsoft.com/office/powerpoint/2010/main" val="1563071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0745E9-1094-415C-89BC-90184720D116}"/>
              </a:ext>
            </a:extLst>
          </p:cNvPr>
          <p:cNvSpPr>
            <a:spLocks noGrp="1"/>
          </p:cNvSpPr>
          <p:nvPr>
            <p:ph type="body" sz="quarter" idx="10"/>
          </p:nvPr>
        </p:nvSpPr>
        <p:spPr>
          <a:xfrm>
            <a:off x="601990" y="681244"/>
            <a:ext cx="10988019" cy="393192"/>
          </a:xfrm>
        </p:spPr>
        <p:txBody>
          <a:bodyPr/>
          <a:lstStyle/>
          <a:p>
            <a:r>
              <a:rPr lang="en-US" dirty="0">
                <a:solidFill>
                  <a:srgbClr val="0D04BC"/>
                </a:solidFill>
              </a:rPr>
              <a:t>Process Exhaust Fundamental</a:t>
            </a:r>
            <a:endParaRPr lang="en-US" dirty="0"/>
          </a:p>
        </p:txBody>
      </p:sp>
      <p:pic>
        <p:nvPicPr>
          <p:cNvPr id="3" name="Picture 2">
            <a:extLst>
              <a:ext uri="{FF2B5EF4-FFF2-40B4-BE49-F238E27FC236}">
                <a16:creationId xmlns:a16="http://schemas.microsoft.com/office/drawing/2014/main" id="{7BE0FCAC-26E0-4BB8-8EA7-B0E3DB23E9BF}"/>
              </a:ext>
            </a:extLst>
          </p:cNvPr>
          <p:cNvPicPr>
            <a:picLocks noChangeAspect="1"/>
          </p:cNvPicPr>
          <p:nvPr/>
        </p:nvPicPr>
        <p:blipFill>
          <a:blip r:embed="rId2"/>
          <a:stretch>
            <a:fillRect/>
          </a:stretch>
        </p:blipFill>
        <p:spPr>
          <a:xfrm>
            <a:off x="2121958" y="1074436"/>
            <a:ext cx="8162220" cy="5544149"/>
          </a:xfrm>
          <a:prstGeom prst="rect">
            <a:avLst/>
          </a:prstGeom>
        </p:spPr>
      </p:pic>
    </p:spTree>
    <p:extLst>
      <p:ext uri="{BB962C8B-B14F-4D97-AF65-F5344CB8AC3E}">
        <p14:creationId xmlns:p14="http://schemas.microsoft.com/office/powerpoint/2010/main" val="72642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1EFCEF-6E7D-4DDF-B3DE-670570E1E75B}"/>
              </a:ext>
            </a:extLst>
          </p:cNvPr>
          <p:cNvSpPr>
            <a:spLocks noGrp="1"/>
          </p:cNvSpPr>
          <p:nvPr>
            <p:ph type="body" sz="quarter" idx="10"/>
          </p:nvPr>
        </p:nvSpPr>
        <p:spPr/>
        <p:txBody>
          <a:bodyPr/>
          <a:lstStyle/>
          <a:p>
            <a:r>
              <a:rPr lang="en-US" dirty="0">
                <a:solidFill>
                  <a:srgbClr val="0D04BC"/>
                </a:solidFill>
              </a:rPr>
              <a:t>AGENDA</a:t>
            </a:r>
            <a:endParaRPr lang="en-US" dirty="0"/>
          </a:p>
        </p:txBody>
      </p:sp>
      <p:sp>
        <p:nvSpPr>
          <p:cNvPr id="3" name="Text Placeholder 2">
            <a:extLst>
              <a:ext uri="{FF2B5EF4-FFF2-40B4-BE49-F238E27FC236}">
                <a16:creationId xmlns:a16="http://schemas.microsoft.com/office/drawing/2014/main" id="{763F1D33-0E88-4970-B8DF-C20AA81B4968}"/>
              </a:ext>
            </a:extLst>
          </p:cNvPr>
          <p:cNvSpPr>
            <a:spLocks noGrp="1"/>
          </p:cNvSpPr>
          <p:nvPr>
            <p:ph type="body" sz="quarter" idx="13"/>
          </p:nvPr>
        </p:nvSpPr>
        <p:spPr>
          <a:xfrm>
            <a:off x="611316" y="1682045"/>
            <a:ext cx="8194017" cy="4260850"/>
          </a:xfrm>
        </p:spPr>
        <p:txBody>
          <a:bodyPr/>
          <a:lstStyle/>
          <a:p>
            <a:pPr lvl="1">
              <a:buFont typeface="Arial" panose="020B0604020202020204" pitchFamily="34" charset="0"/>
              <a:buChar char="•"/>
            </a:pPr>
            <a:r>
              <a:rPr lang="kl-GL" altLang="zh-CN" sz="1600" dirty="0">
                <a:solidFill>
                  <a:schemeClr val="tx1"/>
                </a:solidFill>
              </a:rPr>
              <a:t>Cause</a:t>
            </a:r>
            <a:r>
              <a:rPr lang="en-US" altLang="zh-CN" sz="1600" dirty="0">
                <a:solidFill>
                  <a:schemeClr val="tx1"/>
                </a:solidFill>
              </a:rPr>
              <a:t>s of </a:t>
            </a:r>
            <a:r>
              <a:rPr lang="kl-GL" altLang="zh-CN" sz="1600" dirty="0">
                <a:solidFill>
                  <a:schemeClr val="tx1"/>
                </a:solidFill>
              </a:rPr>
              <a:t>Air</a:t>
            </a:r>
            <a:r>
              <a:rPr lang="zh-CN" altLang="kl-GL" sz="1600" dirty="0">
                <a:solidFill>
                  <a:schemeClr val="tx1"/>
                </a:solidFill>
              </a:rPr>
              <a:t> </a:t>
            </a:r>
            <a:r>
              <a:rPr lang="kl-GL" altLang="zh-CN" sz="1600" dirty="0">
                <a:solidFill>
                  <a:schemeClr val="tx1"/>
                </a:solidFill>
              </a:rPr>
              <a:t>Polution and the effects</a:t>
            </a:r>
            <a:endParaRPr lang="kl-GL" altLang="zh-CN" sz="3200" dirty="0">
              <a:solidFill>
                <a:schemeClr val="tx1"/>
              </a:solidFill>
            </a:endParaRPr>
          </a:p>
          <a:p>
            <a:pPr lvl="1">
              <a:buFont typeface="Arial" panose="020B0604020202020204" pitchFamily="34" charset="0"/>
              <a:buChar char="•"/>
            </a:pPr>
            <a:endParaRPr lang="en-US" sz="1600" dirty="0">
              <a:solidFill>
                <a:schemeClr val="tx1"/>
              </a:solidFill>
            </a:endParaRPr>
          </a:p>
          <a:p>
            <a:pPr lvl="1">
              <a:buFont typeface="Arial" panose="020B0604020202020204" pitchFamily="34" charset="0"/>
              <a:buChar char="•"/>
            </a:pPr>
            <a:r>
              <a:rPr lang="en-US" sz="1600" dirty="0">
                <a:solidFill>
                  <a:schemeClr val="tx1"/>
                </a:solidFill>
              </a:rPr>
              <a:t>Industrial Exhaust Ventilation</a:t>
            </a:r>
          </a:p>
          <a:p>
            <a:pPr lvl="1">
              <a:buFont typeface="Arial" panose="020B0604020202020204" pitchFamily="34" charset="0"/>
              <a:buChar char="•"/>
            </a:pPr>
            <a:endParaRPr lang="en-US" sz="1600" dirty="0">
              <a:solidFill>
                <a:schemeClr val="tx1"/>
              </a:solidFill>
            </a:endParaRPr>
          </a:p>
          <a:p>
            <a:pPr lvl="1">
              <a:buFont typeface="Arial" panose="020B0604020202020204" pitchFamily="34" charset="0"/>
              <a:buChar char="•"/>
            </a:pPr>
            <a:r>
              <a:rPr lang="en-US" sz="1600" dirty="0">
                <a:solidFill>
                  <a:schemeClr val="tx1"/>
                </a:solidFill>
              </a:rPr>
              <a:t>Legal requirement</a:t>
            </a:r>
          </a:p>
          <a:p>
            <a:pPr lvl="1">
              <a:buFont typeface="Arial" panose="020B0604020202020204" pitchFamily="34" charset="0"/>
              <a:buChar char="•"/>
            </a:pPr>
            <a:endParaRPr lang="en-US" altLang="zh-CN" sz="1600" dirty="0">
              <a:solidFill>
                <a:schemeClr val="tx1"/>
              </a:solidFill>
            </a:endParaRPr>
          </a:p>
          <a:p>
            <a:pPr lvl="1">
              <a:buFont typeface="Arial" panose="020B0604020202020204" pitchFamily="34" charset="0"/>
              <a:buChar char="•"/>
            </a:pPr>
            <a:r>
              <a:rPr lang="en-US" altLang="zh-CN" sz="1600" dirty="0">
                <a:solidFill>
                  <a:schemeClr val="tx1"/>
                </a:solidFill>
              </a:rPr>
              <a:t>Process exhaust system and basic components</a:t>
            </a:r>
          </a:p>
          <a:p>
            <a:pPr lvl="1">
              <a:buFont typeface="Arial" panose="020B0604020202020204" pitchFamily="34" charset="0"/>
              <a:buChar char="•"/>
            </a:pPr>
            <a:endParaRPr lang="en-US" altLang="zh-CN" sz="1600" dirty="0">
              <a:solidFill>
                <a:schemeClr val="tx1"/>
              </a:solidFill>
            </a:endParaRPr>
          </a:p>
          <a:p>
            <a:pPr lvl="1">
              <a:buFont typeface="Arial" panose="020B0604020202020204" pitchFamily="34" charset="0"/>
              <a:buChar char="•"/>
            </a:pPr>
            <a:r>
              <a:rPr lang="en-US" altLang="zh-CN" sz="1600" dirty="0">
                <a:solidFill>
                  <a:schemeClr val="tx1"/>
                </a:solidFill>
              </a:rPr>
              <a:t>Process Exhaust – Our  System</a:t>
            </a:r>
          </a:p>
          <a:p>
            <a:pPr lvl="1">
              <a:buFont typeface="Arial" panose="020B0604020202020204" pitchFamily="34" charset="0"/>
              <a:buChar char="•"/>
            </a:pPr>
            <a:endParaRPr lang="en-US" altLang="zh-CN" sz="1600" dirty="0">
              <a:solidFill>
                <a:schemeClr val="tx1"/>
              </a:solidFill>
            </a:endParaRPr>
          </a:p>
          <a:p>
            <a:pPr lvl="1">
              <a:buFont typeface="Arial" panose="020B0604020202020204" pitchFamily="34" charset="0"/>
              <a:buChar char="•"/>
            </a:pPr>
            <a:r>
              <a:rPr lang="en-US" altLang="zh-CN" sz="1600" dirty="0">
                <a:solidFill>
                  <a:schemeClr val="tx1"/>
                </a:solidFill>
              </a:rPr>
              <a:t>Q &amp; A</a:t>
            </a:r>
          </a:p>
          <a:p>
            <a:endParaRPr lang="en-US" dirty="0"/>
          </a:p>
        </p:txBody>
      </p:sp>
    </p:spTree>
    <p:extLst>
      <p:ext uri="{BB962C8B-B14F-4D97-AF65-F5344CB8AC3E}">
        <p14:creationId xmlns:p14="http://schemas.microsoft.com/office/powerpoint/2010/main" val="3399623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E9C79E-F001-4FF2-A190-1913CC49A06A}"/>
              </a:ext>
            </a:extLst>
          </p:cNvPr>
          <p:cNvSpPr>
            <a:spLocks noGrp="1"/>
          </p:cNvSpPr>
          <p:nvPr>
            <p:ph type="body" sz="quarter" idx="10"/>
          </p:nvPr>
        </p:nvSpPr>
        <p:spPr>
          <a:xfrm>
            <a:off x="612212" y="768350"/>
            <a:ext cx="10988019" cy="393192"/>
          </a:xfrm>
        </p:spPr>
        <p:txBody>
          <a:bodyPr/>
          <a:lstStyle/>
          <a:p>
            <a:r>
              <a:rPr lang="en-US" sz="2000" dirty="0"/>
              <a:t>Process Exhaust Ventilation - Our System </a:t>
            </a:r>
            <a:endParaRPr lang="en-US" dirty="0"/>
          </a:p>
        </p:txBody>
      </p:sp>
      <p:pic>
        <p:nvPicPr>
          <p:cNvPr id="4" name="Picture 3">
            <a:extLst>
              <a:ext uri="{FF2B5EF4-FFF2-40B4-BE49-F238E27FC236}">
                <a16:creationId xmlns:a16="http://schemas.microsoft.com/office/drawing/2014/main" id="{CA3C26E8-0852-438B-B5DC-190768B9BC74}"/>
              </a:ext>
            </a:extLst>
          </p:cNvPr>
          <p:cNvPicPr>
            <a:picLocks noChangeAspect="1"/>
          </p:cNvPicPr>
          <p:nvPr/>
        </p:nvPicPr>
        <p:blipFill>
          <a:blip r:embed="rId2"/>
          <a:stretch>
            <a:fillRect/>
          </a:stretch>
        </p:blipFill>
        <p:spPr>
          <a:xfrm>
            <a:off x="1740252" y="1161542"/>
            <a:ext cx="8600369" cy="4948005"/>
          </a:xfrm>
          <a:prstGeom prst="rect">
            <a:avLst/>
          </a:prstGeom>
        </p:spPr>
      </p:pic>
    </p:spTree>
    <p:extLst>
      <p:ext uri="{BB962C8B-B14F-4D97-AF65-F5344CB8AC3E}">
        <p14:creationId xmlns:p14="http://schemas.microsoft.com/office/powerpoint/2010/main" val="2260899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E4A15C-989A-4B96-8F38-0CBB7BC098BD}"/>
              </a:ext>
            </a:extLst>
          </p:cNvPr>
          <p:cNvSpPr>
            <a:spLocks noGrp="1"/>
          </p:cNvSpPr>
          <p:nvPr>
            <p:ph type="body" sz="quarter" idx="10"/>
          </p:nvPr>
        </p:nvSpPr>
        <p:spPr/>
        <p:txBody>
          <a:bodyPr/>
          <a:lstStyle/>
          <a:p>
            <a:r>
              <a:rPr lang="en-US" sz="2000" dirty="0"/>
              <a:t>Acid  Scrubber Exhaust System - Overview</a:t>
            </a:r>
            <a:endParaRPr lang="en-US" dirty="0"/>
          </a:p>
        </p:txBody>
      </p:sp>
      <p:sp>
        <p:nvSpPr>
          <p:cNvPr id="3" name="Text Placeholder 2">
            <a:extLst>
              <a:ext uri="{FF2B5EF4-FFF2-40B4-BE49-F238E27FC236}">
                <a16:creationId xmlns:a16="http://schemas.microsoft.com/office/drawing/2014/main" id="{AEC345A4-4CBB-4EA0-9089-65DACA1A2BB8}"/>
              </a:ext>
            </a:extLst>
          </p:cNvPr>
          <p:cNvSpPr>
            <a:spLocks noGrp="1"/>
          </p:cNvSpPr>
          <p:nvPr>
            <p:ph type="body" sz="quarter" idx="13"/>
          </p:nvPr>
        </p:nvSpPr>
        <p:spPr>
          <a:xfrm>
            <a:off x="612218" y="1557867"/>
            <a:ext cx="10987117" cy="2743200"/>
          </a:xfrm>
        </p:spPr>
        <p:txBody>
          <a:bodyPr/>
          <a:lstStyle/>
          <a:p>
            <a:pPr>
              <a:spcAft>
                <a:spcPts val="0"/>
              </a:spcAft>
              <a:buNone/>
              <a:defRPr/>
            </a:pPr>
            <a:endParaRPr lang="en-US" sz="1600" dirty="0"/>
          </a:p>
          <a:p>
            <a:pPr lvl="1">
              <a:spcAft>
                <a:spcPts val="0"/>
              </a:spcAft>
              <a:buFont typeface="Wingdings" pitchFamily="2" charset="2"/>
              <a:buChar char="v"/>
              <a:defRPr/>
            </a:pPr>
            <a:r>
              <a:rPr lang="en-US" sz="1800" dirty="0"/>
              <a:t>      The Acid Exhaust (AEX)  fans are located at the Waste treatment &amp; collection  loading bay at level 1.</a:t>
            </a:r>
          </a:p>
          <a:p>
            <a:pPr lvl="1">
              <a:spcAft>
                <a:spcPts val="0"/>
              </a:spcAft>
              <a:buFont typeface="Wingdings" pitchFamily="2" charset="2"/>
              <a:buChar char="v"/>
              <a:defRPr/>
            </a:pPr>
            <a:endParaRPr lang="en-US" sz="1800" dirty="0"/>
          </a:p>
          <a:p>
            <a:pPr lvl="1">
              <a:spcAft>
                <a:spcPts val="0"/>
              </a:spcAft>
              <a:buFont typeface="Wingdings" pitchFamily="2" charset="2"/>
              <a:buChar char="v"/>
              <a:defRPr/>
            </a:pPr>
            <a:r>
              <a:rPr lang="en-US" sz="1800" dirty="0"/>
              <a:t>	The AEX System serves to provide exhaust ventilation for the Production areas and Gas rooms, Gas cabinets at level 3 &amp; 4. </a:t>
            </a:r>
          </a:p>
          <a:p>
            <a:pPr lvl="1">
              <a:spcAft>
                <a:spcPts val="0"/>
              </a:spcAft>
              <a:buFont typeface="Wingdings" pitchFamily="2" charset="2"/>
              <a:buChar char="v"/>
              <a:defRPr/>
            </a:pPr>
            <a:endParaRPr lang="en-US" sz="1800" dirty="0"/>
          </a:p>
          <a:p>
            <a:pPr lvl="1">
              <a:spcAft>
                <a:spcPts val="0"/>
              </a:spcAft>
              <a:buFont typeface="Wingdings" pitchFamily="2" charset="2"/>
              <a:buChar char="v"/>
              <a:defRPr/>
            </a:pPr>
            <a:r>
              <a:rPr lang="en-US" sz="1800" dirty="0"/>
              <a:t>	There are 5 variable speed exhaust fans which is AEX #1, AEX #2, AEX #3, AEX #4, AEX #5</a:t>
            </a:r>
          </a:p>
          <a:p>
            <a:pPr lvl="1">
              <a:spcAft>
                <a:spcPts val="0"/>
              </a:spcAft>
              <a:buNone/>
              <a:defRPr/>
            </a:pPr>
            <a:endParaRPr lang="en-US" sz="1800" dirty="0"/>
          </a:p>
          <a:p>
            <a:pPr lvl="1">
              <a:spcAft>
                <a:spcPts val="0"/>
              </a:spcAft>
              <a:buFont typeface="Wingdings" pitchFamily="2" charset="2"/>
              <a:buChar char="v"/>
              <a:defRPr/>
            </a:pPr>
            <a:r>
              <a:rPr lang="en-US" sz="1800" dirty="0"/>
              <a:t>    The total capacity of AEX is</a:t>
            </a:r>
            <a:r>
              <a:rPr lang="en-US" sz="1800" b="1" u="sng" dirty="0"/>
              <a:t> 250,000 </a:t>
            </a:r>
            <a:r>
              <a:rPr lang="en-US" sz="1800" dirty="0"/>
              <a:t>CMH (5X50,000)</a:t>
            </a:r>
          </a:p>
          <a:p>
            <a:endParaRPr lang="en-US" dirty="0"/>
          </a:p>
        </p:txBody>
      </p:sp>
    </p:spTree>
    <p:extLst>
      <p:ext uri="{BB962C8B-B14F-4D97-AF65-F5344CB8AC3E}">
        <p14:creationId xmlns:p14="http://schemas.microsoft.com/office/powerpoint/2010/main" val="227342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832D97-2CC3-43F8-9361-8F48541F9092}"/>
              </a:ext>
            </a:extLst>
          </p:cNvPr>
          <p:cNvSpPr>
            <a:spLocks noGrp="1"/>
          </p:cNvSpPr>
          <p:nvPr>
            <p:ph type="body" sz="quarter" idx="10"/>
          </p:nvPr>
        </p:nvSpPr>
        <p:spPr>
          <a:xfrm>
            <a:off x="611310" y="768350"/>
            <a:ext cx="10988019" cy="393192"/>
          </a:xfrm>
        </p:spPr>
        <p:txBody>
          <a:bodyPr/>
          <a:lstStyle/>
          <a:p>
            <a:r>
              <a:rPr lang="en-US" sz="2400" dirty="0">
                <a:solidFill>
                  <a:srgbClr val="0089C4"/>
                </a:solidFill>
              </a:rPr>
              <a:t>Acid Scrubber System Overview</a:t>
            </a:r>
            <a:r>
              <a:rPr lang="en-US" sz="3600" dirty="0">
                <a:solidFill>
                  <a:srgbClr val="0089C4"/>
                </a:solidFill>
              </a:rPr>
              <a:t> - </a:t>
            </a:r>
            <a:r>
              <a:rPr lang="en-US" sz="2400" dirty="0">
                <a:solidFill>
                  <a:srgbClr val="0089C4"/>
                </a:solidFill>
              </a:rPr>
              <a:t> Equipment </a:t>
            </a:r>
            <a:endParaRPr lang="en-US" sz="2000" dirty="0">
              <a:solidFill>
                <a:srgbClr val="0089C4"/>
              </a:solidFill>
            </a:endParaRPr>
          </a:p>
        </p:txBody>
      </p:sp>
      <p:sp>
        <p:nvSpPr>
          <p:cNvPr id="3" name="Text Placeholder 2">
            <a:extLst>
              <a:ext uri="{FF2B5EF4-FFF2-40B4-BE49-F238E27FC236}">
                <a16:creationId xmlns:a16="http://schemas.microsoft.com/office/drawing/2014/main" id="{46A1D480-30E0-49DD-B239-0B9070C776BF}"/>
              </a:ext>
            </a:extLst>
          </p:cNvPr>
          <p:cNvSpPr>
            <a:spLocks noGrp="1"/>
          </p:cNvSpPr>
          <p:nvPr>
            <p:ph type="body" sz="quarter" idx="13"/>
          </p:nvPr>
        </p:nvSpPr>
        <p:spPr>
          <a:xfrm>
            <a:off x="612212" y="1512711"/>
            <a:ext cx="10987117" cy="4260850"/>
          </a:xfrm>
        </p:spPr>
        <p:txBody>
          <a:bodyPr/>
          <a:lstStyle/>
          <a:p>
            <a:r>
              <a:rPr lang="en-US" sz="1600" dirty="0">
                <a:solidFill>
                  <a:srgbClr val="000000"/>
                </a:solidFill>
              </a:rPr>
              <a:t>5 Numbers of </a:t>
            </a:r>
            <a:r>
              <a:rPr lang="en-US" sz="1600" dirty="0"/>
              <a:t>A</a:t>
            </a:r>
            <a:r>
              <a:rPr lang="en-US" sz="1600" dirty="0">
                <a:solidFill>
                  <a:srgbClr val="000000"/>
                </a:solidFill>
              </a:rPr>
              <a:t>cid Scrubber ventilation units * Each acid scrubber unit consists of :</a:t>
            </a:r>
          </a:p>
          <a:p>
            <a:pPr>
              <a:buNone/>
            </a:pPr>
            <a:endParaRPr lang="en-US" sz="1600" dirty="0">
              <a:solidFill>
                <a:srgbClr val="000000"/>
              </a:solidFill>
            </a:endParaRPr>
          </a:p>
          <a:p>
            <a:pPr lvl="1"/>
            <a:r>
              <a:rPr lang="en-US" sz="1600" dirty="0">
                <a:solidFill>
                  <a:srgbClr val="000000"/>
                </a:solidFill>
              </a:rPr>
              <a:t>2 recirculation pumps with </a:t>
            </a:r>
            <a:r>
              <a:rPr lang="en-US" sz="1600" dirty="0"/>
              <a:t>non-returned check v/v</a:t>
            </a:r>
            <a:r>
              <a:rPr lang="en-US" sz="1600" dirty="0">
                <a:solidFill>
                  <a:srgbClr val="000000"/>
                </a:solidFill>
              </a:rPr>
              <a:t> control</a:t>
            </a:r>
          </a:p>
          <a:p>
            <a:pPr lvl="1"/>
            <a:endParaRPr lang="en-US" sz="1600" dirty="0"/>
          </a:p>
          <a:p>
            <a:pPr lvl="1"/>
            <a:r>
              <a:rPr lang="en-US" sz="1600" dirty="0"/>
              <a:t>1 water re-circulation scrubber sump</a:t>
            </a:r>
            <a:endParaRPr lang="en-US" sz="1600" dirty="0">
              <a:solidFill>
                <a:srgbClr val="000000"/>
              </a:solidFill>
            </a:endParaRPr>
          </a:p>
          <a:p>
            <a:pPr lvl="1"/>
            <a:endParaRPr lang="en-US" sz="1600" dirty="0">
              <a:solidFill>
                <a:srgbClr val="000000"/>
              </a:solidFill>
            </a:endParaRPr>
          </a:p>
          <a:p>
            <a:pPr lvl="1"/>
            <a:r>
              <a:rPr lang="en-US" sz="1600" dirty="0">
                <a:solidFill>
                  <a:srgbClr val="000000"/>
                </a:solidFill>
              </a:rPr>
              <a:t>1 Exhaust Fan with Exhaust Damper control</a:t>
            </a:r>
          </a:p>
          <a:p>
            <a:pPr lvl="1"/>
            <a:endParaRPr lang="en-US" sz="1600" dirty="0"/>
          </a:p>
          <a:p>
            <a:pPr lvl="1"/>
            <a:r>
              <a:rPr lang="en-US" sz="1600" dirty="0"/>
              <a:t>2</a:t>
            </a:r>
            <a:r>
              <a:rPr lang="en-US" sz="1600" dirty="0">
                <a:solidFill>
                  <a:srgbClr val="000000"/>
                </a:solidFill>
              </a:rPr>
              <a:t> Acid Dosing pump with Acid tank</a:t>
            </a:r>
          </a:p>
          <a:p>
            <a:pPr lvl="1"/>
            <a:endParaRPr lang="en-US" sz="1600" dirty="0"/>
          </a:p>
          <a:p>
            <a:pPr lvl="1"/>
            <a:r>
              <a:rPr lang="en-US" sz="1600" dirty="0"/>
              <a:t>2</a:t>
            </a:r>
            <a:r>
              <a:rPr lang="en-US" sz="1600" dirty="0">
                <a:solidFill>
                  <a:srgbClr val="000000"/>
                </a:solidFill>
              </a:rPr>
              <a:t> Caustic Dosing pump with Caustic tank</a:t>
            </a:r>
          </a:p>
          <a:p>
            <a:pPr lvl="1"/>
            <a:endParaRPr lang="en-US" sz="1600" dirty="0"/>
          </a:p>
          <a:p>
            <a:pPr lvl="1"/>
            <a:r>
              <a:rPr lang="en-US" sz="1600" dirty="0"/>
              <a:t>1 Vertical packed bed counter-flow wet scrubber</a:t>
            </a:r>
          </a:p>
          <a:p>
            <a:pPr lvl="1"/>
            <a:endParaRPr lang="en-US" sz="1600" dirty="0">
              <a:solidFill>
                <a:srgbClr val="000000"/>
              </a:solidFill>
            </a:endParaRPr>
          </a:p>
          <a:p>
            <a:pPr lvl="1"/>
            <a:r>
              <a:rPr lang="en-US" sz="1600" dirty="0">
                <a:solidFill>
                  <a:srgbClr val="000000"/>
                </a:solidFill>
              </a:rPr>
              <a:t>1 set of inlet and outlet air ducts</a:t>
            </a:r>
            <a:endParaRPr lang="en-US" sz="1600" dirty="0"/>
          </a:p>
        </p:txBody>
      </p:sp>
    </p:spTree>
    <p:extLst>
      <p:ext uri="{BB962C8B-B14F-4D97-AF65-F5344CB8AC3E}">
        <p14:creationId xmlns:p14="http://schemas.microsoft.com/office/powerpoint/2010/main" val="1093872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27325C-4E09-4F4E-B33F-8D9F1CCBC29A}"/>
              </a:ext>
            </a:extLst>
          </p:cNvPr>
          <p:cNvSpPr>
            <a:spLocks noGrp="1"/>
          </p:cNvSpPr>
          <p:nvPr>
            <p:ph type="body" sz="quarter" idx="10"/>
          </p:nvPr>
        </p:nvSpPr>
        <p:spPr/>
        <p:txBody>
          <a:bodyPr/>
          <a:lstStyle/>
          <a:p>
            <a:r>
              <a:rPr lang="en-US" sz="2400" dirty="0">
                <a:solidFill>
                  <a:srgbClr val="0089C4"/>
                </a:solidFill>
              </a:rPr>
              <a:t>Process Description - Exhaust Fans</a:t>
            </a:r>
          </a:p>
        </p:txBody>
      </p:sp>
      <p:sp>
        <p:nvSpPr>
          <p:cNvPr id="3" name="Text Placeholder 2">
            <a:extLst>
              <a:ext uri="{FF2B5EF4-FFF2-40B4-BE49-F238E27FC236}">
                <a16:creationId xmlns:a16="http://schemas.microsoft.com/office/drawing/2014/main" id="{05D78111-43E0-4903-9E7B-D3BAFEC7D8D1}"/>
              </a:ext>
            </a:extLst>
          </p:cNvPr>
          <p:cNvSpPr>
            <a:spLocks noGrp="1"/>
          </p:cNvSpPr>
          <p:nvPr>
            <p:ph type="body" sz="quarter" idx="13"/>
          </p:nvPr>
        </p:nvSpPr>
        <p:spPr/>
        <p:txBody>
          <a:bodyPr/>
          <a:lstStyle/>
          <a:p>
            <a:pPr algn="just"/>
            <a:r>
              <a:rPr lang="en-US" sz="1600" dirty="0">
                <a:solidFill>
                  <a:srgbClr val="000000"/>
                </a:solidFill>
              </a:rPr>
              <a:t>Acid Exhaust System serves to provide exhaust for the </a:t>
            </a:r>
            <a:r>
              <a:rPr lang="en-US" sz="1600" dirty="0"/>
              <a:t>Production areas, Gas rooms and Gas cabinets</a:t>
            </a:r>
            <a:endParaRPr lang="en-US" sz="1600" dirty="0">
              <a:solidFill>
                <a:srgbClr val="000000"/>
              </a:solidFill>
            </a:endParaRPr>
          </a:p>
          <a:p>
            <a:pPr algn="just"/>
            <a:endParaRPr lang="en-US" sz="1600" dirty="0">
              <a:solidFill>
                <a:srgbClr val="000000"/>
              </a:solidFill>
            </a:endParaRPr>
          </a:p>
          <a:p>
            <a:pPr algn="just"/>
            <a:r>
              <a:rPr lang="en-US" sz="1600" dirty="0">
                <a:solidFill>
                  <a:srgbClr val="000000"/>
                </a:solidFill>
              </a:rPr>
              <a:t>There are 5 VSD driven exhaust fans.</a:t>
            </a:r>
          </a:p>
          <a:p>
            <a:pPr algn="just"/>
            <a:endParaRPr lang="en-US" sz="1600" dirty="0">
              <a:solidFill>
                <a:srgbClr val="000000"/>
              </a:solidFill>
            </a:endParaRPr>
          </a:p>
          <a:p>
            <a:pPr algn="just"/>
            <a:r>
              <a:rPr lang="en-US" sz="1600" dirty="0">
                <a:solidFill>
                  <a:srgbClr val="000000"/>
                </a:solidFill>
              </a:rPr>
              <a:t>These exhaust fans exhaust the contaminated air from the clean room from level 3 to 4 and to maintained the static pressure at the main duct at 780Pa.</a:t>
            </a:r>
          </a:p>
          <a:p>
            <a:pPr algn="just"/>
            <a:endParaRPr lang="en-US" sz="1600" dirty="0">
              <a:solidFill>
                <a:srgbClr val="000000"/>
              </a:solidFill>
            </a:endParaRPr>
          </a:p>
          <a:p>
            <a:pPr algn="just"/>
            <a:r>
              <a:rPr lang="en-US" sz="1600" dirty="0">
                <a:solidFill>
                  <a:srgbClr val="000000"/>
                </a:solidFill>
              </a:rPr>
              <a:t>Exhaust fans can be start / stop at LCP (Local Control Panel) or from </a:t>
            </a:r>
            <a:r>
              <a:rPr lang="en-US" sz="1600" dirty="0"/>
              <a:t>BA</a:t>
            </a:r>
            <a:r>
              <a:rPr lang="en-US" sz="1600" dirty="0">
                <a:solidFill>
                  <a:srgbClr val="000000"/>
                </a:solidFill>
              </a:rPr>
              <a:t>S.</a:t>
            </a:r>
          </a:p>
          <a:p>
            <a:endParaRPr lang="en-US" dirty="0"/>
          </a:p>
        </p:txBody>
      </p:sp>
    </p:spTree>
    <p:extLst>
      <p:ext uri="{BB962C8B-B14F-4D97-AF65-F5344CB8AC3E}">
        <p14:creationId xmlns:p14="http://schemas.microsoft.com/office/powerpoint/2010/main" val="2737521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543F28-5941-438B-9051-EE71A3BDBF61}"/>
              </a:ext>
            </a:extLst>
          </p:cNvPr>
          <p:cNvSpPr>
            <a:spLocks noGrp="1"/>
          </p:cNvSpPr>
          <p:nvPr>
            <p:ph type="body" sz="quarter" idx="10"/>
          </p:nvPr>
        </p:nvSpPr>
        <p:spPr/>
        <p:txBody>
          <a:bodyPr/>
          <a:lstStyle/>
          <a:p>
            <a:r>
              <a:rPr lang="en-US" sz="2000" dirty="0">
                <a:solidFill>
                  <a:srgbClr val="0089C4"/>
                </a:solidFill>
              </a:rPr>
              <a:t>Process Description- Scrubber System</a:t>
            </a:r>
          </a:p>
        </p:txBody>
      </p:sp>
      <p:sp>
        <p:nvSpPr>
          <p:cNvPr id="3" name="Text Placeholder 2">
            <a:extLst>
              <a:ext uri="{FF2B5EF4-FFF2-40B4-BE49-F238E27FC236}">
                <a16:creationId xmlns:a16="http://schemas.microsoft.com/office/drawing/2014/main" id="{DAF1A21F-FEE1-434B-A36E-F5A1A926E640}"/>
              </a:ext>
            </a:extLst>
          </p:cNvPr>
          <p:cNvSpPr>
            <a:spLocks noGrp="1"/>
          </p:cNvSpPr>
          <p:nvPr>
            <p:ph type="body" sz="quarter" idx="13"/>
          </p:nvPr>
        </p:nvSpPr>
        <p:spPr>
          <a:xfrm>
            <a:off x="612218" y="1614312"/>
            <a:ext cx="10987117" cy="4260850"/>
          </a:xfrm>
        </p:spPr>
        <p:txBody>
          <a:bodyPr/>
          <a:lstStyle/>
          <a:p>
            <a:pPr algn="just"/>
            <a:r>
              <a:rPr lang="en-US" sz="1600" dirty="0">
                <a:solidFill>
                  <a:srgbClr val="000000"/>
                </a:solidFill>
              </a:rPr>
              <a:t>Scrubber is air washer with refinement device which is used for cleaning gases from soluble or particulates.</a:t>
            </a:r>
          </a:p>
          <a:p>
            <a:pPr algn="just"/>
            <a:endParaRPr lang="en-US" sz="1600" dirty="0">
              <a:solidFill>
                <a:srgbClr val="000000"/>
              </a:solidFill>
            </a:endParaRPr>
          </a:p>
          <a:p>
            <a:pPr algn="just"/>
            <a:r>
              <a:rPr lang="en-US" sz="1600" dirty="0">
                <a:solidFill>
                  <a:srgbClr val="000000"/>
                </a:solidFill>
              </a:rPr>
              <a:t>It even treats fumes on line.</a:t>
            </a:r>
          </a:p>
          <a:p>
            <a:pPr algn="just"/>
            <a:endParaRPr lang="en-US" sz="1600" dirty="0">
              <a:solidFill>
                <a:srgbClr val="000000"/>
              </a:solidFill>
            </a:endParaRPr>
          </a:p>
          <a:p>
            <a:pPr algn="just"/>
            <a:r>
              <a:rPr lang="en-US" sz="1600" dirty="0">
                <a:solidFill>
                  <a:srgbClr val="000000"/>
                </a:solidFill>
              </a:rPr>
              <a:t>It effectively reduces concentration of water soluble acid, base and organics contaminants.</a:t>
            </a:r>
          </a:p>
          <a:p>
            <a:pPr algn="just"/>
            <a:endParaRPr lang="en-US" sz="1600" dirty="0">
              <a:solidFill>
                <a:srgbClr val="000000"/>
              </a:solidFill>
            </a:endParaRPr>
          </a:p>
          <a:p>
            <a:pPr algn="just"/>
            <a:r>
              <a:rPr lang="en-US" sz="1600" dirty="0">
                <a:solidFill>
                  <a:srgbClr val="000000"/>
                </a:solidFill>
              </a:rPr>
              <a:t>There are 3 LCPs installed for 3 scrubber units and respective exhaust fans.</a:t>
            </a:r>
          </a:p>
          <a:p>
            <a:pPr algn="just"/>
            <a:endParaRPr lang="en-US" sz="1600" dirty="0"/>
          </a:p>
          <a:p>
            <a:pPr algn="just"/>
            <a:r>
              <a:rPr lang="en-US" sz="1600" dirty="0"/>
              <a:t>LCPs are tie to the BAS control for remote control and monitoring.</a:t>
            </a:r>
            <a:endParaRPr lang="en-US" sz="1600" dirty="0">
              <a:solidFill>
                <a:srgbClr val="000000"/>
              </a:solidFill>
            </a:endParaRPr>
          </a:p>
          <a:p>
            <a:endParaRPr lang="en-US" dirty="0"/>
          </a:p>
        </p:txBody>
      </p:sp>
    </p:spTree>
    <p:extLst>
      <p:ext uri="{BB962C8B-B14F-4D97-AF65-F5344CB8AC3E}">
        <p14:creationId xmlns:p14="http://schemas.microsoft.com/office/powerpoint/2010/main" val="687577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A30870-44EB-4833-BD59-032847E57284}"/>
              </a:ext>
            </a:extLst>
          </p:cNvPr>
          <p:cNvSpPr>
            <a:spLocks noGrp="1"/>
          </p:cNvSpPr>
          <p:nvPr>
            <p:ph type="body" sz="quarter" idx="10"/>
          </p:nvPr>
        </p:nvSpPr>
        <p:spPr>
          <a:xfrm>
            <a:off x="611316" y="703821"/>
            <a:ext cx="10988019" cy="393192"/>
          </a:xfrm>
        </p:spPr>
        <p:txBody>
          <a:bodyPr/>
          <a:lstStyle/>
          <a:p>
            <a:r>
              <a:rPr lang="en-US" sz="2000" dirty="0">
                <a:solidFill>
                  <a:srgbClr val="0089C4"/>
                </a:solidFill>
              </a:rPr>
              <a:t>Facilities BAS control</a:t>
            </a:r>
            <a:r>
              <a:rPr lang="en-US" sz="2800" dirty="0">
                <a:solidFill>
                  <a:srgbClr val="0089C4"/>
                </a:solidFill>
              </a:rPr>
              <a:t> - </a:t>
            </a:r>
            <a:r>
              <a:rPr lang="en-US" sz="2000" dirty="0">
                <a:solidFill>
                  <a:srgbClr val="0089C4"/>
                </a:solidFill>
              </a:rPr>
              <a:t>Acid</a:t>
            </a:r>
            <a:r>
              <a:rPr lang="en-US" sz="2800" dirty="0">
                <a:solidFill>
                  <a:srgbClr val="0089C4"/>
                </a:solidFill>
              </a:rPr>
              <a:t> </a:t>
            </a:r>
            <a:r>
              <a:rPr lang="en-US" sz="2000" dirty="0">
                <a:solidFill>
                  <a:srgbClr val="0089C4"/>
                </a:solidFill>
              </a:rPr>
              <a:t>Scrubber Exhaust System</a:t>
            </a:r>
          </a:p>
        </p:txBody>
      </p:sp>
      <p:pic>
        <p:nvPicPr>
          <p:cNvPr id="4" name="Picture 2">
            <a:extLst>
              <a:ext uri="{FF2B5EF4-FFF2-40B4-BE49-F238E27FC236}">
                <a16:creationId xmlns:a16="http://schemas.microsoft.com/office/drawing/2014/main" id="{E818C988-B723-476D-81C5-71D198290657}"/>
              </a:ext>
            </a:extLst>
          </p:cNvPr>
          <p:cNvPicPr>
            <a:picLocks noChangeAspect="1" noChangeArrowheads="1"/>
          </p:cNvPicPr>
          <p:nvPr>
            <p:custDataLst>
              <p:tags r:id="rId1"/>
            </p:custDataLst>
          </p:nvPr>
        </p:nvPicPr>
        <p:blipFill>
          <a:blip r:embed="rId3" cstate="print"/>
          <a:srcRect/>
          <a:stretch>
            <a:fillRect/>
          </a:stretch>
        </p:blipFill>
        <p:spPr bwMode="auto">
          <a:xfrm>
            <a:off x="1565859" y="1514706"/>
            <a:ext cx="9060281" cy="4919960"/>
          </a:xfrm>
          <a:prstGeom prst="rect">
            <a:avLst/>
          </a:prstGeom>
          <a:noFill/>
          <a:ln w="0">
            <a:noFill/>
            <a:miter lim="800000"/>
            <a:headEnd/>
            <a:tailEnd/>
          </a:ln>
          <a:effectLst/>
        </p:spPr>
      </p:pic>
    </p:spTree>
    <p:extLst>
      <p:ext uri="{BB962C8B-B14F-4D97-AF65-F5344CB8AC3E}">
        <p14:creationId xmlns:p14="http://schemas.microsoft.com/office/powerpoint/2010/main" val="1221405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79F65-0ECE-4C6B-95A8-91E0B92B382A}"/>
              </a:ext>
            </a:extLst>
          </p:cNvPr>
          <p:cNvSpPr>
            <a:spLocks noGrp="1"/>
          </p:cNvSpPr>
          <p:nvPr>
            <p:ph type="body" sz="quarter" idx="10"/>
          </p:nvPr>
        </p:nvSpPr>
        <p:spPr/>
        <p:txBody>
          <a:bodyPr/>
          <a:lstStyle/>
          <a:p>
            <a:r>
              <a:rPr lang="en-US" dirty="0"/>
              <a:t>Process Exhaust Ventilation – Solvent Scrubber System</a:t>
            </a:r>
          </a:p>
        </p:txBody>
      </p:sp>
      <p:pic>
        <p:nvPicPr>
          <p:cNvPr id="4" name="Picture 3">
            <a:extLst>
              <a:ext uri="{FF2B5EF4-FFF2-40B4-BE49-F238E27FC236}">
                <a16:creationId xmlns:a16="http://schemas.microsoft.com/office/drawing/2014/main" id="{8F818486-4457-4F0E-B4A9-8EF69F58549F}"/>
              </a:ext>
            </a:extLst>
          </p:cNvPr>
          <p:cNvPicPr>
            <a:picLocks noChangeAspect="1"/>
          </p:cNvPicPr>
          <p:nvPr/>
        </p:nvPicPr>
        <p:blipFill>
          <a:blip r:embed="rId2"/>
          <a:stretch>
            <a:fillRect/>
          </a:stretch>
        </p:blipFill>
        <p:spPr>
          <a:xfrm>
            <a:off x="2156353" y="1375480"/>
            <a:ext cx="8127824" cy="5013424"/>
          </a:xfrm>
          <a:prstGeom prst="rect">
            <a:avLst/>
          </a:prstGeom>
        </p:spPr>
      </p:pic>
    </p:spTree>
    <p:extLst>
      <p:ext uri="{BB962C8B-B14F-4D97-AF65-F5344CB8AC3E}">
        <p14:creationId xmlns:p14="http://schemas.microsoft.com/office/powerpoint/2010/main" val="2341820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D72CC0-6EE6-4D2E-B40E-F73492FC4C1C}"/>
              </a:ext>
            </a:extLst>
          </p:cNvPr>
          <p:cNvSpPr>
            <a:spLocks noGrp="1"/>
          </p:cNvSpPr>
          <p:nvPr>
            <p:ph type="body" sz="quarter" idx="10"/>
          </p:nvPr>
        </p:nvSpPr>
        <p:spPr>
          <a:xfrm>
            <a:off x="701627" y="715111"/>
            <a:ext cx="10988019" cy="393192"/>
          </a:xfrm>
        </p:spPr>
        <p:txBody>
          <a:bodyPr/>
          <a:lstStyle/>
          <a:p>
            <a:r>
              <a:rPr lang="en-US" sz="2000" dirty="0"/>
              <a:t>Process Exhaust Ventilation – Solvent Scrubber System</a:t>
            </a:r>
          </a:p>
        </p:txBody>
      </p:sp>
      <p:pic>
        <p:nvPicPr>
          <p:cNvPr id="4" name="Picture 3">
            <a:extLst>
              <a:ext uri="{FF2B5EF4-FFF2-40B4-BE49-F238E27FC236}">
                <a16:creationId xmlns:a16="http://schemas.microsoft.com/office/drawing/2014/main" id="{2C528878-7965-45B6-827F-7E96A038A0FA}"/>
              </a:ext>
            </a:extLst>
          </p:cNvPr>
          <p:cNvPicPr>
            <a:picLocks noChangeAspect="1"/>
          </p:cNvPicPr>
          <p:nvPr/>
        </p:nvPicPr>
        <p:blipFill>
          <a:blip r:embed="rId2"/>
          <a:stretch>
            <a:fillRect/>
          </a:stretch>
        </p:blipFill>
        <p:spPr>
          <a:xfrm>
            <a:off x="1466535" y="1346329"/>
            <a:ext cx="9458201" cy="5247176"/>
          </a:xfrm>
          <a:prstGeom prst="rect">
            <a:avLst/>
          </a:prstGeom>
        </p:spPr>
      </p:pic>
    </p:spTree>
    <p:extLst>
      <p:ext uri="{BB962C8B-B14F-4D97-AF65-F5344CB8AC3E}">
        <p14:creationId xmlns:p14="http://schemas.microsoft.com/office/powerpoint/2010/main" val="1106149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5C80FF-E55F-4EA2-A77C-C3C9C353263B}"/>
              </a:ext>
            </a:extLst>
          </p:cNvPr>
          <p:cNvSpPr>
            <a:spLocks noGrp="1"/>
          </p:cNvSpPr>
          <p:nvPr>
            <p:ph type="body" sz="quarter" idx="10"/>
          </p:nvPr>
        </p:nvSpPr>
        <p:spPr/>
        <p:txBody>
          <a:bodyPr/>
          <a:lstStyle/>
          <a:p>
            <a:r>
              <a:rPr lang="en-US" sz="2000" dirty="0"/>
              <a:t>Process Exhaust Ventilation – Solvent Scrubber System</a:t>
            </a:r>
          </a:p>
        </p:txBody>
      </p:sp>
      <p:sp>
        <p:nvSpPr>
          <p:cNvPr id="3" name="Text Placeholder 2">
            <a:extLst>
              <a:ext uri="{FF2B5EF4-FFF2-40B4-BE49-F238E27FC236}">
                <a16:creationId xmlns:a16="http://schemas.microsoft.com/office/drawing/2014/main" id="{78873478-9981-4FB8-95E1-766DCCD44195}"/>
              </a:ext>
            </a:extLst>
          </p:cNvPr>
          <p:cNvSpPr>
            <a:spLocks noGrp="1"/>
          </p:cNvSpPr>
          <p:nvPr>
            <p:ph type="body" sz="quarter" idx="13"/>
          </p:nvPr>
        </p:nvSpPr>
        <p:spPr>
          <a:xfrm>
            <a:off x="612218" y="1659466"/>
            <a:ext cx="10987117" cy="4260850"/>
          </a:xfrm>
        </p:spPr>
        <p:txBody>
          <a:bodyPr/>
          <a:lstStyle/>
          <a:p>
            <a:r>
              <a:rPr lang="en-US" sz="2400" dirty="0"/>
              <a:t>Equipment installed: </a:t>
            </a:r>
          </a:p>
          <a:p>
            <a:pPr lvl="4"/>
            <a:endParaRPr lang="en-US" sz="1800" dirty="0">
              <a:latin typeface="Arial" panose="020B0604020202020204" pitchFamily="34" charset="0"/>
              <a:cs typeface="Arial" panose="020B0604020202020204" pitchFamily="34" charset="0"/>
            </a:endParaRPr>
          </a:p>
          <a:p>
            <a:pPr lvl="4"/>
            <a:r>
              <a:rPr lang="en-US" sz="1800" dirty="0">
                <a:latin typeface="Arial" panose="020B0604020202020204" pitchFamily="34" charset="0"/>
                <a:cs typeface="Arial" panose="020B0604020202020204" pitchFamily="34" charset="0"/>
              </a:rPr>
              <a:t> 4</a:t>
            </a:r>
            <a:r>
              <a:rPr lang="en-US" sz="1800" dirty="0">
                <a:solidFill>
                  <a:srgbClr val="000000"/>
                </a:solidFill>
                <a:latin typeface="Arial" panose="020B0604020202020204" pitchFamily="34" charset="0"/>
                <a:cs typeface="Arial" panose="020B0604020202020204" pitchFamily="34" charset="0"/>
              </a:rPr>
              <a:t> Numbers of </a:t>
            </a:r>
            <a:r>
              <a:rPr lang="en-US" sz="1800" dirty="0">
                <a:latin typeface="Arial" panose="020B0604020202020204" pitchFamily="34" charset="0"/>
                <a:cs typeface="Arial" panose="020B0604020202020204" pitchFamily="34" charset="0"/>
              </a:rPr>
              <a:t>Solvent</a:t>
            </a:r>
            <a:r>
              <a:rPr lang="en-US" sz="1800" dirty="0">
                <a:solidFill>
                  <a:srgbClr val="000000"/>
                </a:solidFill>
                <a:latin typeface="Arial" panose="020B0604020202020204" pitchFamily="34" charset="0"/>
                <a:cs typeface="Arial" panose="020B0604020202020204" pitchFamily="34" charset="0"/>
              </a:rPr>
              <a:t> Scrubber Exhaust. </a:t>
            </a:r>
          </a:p>
          <a:p>
            <a:pPr marL="638550" lvl="4" indent="0">
              <a:buNone/>
            </a:pPr>
            <a:endParaRPr lang="en-US" sz="1800" dirty="0">
              <a:solidFill>
                <a:srgbClr val="000000"/>
              </a:solidFill>
              <a:latin typeface="Arial" panose="020B0604020202020204" pitchFamily="34" charset="0"/>
              <a:cs typeface="Arial" panose="020B0604020202020204" pitchFamily="34" charset="0"/>
            </a:endParaRPr>
          </a:p>
          <a:p>
            <a:pPr lvl="4"/>
            <a:r>
              <a:rPr lang="en-US" sz="1800" dirty="0">
                <a:solidFill>
                  <a:srgbClr val="000000"/>
                </a:solidFill>
                <a:latin typeface="Arial" panose="020B0604020202020204" pitchFamily="34" charset="0"/>
                <a:cs typeface="Arial" panose="020B0604020202020204" pitchFamily="34" charset="0"/>
              </a:rPr>
              <a:t>Each solvent scrubber unit consists of :</a:t>
            </a:r>
          </a:p>
          <a:p>
            <a:pPr lvl="1">
              <a:buNone/>
            </a:pPr>
            <a:endParaRPr lang="en-US" sz="1800" dirty="0">
              <a:solidFill>
                <a:srgbClr val="000000"/>
              </a:solidFill>
            </a:endParaRPr>
          </a:p>
          <a:p>
            <a:pPr lvl="7"/>
            <a:r>
              <a:rPr lang="en-US" sz="1800" dirty="0">
                <a:solidFill>
                  <a:srgbClr val="000000"/>
                </a:solidFill>
                <a:latin typeface="Arial" panose="020B0604020202020204" pitchFamily="34" charset="0"/>
                <a:cs typeface="Arial" panose="020B0604020202020204" pitchFamily="34" charset="0"/>
              </a:rPr>
              <a:t>1 Exhaust Fan with Exhaust Damper control</a:t>
            </a:r>
          </a:p>
          <a:p>
            <a:pPr lvl="1">
              <a:buNone/>
            </a:pPr>
            <a:endParaRPr lang="en-US" sz="1800" dirty="0">
              <a:solidFill>
                <a:srgbClr val="000000"/>
              </a:solidFill>
            </a:endParaRPr>
          </a:p>
          <a:p>
            <a:pPr lvl="7"/>
            <a:r>
              <a:rPr lang="en-US" sz="1800" dirty="0">
                <a:latin typeface="Arial" panose="020B0604020202020204" pitchFamily="34" charset="0"/>
                <a:cs typeface="Arial" panose="020B0604020202020204" pitchFamily="34" charset="0"/>
              </a:rPr>
              <a:t>1 Vertical packed bed counter-flow dry activated carbon scrubber</a:t>
            </a:r>
            <a:endParaRPr lang="en-US" sz="1800" dirty="0">
              <a:solidFill>
                <a:srgbClr val="00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66174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A01600-AE96-47FF-BF78-51A00F56D598}"/>
              </a:ext>
            </a:extLst>
          </p:cNvPr>
          <p:cNvSpPr>
            <a:spLocks noGrp="1"/>
          </p:cNvSpPr>
          <p:nvPr>
            <p:ph type="body" sz="quarter" idx="10"/>
          </p:nvPr>
        </p:nvSpPr>
        <p:spPr/>
        <p:txBody>
          <a:bodyPr/>
          <a:lstStyle/>
          <a:p>
            <a:r>
              <a:rPr lang="en-US" sz="2000" dirty="0">
                <a:solidFill>
                  <a:srgbClr val="0000FF"/>
                </a:solidFill>
              </a:rPr>
              <a:t>Process Description  - Solvent Exhaust Fans</a:t>
            </a:r>
          </a:p>
        </p:txBody>
      </p:sp>
      <p:sp>
        <p:nvSpPr>
          <p:cNvPr id="3" name="Text Placeholder 2">
            <a:extLst>
              <a:ext uri="{FF2B5EF4-FFF2-40B4-BE49-F238E27FC236}">
                <a16:creationId xmlns:a16="http://schemas.microsoft.com/office/drawing/2014/main" id="{F97C57BD-9A51-467D-9213-321471A7EB51}"/>
              </a:ext>
            </a:extLst>
          </p:cNvPr>
          <p:cNvSpPr>
            <a:spLocks noGrp="1"/>
          </p:cNvSpPr>
          <p:nvPr>
            <p:ph type="body" sz="quarter" idx="13"/>
          </p:nvPr>
        </p:nvSpPr>
        <p:spPr>
          <a:xfrm>
            <a:off x="475849" y="1893328"/>
            <a:ext cx="4942817" cy="4631650"/>
          </a:xfrm>
        </p:spPr>
        <p:txBody>
          <a:bodyPr/>
          <a:lstStyle/>
          <a:p>
            <a:r>
              <a:rPr lang="en-US" sz="1600" dirty="0"/>
              <a:t>Solvent</a:t>
            </a:r>
            <a:r>
              <a:rPr lang="en-US" sz="1600" dirty="0">
                <a:solidFill>
                  <a:srgbClr val="000000"/>
                </a:solidFill>
              </a:rPr>
              <a:t> Exhaust System serves to provide exhaust for the production area.</a:t>
            </a:r>
          </a:p>
          <a:p>
            <a:endParaRPr lang="en-US" sz="1600" dirty="0">
              <a:solidFill>
                <a:srgbClr val="000000"/>
              </a:solidFill>
            </a:endParaRPr>
          </a:p>
          <a:p>
            <a:r>
              <a:rPr lang="en-US" sz="1600" dirty="0">
                <a:solidFill>
                  <a:srgbClr val="000000"/>
                </a:solidFill>
              </a:rPr>
              <a:t>There are </a:t>
            </a:r>
            <a:r>
              <a:rPr lang="en-US" sz="1600" dirty="0"/>
              <a:t>2</a:t>
            </a:r>
            <a:r>
              <a:rPr lang="en-US" sz="1600" dirty="0">
                <a:solidFill>
                  <a:srgbClr val="000000"/>
                </a:solidFill>
              </a:rPr>
              <a:t> VSD driven exhaust fans.</a:t>
            </a:r>
          </a:p>
          <a:p>
            <a:endParaRPr lang="en-US" sz="1600" dirty="0">
              <a:solidFill>
                <a:srgbClr val="000000"/>
              </a:solidFill>
            </a:endParaRPr>
          </a:p>
          <a:p>
            <a:r>
              <a:rPr lang="en-US" sz="1600" dirty="0">
                <a:solidFill>
                  <a:srgbClr val="000000"/>
                </a:solidFill>
              </a:rPr>
              <a:t>These exhaust fans exhaust the contaminated air from the clean room from level 3 to 4 and to maintained the static pressure at the main duct at </a:t>
            </a:r>
            <a:r>
              <a:rPr lang="en-US" sz="1600" dirty="0"/>
              <a:t>900</a:t>
            </a:r>
            <a:r>
              <a:rPr lang="en-US" sz="1600" dirty="0">
                <a:solidFill>
                  <a:srgbClr val="000000"/>
                </a:solidFill>
              </a:rPr>
              <a:t> Pa.</a:t>
            </a:r>
          </a:p>
          <a:p>
            <a:endParaRPr lang="en-US" sz="1600" dirty="0">
              <a:solidFill>
                <a:srgbClr val="000000"/>
              </a:solidFill>
            </a:endParaRPr>
          </a:p>
          <a:p>
            <a:r>
              <a:rPr lang="en-US" sz="1600" dirty="0">
                <a:solidFill>
                  <a:srgbClr val="000000"/>
                </a:solidFill>
              </a:rPr>
              <a:t>Exhaust fans can be start / stop at LCP (Local Control Panel) or from </a:t>
            </a:r>
            <a:r>
              <a:rPr lang="en-US" sz="1600" dirty="0"/>
              <a:t>BA</a:t>
            </a:r>
            <a:r>
              <a:rPr lang="en-US" sz="1600" dirty="0">
                <a:solidFill>
                  <a:srgbClr val="000000"/>
                </a:solidFill>
              </a:rPr>
              <a:t>S.</a:t>
            </a:r>
          </a:p>
          <a:p>
            <a:endParaRPr lang="en-US" dirty="0"/>
          </a:p>
        </p:txBody>
      </p:sp>
      <p:pic>
        <p:nvPicPr>
          <p:cNvPr id="4" name="Picture 2">
            <a:extLst>
              <a:ext uri="{FF2B5EF4-FFF2-40B4-BE49-F238E27FC236}">
                <a16:creationId xmlns:a16="http://schemas.microsoft.com/office/drawing/2014/main" id="{80FB2BCE-7586-4A2C-80A4-86C294003A4D}"/>
              </a:ext>
            </a:extLst>
          </p:cNvPr>
          <p:cNvPicPr>
            <a:picLocks noChangeAspect="1" noChangeArrowheads="1"/>
          </p:cNvPicPr>
          <p:nvPr>
            <p:custDataLst>
              <p:tags r:id="rId1"/>
            </p:custDataLst>
          </p:nvPr>
        </p:nvPicPr>
        <p:blipFill>
          <a:blip r:embed="rId3" cstate="print"/>
          <a:srcRect/>
          <a:stretch>
            <a:fillRect/>
          </a:stretch>
        </p:blipFill>
        <p:spPr bwMode="auto">
          <a:xfrm>
            <a:off x="5664982" y="1893328"/>
            <a:ext cx="6289951" cy="3286641"/>
          </a:xfrm>
          <a:prstGeom prst="rect">
            <a:avLst/>
          </a:prstGeom>
          <a:noFill/>
          <a:ln w="9525">
            <a:noFill/>
            <a:miter lim="800000"/>
            <a:headEnd/>
            <a:tailEnd/>
          </a:ln>
        </p:spPr>
      </p:pic>
    </p:spTree>
    <p:extLst>
      <p:ext uri="{BB962C8B-B14F-4D97-AF65-F5344CB8AC3E}">
        <p14:creationId xmlns:p14="http://schemas.microsoft.com/office/powerpoint/2010/main" val="402359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3BC2F-B0B9-438E-A59B-B8571205AD27}"/>
              </a:ext>
            </a:extLst>
          </p:cNvPr>
          <p:cNvSpPr>
            <a:spLocks noGrp="1"/>
          </p:cNvSpPr>
          <p:nvPr>
            <p:ph type="body" sz="quarter" idx="10"/>
          </p:nvPr>
        </p:nvSpPr>
        <p:spPr/>
        <p:txBody>
          <a:bodyPr/>
          <a:lstStyle/>
          <a:p>
            <a:r>
              <a:rPr lang="en-US" sz="2000" dirty="0">
                <a:solidFill>
                  <a:srgbClr val="0D04BC"/>
                </a:solidFill>
              </a:rPr>
              <a:t>Process Exhaust Fundamental  - Air Pollution</a:t>
            </a:r>
            <a:endParaRPr lang="en-US" sz="2000" dirty="0"/>
          </a:p>
        </p:txBody>
      </p:sp>
      <p:sp>
        <p:nvSpPr>
          <p:cNvPr id="3" name="Text Placeholder 2">
            <a:extLst>
              <a:ext uri="{FF2B5EF4-FFF2-40B4-BE49-F238E27FC236}">
                <a16:creationId xmlns:a16="http://schemas.microsoft.com/office/drawing/2014/main" id="{F0C0704A-B767-4245-A9AD-56F8C92ED4B8}"/>
              </a:ext>
            </a:extLst>
          </p:cNvPr>
          <p:cNvSpPr>
            <a:spLocks noGrp="1"/>
          </p:cNvSpPr>
          <p:nvPr>
            <p:ph type="body" sz="quarter" idx="13"/>
          </p:nvPr>
        </p:nvSpPr>
        <p:spPr>
          <a:xfrm>
            <a:off x="611316" y="1691861"/>
            <a:ext cx="8814010" cy="4260850"/>
          </a:xfrm>
        </p:spPr>
        <p:txBody>
          <a:bodyPr/>
          <a:lstStyle/>
          <a:p>
            <a:pPr algn="just"/>
            <a:r>
              <a:rPr lang="kl-GL" sz="1400" dirty="0">
                <a:solidFill>
                  <a:schemeClr val="tx1"/>
                </a:solidFill>
              </a:rPr>
              <a:t>Air pollution has been found to be present widely in the </a:t>
            </a:r>
            <a:r>
              <a:rPr lang="kl-GL" sz="1400" dirty="0">
                <a:solidFill>
                  <a:schemeClr val="tx1"/>
                </a:solidFill>
                <a:hlinkClick r:id="rId2" tooltip="Environment (biophysical)"/>
              </a:rPr>
              <a:t>environment</a:t>
            </a:r>
            <a:r>
              <a:rPr lang="kl-GL" sz="1400" dirty="0">
                <a:solidFill>
                  <a:schemeClr val="tx1"/>
                </a:solidFill>
              </a:rPr>
              <a:t>. There are a number of effects of this:</a:t>
            </a:r>
          </a:p>
          <a:p>
            <a:pPr lvl="0" algn="just"/>
            <a:endParaRPr lang="kl-GL" sz="1400" dirty="0">
              <a:solidFill>
                <a:schemeClr val="tx1"/>
              </a:solidFill>
              <a:hlinkClick r:id="rId3" tooltip="Biomagnification"/>
            </a:endParaRPr>
          </a:p>
          <a:p>
            <a:pPr lvl="0" algn="just"/>
            <a:r>
              <a:rPr lang="kl-GL" sz="1400" dirty="0">
                <a:solidFill>
                  <a:schemeClr val="tx1"/>
                </a:solidFill>
                <a:hlinkClick r:id="rId3" tooltip="Biomagnification"/>
              </a:rPr>
              <a:t>Biomagnification</a:t>
            </a:r>
            <a:r>
              <a:rPr lang="kl-GL" sz="1400" dirty="0">
                <a:solidFill>
                  <a:schemeClr val="tx1"/>
                </a:solidFill>
              </a:rPr>
              <a:t> describes situations where toxins (such as </a:t>
            </a:r>
            <a:r>
              <a:rPr lang="kl-GL" sz="1400" dirty="0">
                <a:solidFill>
                  <a:schemeClr val="tx1"/>
                </a:solidFill>
                <a:hlinkClick r:id="rId4" tooltip="Heavy metals"/>
              </a:rPr>
              <a:t>heavy metals</a:t>
            </a:r>
            <a:r>
              <a:rPr lang="kl-GL" sz="1400" dirty="0">
                <a:solidFill>
                  <a:schemeClr val="tx1"/>
                </a:solidFill>
              </a:rPr>
              <a:t>) may pass through </a:t>
            </a:r>
            <a:r>
              <a:rPr lang="kl-GL" sz="1400" dirty="0">
                <a:solidFill>
                  <a:schemeClr val="tx1"/>
                </a:solidFill>
                <a:hlinkClick r:id="rId5" tooltip="Trophic level"/>
              </a:rPr>
              <a:t>trophic levels</a:t>
            </a:r>
            <a:r>
              <a:rPr lang="kl-GL" sz="1400" dirty="0">
                <a:solidFill>
                  <a:schemeClr val="tx1"/>
                </a:solidFill>
              </a:rPr>
              <a:t>, becoming exponentially more concentrated in the process.</a:t>
            </a:r>
          </a:p>
          <a:p>
            <a:pPr lvl="0" algn="just"/>
            <a:endParaRPr lang="kl-GL" sz="1400" dirty="0">
              <a:solidFill>
                <a:schemeClr val="tx1"/>
              </a:solidFill>
              <a:hlinkClick r:id="rId6" tooltip="Carbon dioxide"/>
            </a:endParaRPr>
          </a:p>
          <a:p>
            <a:pPr lvl="0" algn="just"/>
            <a:r>
              <a:rPr lang="kl-GL" sz="1400" dirty="0">
                <a:solidFill>
                  <a:schemeClr val="tx1"/>
                </a:solidFill>
                <a:hlinkClick r:id="rId6" tooltip="Carbon dioxide"/>
              </a:rPr>
              <a:t>Carbon dioxide</a:t>
            </a:r>
            <a:r>
              <a:rPr lang="kl-GL" sz="1400" dirty="0">
                <a:solidFill>
                  <a:schemeClr val="tx1"/>
                </a:solidFill>
              </a:rPr>
              <a:t> emissions cause </a:t>
            </a:r>
            <a:r>
              <a:rPr lang="kl-GL" sz="1400" dirty="0">
                <a:solidFill>
                  <a:schemeClr val="tx1"/>
                </a:solidFill>
                <a:hlinkClick r:id="rId7" tooltip="Ocean acidification"/>
              </a:rPr>
              <a:t>ocean acidification</a:t>
            </a:r>
            <a:r>
              <a:rPr lang="kl-GL" sz="1400" dirty="0">
                <a:solidFill>
                  <a:schemeClr val="tx1"/>
                </a:solidFill>
              </a:rPr>
              <a:t>, the ongoing decrease in the pH of the Earth's oceans as CO</a:t>
            </a:r>
            <a:r>
              <a:rPr lang="kl-GL" sz="1400" baseline="-25000" dirty="0">
                <a:solidFill>
                  <a:schemeClr val="tx1"/>
                </a:solidFill>
              </a:rPr>
              <a:t>2</a:t>
            </a:r>
            <a:r>
              <a:rPr lang="kl-GL" sz="1400" dirty="0">
                <a:solidFill>
                  <a:schemeClr val="tx1"/>
                </a:solidFill>
              </a:rPr>
              <a:t> becomes dissolved.</a:t>
            </a:r>
          </a:p>
          <a:p>
            <a:pPr lvl="0" algn="just"/>
            <a:endParaRPr lang="kl-GL" sz="1400" dirty="0">
              <a:solidFill>
                <a:schemeClr val="tx1"/>
              </a:solidFill>
            </a:endParaRPr>
          </a:p>
          <a:p>
            <a:pPr lvl="0" algn="just"/>
            <a:r>
              <a:rPr lang="kl-GL" sz="1400" dirty="0">
                <a:solidFill>
                  <a:schemeClr val="tx1"/>
                </a:solidFill>
              </a:rPr>
              <a:t>The emission of </a:t>
            </a:r>
            <a:r>
              <a:rPr lang="kl-GL" sz="1400" dirty="0">
                <a:solidFill>
                  <a:schemeClr val="tx1"/>
                </a:solidFill>
                <a:hlinkClick r:id="rId8" tooltip="Greenhouse gas"/>
              </a:rPr>
              <a:t>greenhouse gases</a:t>
            </a:r>
            <a:r>
              <a:rPr lang="kl-GL" sz="1400" dirty="0">
                <a:solidFill>
                  <a:schemeClr val="tx1"/>
                </a:solidFill>
              </a:rPr>
              <a:t> leads to </a:t>
            </a:r>
            <a:r>
              <a:rPr lang="kl-GL" sz="1400" dirty="0">
                <a:solidFill>
                  <a:schemeClr val="tx1"/>
                </a:solidFill>
                <a:hlinkClick r:id="rId9" tooltip="Global warming"/>
              </a:rPr>
              <a:t>global warming</a:t>
            </a:r>
            <a:r>
              <a:rPr lang="kl-GL" sz="1400" dirty="0">
                <a:solidFill>
                  <a:schemeClr val="tx1"/>
                </a:solidFill>
              </a:rPr>
              <a:t> which affects ecosystems in many ways.</a:t>
            </a:r>
          </a:p>
          <a:p>
            <a:pPr lvl="0" algn="just"/>
            <a:endParaRPr lang="kl-GL" sz="1400" dirty="0">
              <a:solidFill>
                <a:schemeClr val="tx1"/>
              </a:solidFill>
              <a:hlinkClick r:id="rId10" tooltip="Nitrogen oxide"/>
            </a:endParaRPr>
          </a:p>
          <a:p>
            <a:pPr lvl="0" algn="just"/>
            <a:r>
              <a:rPr lang="kl-GL" sz="1400" dirty="0">
                <a:solidFill>
                  <a:schemeClr val="tx1"/>
                </a:solidFill>
                <a:hlinkClick r:id="rId10" tooltip="Nitrogen oxide"/>
              </a:rPr>
              <a:t>Nitrogen oxides</a:t>
            </a:r>
            <a:r>
              <a:rPr lang="kl-GL" sz="1400" dirty="0">
                <a:solidFill>
                  <a:schemeClr val="tx1"/>
                </a:solidFill>
              </a:rPr>
              <a:t> are removed from the air by rain and </a:t>
            </a:r>
            <a:r>
              <a:rPr lang="kl-GL" sz="1400" dirty="0">
                <a:solidFill>
                  <a:schemeClr val="tx1"/>
                </a:solidFill>
                <a:hlinkClick r:id="rId11" tooltip="Fertiliser"/>
              </a:rPr>
              <a:t>fertilise</a:t>
            </a:r>
            <a:r>
              <a:rPr lang="kl-GL" sz="1400" dirty="0">
                <a:solidFill>
                  <a:schemeClr val="tx1"/>
                </a:solidFill>
              </a:rPr>
              <a:t> land which can change the species composition of ecosystems.</a:t>
            </a:r>
          </a:p>
          <a:p>
            <a:pPr lvl="0" algn="just"/>
            <a:endParaRPr lang="kl-GL" sz="1400" dirty="0">
              <a:solidFill>
                <a:schemeClr val="tx1"/>
              </a:solidFill>
              <a:hlinkClick r:id="rId12" tooltip="Smog"/>
            </a:endParaRPr>
          </a:p>
          <a:p>
            <a:pPr lvl="0" algn="just"/>
            <a:r>
              <a:rPr lang="kl-GL" sz="1400" dirty="0">
                <a:solidFill>
                  <a:schemeClr val="tx1"/>
                </a:solidFill>
                <a:hlinkClick r:id="rId12" tooltip="Smog"/>
              </a:rPr>
              <a:t>Smog</a:t>
            </a:r>
            <a:r>
              <a:rPr lang="kl-GL" sz="1400" dirty="0">
                <a:solidFill>
                  <a:schemeClr val="tx1"/>
                </a:solidFill>
              </a:rPr>
              <a:t> and haze can reduce the amount of sunlight received by plants to carry out </a:t>
            </a:r>
            <a:r>
              <a:rPr lang="kl-GL" sz="1400" dirty="0">
                <a:solidFill>
                  <a:schemeClr val="tx1"/>
                </a:solidFill>
                <a:hlinkClick r:id="rId13" tooltip="Photosynthesis"/>
              </a:rPr>
              <a:t>photosynthesis</a:t>
            </a:r>
            <a:r>
              <a:rPr lang="kl-GL" sz="1400" dirty="0">
                <a:solidFill>
                  <a:schemeClr val="tx1"/>
                </a:solidFill>
              </a:rPr>
              <a:t> and leads to the production of </a:t>
            </a:r>
            <a:r>
              <a:rPr lang="kl-GL" sz="1400" dirty="0">
                <a:solidFill>
                  <a:schemeClr val="tx1"/>
                </a:solidFill>
                <a:hlinkClick r:id="rId14" tooltip="Tropospheric ozone"/>
              </a:rPr>
              <a:t>tropospheric ozone</a:t>
            </a:r>
            <a:r>
              <a:rPr lang="kl-GL" sz="1400" dirty="0">
                <a:solidFill>
                  <a:schemeClr val="tx1"/>
                </a:solidFill>
              </a:rPr>
              <a:t> which damages plants.</a:t>
            </a:r>
          </a:p>
          <a:p>
            <a:pPr algn="just"/>
            <a:endParaRPr lang="kl-GL" sz="1400" dirty="0">
              <a:solidFill>
                <a:schemeClr val="tx1"/>
              </a:solidFill>
              <a:hlinkClick r:id="rId15" tooltip="Sulfur dioxide"/>
            </a:endParaRPr>
          </a:p>
          <a:p>
            <a:pPr algn="just"/>
            <a:r>
              <a:rPr lang="kl-GL" sz="1400" dirty="0">
                <a:solidFill>
                  <a:schemeClr val="tx1"/>
                </a:solidFill>
                <a:hlinkClick r:id="rId15" tooltip="Sulfur dioxide"/>
              </a:rPr>
              <a:t>Sulfur dioxide</a:t>
            </a:r>
            <a:r>
              <a:rPr lang="kl-GL" sz="1400" dirty="0">
                <a:solidFill>
                  <a:schemeClr val="tx1"/>
                </a:solidFill>
              </a:rPr>
              <a:t> and </a:t>
            </a:r>
            <a:r>
              <a:rPr lang="kl-GL" sz="1400" dirty="0">
                <a:solidFill>
                  <a:schemeClr val="tx1"/>
                </a:solidFill>
                <a:hlinkClick r:id="rId10" tooltip="Nitrogen oxide"/>
              </a:rPr>
              <a:t>nitrogen oxides</a:t>
            </a:r>
            <a:r>
              <a:rPr lang="kl-GL" sz="1400" dirty="0">
                <a:solidFill>
                  <a:schemeClr val="tx1"/>
                </a:solidFill>
              </a:rPr>
              <a:t> can cause </a:t>
            </a:r>
            <a:r>
              <a:rPr lang="kl-GL" sz="1400" dirty="0">
                <a:solidFill>
                  <a:schemeClr val="tx1"/>
                </a:solidFill>
                <a:hlinkClick r:id="rId16" tooltip="Acid rain"/>
              </a:rPr>
              <a:t>acid rain</a:t>
            </a:r>
            <a:endParaRPr lang="kl-GL" sz="1400" dirty="0">
              <a:solidFill>
                <a:schemeClr val="tx1"/>
              </a:solidFill>
            </a:endParaRPr>
          </a:p>
          <a:p>
            <a:endParaRPr lang="en-US" dirty="0"/>
          </a:p>
        </p:txBody>
      </p:sp>
    </p:spTree>
    <p:extLst>
      <p:ext uri="{BB962C8B-B14F-4D97-AF65-F5344CB8AC3E}">
        <p14:creationId xmlns:p14="http://schemas.microsoft.com/office/powerpoint/2010/main" val="1415000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CAC3B9-497A-48C1-840A-EAC9A1934CB3}"/>
              </a:ext>
            </a:extLst>
          </p:cNvPr>
          <p:cNvSpPr>
            <a:spLocks noGrp="1"/>
          </p:cNvSpPr>
          <p:nvPr>
            <p:ph type="body" sz="quarter" idx="10"/>
          </p:nvPr>
        </p:nvSpPr>
        <p:spPr>
          <a:xfrm>
            <a:off x="612218" y="668669"/>
            <a:ext cx="10988019" cy="393192"/>
          </a:xfrm>
        </p:spPr>
        <p:txBody>
          <a:bodyPr/>
          <a:lstStyle/>
          <a:p>
            <a:r>
              <a:rPr lang="en-US" sz="2000" dirty="0">
                <a:solidFill>
                  <a:srgbClr val="0D04BC"/>
                </a:solidFill>
              </a:rPr>
              <a:t>Process Exhaust Fundamental </a:t>
            </a:r>
            <a:endParaRPr lang="en-US" sz="2000" dirty="0"/>
          </a:p>
        </p:txBody>
      </p:sp>
      <p:sp>
        <p:nvSpPr>
          <p:cNvPr id="3" name="Text Placeholder 2">
            <a:extLst>
              <a:ext uri="{FF2B5EF4-FFF2-40B4-BE49-F238E27FC236}">
                <a16:creationId xmlns:a16="http://schemas.microsoft.com/office/drawing/2014/main" id="{9DA1C063-9EB9-465C-B095-75E9770204BB}"/>
              </a:ext>
            </a:extLst>
          </p:cNvPr>
          <p:cNvSpPr>
            <a:spLocks noGrp="1"/>
          </p:cNvSpPr>
          <p:nvPr>
            <p:ph type="body" sz="quarter" idx="13"/>
          </p:nvPr>
        </p:nvSpPr>
        <p:spPr>
          <a:xfrm>
            <a:off x="318707" y="1490535"/>
            <a:ext cx="5483782" cy="4832342"/>
          </a:xfrm>
        </p:spPr>
        <p:txBody>
          <a:bodyPr/>
          <a:lstStyle/>
          <a:p>
            <a:pPr marL="0" lvl="0" indent="0" defTabSz="914400" fontAlgn="base">
              <a:lnSpc>
                <a:spcPct val="80000"/>
              </a:lnSpc>
              <a:spcBef>
                <a:spcPct val="20000"/>
              </a:spcBef>
              <a:spcAft>
                <a:spcPct val="0"/>
              </a:spcAft>
              <a:buSzPct val="100000"/>
              <a:buNone/>
              <a:defRPr/>
            </a:pPr>
            <a:r>
              <a:rPr lang="en-US" sz="2000" u="sng" kern="0" dirty="0">
                <a:solidFill>
                  <a:srgbClr val="0D04BC"/>
                </a:solidFill>
                <a:latin typeface="Arial"/>
              </a:rPr>
              <a:t>Overview</a:t>
            </a:r>
            <a:endParaRPr lang="en-US" sz="1600" kern="0" dirty="0">
              <a:solidFill>
                <a:srgbClr val="000000"/>
              </a:solidFill>
              <a:latin typeface="Arial"/>
            </a:endParaRPr>
          </a:p>
          <a:p>
            <a:pPr marL="254000" lvl="0" indent="-254000" defTabSz="914400" eaLnBrk="0" fontAlgn="base" hangingPunct="0">
              <a:lnSpc>
                <a:spcPct val="105000"/>
              </a:lnSpc>
              <a:spcBef>
                <a:spcPct val="20000"/>
              </a:spcBef>
              <a:spcAft>
                <a:spcPct val="0"/>
              </a:spcAft>
              <a:buSzPct val="100000"/>
              <a:buNone/>
              <a:defRPr/>
            </a:pPr>
            <a:endParaRPr lang="en-US" sz="1600" kern="0" dirty="0">
              <a:solidFill>
                <a:srgbClr val="000000"/>
              </a:solidFill>
              <a:latin typeface="Arial"/>
            </a:endParaRPr>
          </a:p>
          <a:p>
            <a:pPr marL="709613" lvl="1" indent="-254000" eaLnBrk="0" hangingPunct="0">
              <a:lnSpc>
                <a:spcPct val="105000"/>
              </a:lnSpc>
              <a:spcBef>
                <a:spcPct val="20000"/>
              </a:spcBef>
              <a:buSzPct val="100000"/>
              <a:buFont typeface="Wingdings" pitchFamily="2" charset="2"/>
              <a:buChar char="v"/>
              <a:defRPr/>
            </a:pPr>
            <a:r>
              <a:rPr lang="en-US" sz="1600" kern="0" dirty="0">
                <a:solidFill>
                  <a:srgbClr val="000000"/>
                </a:solidFill>
                <a:latin typeface="Arial"/>
              </a:rPr>
              <a:t>The General Exhaust (GEX)  fans are located in the GEX 4-1,4-2 and 4-3 room at level 4.</a:t>
            </a:r>
          </a:p>
          <a:p>
            <a:pPr marL="709613" lvl="1" indent="-254000" eaLnBrk="0" hangingPunct="0">
              <a:lnSpc>
                <a:spcPct val="105000"/>
              </a:lnSpc>
              <a:spcBef>
                <a:spcPct val="20000"/>
              </a:spcBef>
              <a:buSzPct val="100000"/>
              <a:buFont typeface="Wingdings" pitchFamily="2" charset="2"/>
              <a:buChar char="v"/>
              <a:defRPr/>
            </a:pPr>
            <a:endParaRPr lang="en-US" sz="1600" kern="0" dirty="0">
              <a:solidFill>
                <a:srgbClr val="000000"/>
              </a:solidFill>
              <a:latin typeface="Arial"/>
            </a:endParaRPr>
          </a:p>
          <a:p>
            <a:pPr marL="709613" lvl="1" indent="-254000" eaLnBrk="0" hangingPunct="0">
              <a:lnSpc>
                <a:spcPct val="105000"/>
              </a:lnSpc>
              <a:spcBef>
                <a:spcPct val="20000"/>
              </a:spcBef>
              <a:buSzPct val="100000"/>
              <a:buFont typeface="Wingdings" pitchFamily="2" charset="2"/>
              <a:buChar char="v"/>
              <a:defRPr/>
            </a:pPr>
            <a:r>
              <a:rPr lang="en-US" sz="1600" kern="0" dirty="0">
                <a:solidFill>
                  <a:srgbClr val="000000"/>
                </a:solidFill>
                <a:latin typeface="Arial"/>
              </a:rPr>
              <a:t>The GEX System serves to provide exhaust for the production area of the </a:t>
            </a:r>
            <a:r>
              <a:rPr lang="en-US" sz="1600" kern="0" dirty="0" err="1">
                <a:solidFill>
                  <a:srgbClr val="000000"/>
                </a:solidFill>
                <a:latin typeface="Arial"/>
              </a:rPr>
              <a:t>Lumileds</a:t>
            </a:r>
            <a:r>
              <a:rPr lang="en-US" sz="1600" kern="0" dirty="0">
                <a:solidFill>
                  <a:srgbClr val="000000"/>
                </a:solidFill>
                <a:latin typeface="Arial"/>
              </a:rPr>
              <a:t> at level 4. </a:t>
            </a:r>
          </a:p>
          <a:p>
            <a:pPr marL="709613" lvl="1" indent="-254000" eaLnBrk="0" hangingPunct="0">
              <a:lnSpc>
                <a:spcPct val="105000"/>
              </a:lnSpc>
              <a:spcBef>
                <a:spcPct val="20000"/>
              </a:spcBef>
              <a:buSzPct val="100000"/>
              <a:buFont typeface="Wingdings" pitchFamily="2" charset="2"/>
              <a:buChar char="v"/>
              <a:defRPr/>
            </a:pPr>
            <a:endParaRPr lang="en-US" sz="1600" kern="0" dirty="0">
              <a:solidFill>
                <a:srgbClr val="000000"/>
              </a:solidFill>
              <a:latin typeface="Arial"/>
            </a:endParaRPr>
          </a:p>
          <a:p>
            <a:pPr marL="709613" lvl="1" indent="-254000" eaLnBrk="0" hangingPunct="0">
              <a:lnSpc>
                <a:spcPct val="105000"/>
              </a:lnSpc>
              <a:spcBef>
                <a:spcPct val="20000"/>
              </a:spcBef>
              <a:buSzPct val="100000"/>
              <a:buFont typeface="Wingdings" pitchFamily="2" charset="2"/>
              <a:buChar char="v"/>
              <a:defRPr/>
            </a:pPr>
            <a:r>
              <a:rPr lang="en-US" sz="1600" kern="0" dirty="0">
                <a:solidFill>
                  <a:srgbClr val="000000"/>
                </a:solidFill>
                <a:latin typeface="Arial"/>
              </a:rPr>
              <a:t>There are 3 variable speed exhaust fans which is GEX 4-1,GEX 4-2 and GEX 4-3. </a:t>
            </a:r>
          </a:p>
          <a:p>
            <a:pPr marL="709613" lvl="1" indent="-254000" eaLnBrk="0" hangingPunct="0">
              <a:lnSpc>
                <a:spcPct val="105000"/>
              </a:lnSpc>
              <a:spcBef>
                <a:spcPct val="20000"/>
              </a:spcBef>
              <a:buSzPct val="100000"/>
              <a:buFont typeface="Wingdings" pitchFamily="2" charset="2"/>
              <a:buChar char="v"/>
              <a:defRPr/>
            </a:pPr>
            <a:endParaRPr lang="en-US" sz="1600" kern="0" dirty="0">
              <a:solidFill>
                <a:srgbClr val="000000"/>
              </a:solidFill>
              <a:latin typeface="Arial"/>
            </a:endParaRPr>
          </a:p>
          <a:p>
            <a:pPr marL="709613" lvl="1" indent="-254000" eaLnBrk="0" hangingPunct="0">
              <a:lnSpc>
                <a:spcPct val="105000"/>
              </a:lnSpc>
              <a:spcBef>
                <a:spcPct val="20000"/>
              </a:spcBef>
              <a:buSzPct val="100000"/>
              <a:buFont typeface="Wingdings" pitchFamily="2" charset="2"/>
              <a:buChar char="v"/>
              <a:defRPr/>
            </a:pPr>
            <a:r>
              <a:rPr lang="en-US" sz="1600" kern="0" dirty="0">
                <a:solidFill>
                  <a:srgbClr val="000000"/>
                </a:solidFill>
                <a:latin typeface="Arial"/>
              </a:rPr>
              <a:t>These exhaust fans exhausts the air from the equipment at level 4 saber area. </a:t>
            </a:r>
          </a:p>
          <a:p>
            <a:pPr marL="709613" lvl="1" indent="-254000" eaLnBrk="0" hangingPunct="0">
              <a:lnSpc>
                <a:spcPct val="105000"/>
              </a:lnSpc>
              <a:spcBef>
                <a:spcPct val="20000"/>
              </a:spcBef>
              <a:buSzPct val="100000"/>
              <a:buFont typeface="Wingdings" pitchFamily="2" charset="2"/>
              <a:buChar char="v"/>
              <a:defRPr/>
            </a:pPr>
            <a:endParaRPr lang="en-US" sz="1600" kern="0" dirty="0">
              <a:solidFill>
                <a:srgbClr val="000000"/>
              </a:solidFill>
              <a:latin typeface="Arial"/>
            </a:endParaRPr>
          </a:p>
          <a:p>
            <a:pPr marL="709613" lvl="1" indent="-254000" eaLnBrk="0" hangingPunct="0">
              <a:lnSpc>
                <a:spcPct val="105000"/>
              </a:lnSpc>
              <a:spcBef>
                <a:spcPct val="20000"/>
              </a:spcBef>
              <a:buSzPct val="100000"/>
              <a:buFont typeface="Wingdings" pitchFamily="2" charset="2"/>
              <a:buChar char="v"/>
              <a:defRPr/>
            </a:pPr>
            <a:r>
              <a:rPr lang="en-US" sz="1600" kern="0" dirty="0">
                <a:solidFill>
                  <a:srgbClr val="000000"/>
                </a:solidFill>
                <a:latin typeface="Arial"/>
              </a:rPr>
              <a:t>The total capacity of the GEX is </a:t>
            </a:r>
            <a:r>
              <a:rPr lang="en-US" sz="1600" kern="0" dirty="0">
                <a:latin typeface="Arial"/>
              </a:rPr>
              <a:t>79,</a:t>
            </a:r>
            <a:r>
              <a:rPr lang="en-US" sz="1600" kern="0" dirty="0">
                <a:solidFill>
                  <a:srgbClr val="000000"/>
                </a:solidFill>
                <a:latin typeface="Arial"/>
              </a:rPr>
              <a:t>000 CMH</a:t>
            </a:r>
            <a:endParaRPr lang="en-US" dirty="0"/>
          </a:p>
        </p:txBody>
      </p:sp>
      <p:grpSp>
        <p:nvGrpSpPr>
          <p:cNvPr id="7" name="Group 6">
            <a:extLst>
              <a:ext uri="{FF2B5EF4-FFF2-40B4-BE49-F238E27FC236}">
                <a16:creationId xmlns:a16="http://schemas.microsoft.com/office/drawing/2014/main" id="{EF2B7EDF-F0F3-48F1-8AA9-414477936D19}"/>
              </a:ext>
            </a:extLst>
          </p:cNvPr>
          <p:cNvGrpSpPr/>
          <p:nvPr/>
        </p:nvGrpSpPr>
        <p:grpSpPr>
          <a:xfrm>
            <a:off x="6096000" y="1487713"/>
            <a:ext cx="5927555" cy="5272709"/>
            <a:chOff x="6096000" y="1535690"/>
            <a:chExt cx="5927555" cy="5272709"/>
          </a:xfrm>
        </p:grpSpPr>
        <p:pic>
          <p:nvPicPr>
            <p:cNvPr id="4" name="Picture 6" descr="IMG_1471.JPG">
              <a:extLst>
                <a:ext uri="{FF2B5EF4-FFF2-40B4-BE49-F238E27FC236}">
                  <a16:creationId xmlns:a16="http://schemas.microsoft.com/office/drawing/2014/main" id="{BB2616F7-888F-4F5C-885E-98649F9DA82D}"/>
                </a:ext>
              </a:extLst>
            </p:cNvPr>
            <p:cNvPicPr>
              <a:picLocks noChangeAspect="1"/>
            </p:cNvPicPr>
            <p:nvPr>
              <p:custDataLst>
                <p:tags r:id="rId1"/>
              </p:custDataLst>
            </p:nvPr>
          </p:nvPicPr>
          <p:blipFill>
            <a:blip r:embed="rId5" cstate="print"/>
            <a:srcRect/>
            <a:stretch>
              <a:fillRect/>
            </a:stretch>
          </p:blipFill>
          <p:spPr bwMode="auto">
            <a:xfrm>
              <a:off x="6096000" y="1535690"/>
              <a:ext cx="2884490" cy="2156929"/>
            </a:xfrm>
            <a:prstGeom prst="rect">
              <a:avLst/>
            </a:prstGeom>
            <a:noFill/>
            <a:ln w="0">
              <a:noFill/>
              <a:miter lim="800000"/>
              <a:headEnd/>
              <a:tailEnd/>
            </a:ln>
            <a:effectLst/>
          </p:spPr>
        </p:pic>
        <p:pic>
          <p:nvPicPr>
            <p:cNvPr id="5" name="Picture 7" descr="IMG_1469.JPG">
              <a:extLst>
                <a:ext uri="{FF2B5EF4-FFF2-40B4-BE49-F238E27FC236}">
                  <a16:creationId xmlns:a16="http://schemas.microsoft.com/office/drawing/2014/main" id="{D1F34044-D2D8-4504-AD4B-0418A3BF2688}"/>
                </a:ext>
              </a:extLst>
            </p:cNvPr>
            <p:cNvPicPr>
              <a:picLocks noChangeAspect="1"/>
            </p:cNvPicPr>
            <p:nvPr>
              <p:custDataLst>
                <p:tags r:id="rId2"/>
              </p:custDataLst>
            </p:nvPr>
          </p:nvPicPr>
          <p:blipFill>
            <a:blip r:embed="rId6" cstate="print"/>
            <a:srcRect/>
            <a:stretch>
              <a:fillRect/>
            </a:stretch>
          </p:blipFill>
          <p:spPr bwMode="auto">
            <a:xfrm>
              <a:off x="9110665" y="1535690"/>
              <a:ext cx="2884489" cy="2156929"/>
            </a:xfrm>
            <a:prstGeom prst="rect">
              <a:avLst/>
            </a:prstGeom>
            <a:noFill/>
            <a:ln w="0">
              <a:noFill/>
              <a:miter lim="800000"/>
              <a:headEnd/>
              <a:tailEnd/>
            </a:ln>
            <a:effectLst/>
          </p:spPr>
        </p:pic>
        <p:pic>
          <p:nvPicPr>
            <p:cNvPr id="6" name="Picture 2">
              <a:extLst>
                <a:ext uri="{FF2B5EF4-FFF2-40B4-BE49-F238E27FC236}">
                  <a16:creationId xmlns:a16="http://schemas.microsoft.com/office/drawing/2014/main" id="{38117BFC-07F9-402E-BFFF-945AF7548220}"/>
                </a:ext>
              </a:extLst>
            </p:cNvPr>
            <p:cNvPicPr>
              <a:picLocks noChangeAspect="1" noChangeArrowheads="1"/>
            </p:cNvPicPr>
            <p:nvPr>
              <p:custDataLst>
                <p:tags r:id="rId3"/>
              </p:custDataLst>
            </p:nvPr>
          </p:nvPicPr>
          <p:blipFill>
            <a:blip r:embed="rId7" cstate="print"/>
            <a:srcRect/>
            <a:stretch>
              <a:fillRect/>
            </a:stretch>
          </p:blipFill>
          <p:spPr bwMode="auto">
            <a:xfrm>
              <a:off x="6287738" y="3692619"/>
              <a:ext cx="5735817" cy="3115780"/>
            </a:xfrm>
            <a:prstGeom prst="rect">
              <a:avLst/>
            </a:prstGeom>
            <a:noFill/>
            <a:ln w="0">
              <a:noFill/>
              <a:miter lim="800000"/>
              <a:headEnd/>
              <a:tailEnd/>
            </a:ln>
            <a:effectLst/>
          </p:spPr>
        </p:pic>
      </p:grpSp>
    </p:spTree>
    <p:extLst>
      <p:ext uri="{BB962C8B-B14F-4D97-AF65-F5344CB8AC3E}">
        <p14:creationId xmlns:p14="http://schemas.microsoft.com/office/powerpoint/2010/main" val="3816306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F67AF7-84DD-4BB7-9A36-203F1FF4E8C1}"/>
              </a:ext>
            </a:extLst>
          </p:cNvPr>
          <p:cNvSpPr>
            <a:spLocks noGrp="1"/>
          </p:cNvSpPr>
          <p:nvPr>
            <p:ph type="body" sz="quarter" idx="10"/>
          </p:nvPr>
        </p:nvSpPr>
        <p:spPr>
          <a:xfrm>
            <a:off x="611316" y="703821"/>
            <a:ext cx="10988019" cy="393192"/>
          </a:xfrm>
        </p:spPr>
        <p:txBody>
          <a:bodyPr/>
          <a:lstStyle/>
          <a:p>
            <a:r>
              <a:rPr lang="en-US" sz="2000" dirty="0">
                <a:solidFill>
                  <a:srgbClr val="0D04BC"/>
                </a:solidFill>
              </a:rPr>
              <a:t>Process Exhaust Fundamental </a:t>
            </a:r>
            <a:endParaRPr lang="en-US" sz="2000" dirty="0"/>
          </a:p>
        </p:txBody>
      </p:sp>
      <p:sp>
        <p:nvSpPr>
          <p:cNvPr id="3" name="Text Placeholder 2">
            <a:extLst>
              <a:ext uri="{FF2B5EF4-FFF2-40B4-BE49-F238E27FC236}">
                <a16:creationId xmlns:a16="http://schemas.microsoft.com/office/drawing/2014/main" id="{0C384C42-9F84-4630-9A90-9C687E0A2384}"/>
              </a:ext>
            </a:extLst>
          </p:cNvPr>
          <p:cNvSpPr>
            <a:spLocks noGrp="1"/>
          </p:cNvSpPr>
          <p:nvPr>
            <p:ph type="body" sz="quarter" idx="13"/>
          </p:nvPr>
        </p:nvSpPr>
        <p:spPr>
          <a:xfrm>
            <a:off x="612218" y="1277562"/>
            <a:ext cx="10987117" cy="699911"/>
          </a:xfrm>
        </p:spPr>
        <p:txBody>
          <a:bodyPr/>
          <a:lstStyle/>
          <a:p>
            <a:r>
              <a:rPr lang="en-US" sz="1400" dirty="0"/>
              <a:t>There are advantages and disadvantages to the use of either </a:t>
            </a:r>
            <a:r>
              <a:rPr lang="en-US" sz="1400" dirty="0">
                <a:solidFill>
                  <a:srgbClr val="0D04BC"/>
                </a:solidFill>
              </a:rPr>
              <a:t>dilution ventilation </a:t>
            </a:r>
            <a:r>
              <a:rPr lang="en-US" sz="1400" dirty="0"/>
              <a:t>or local exhaust ventilation (Process Exhaust) in terms of costs and effectiveness.</a:t>
            </a:r>
          </a:p>
          <a:p>
            <a:endParaRPr lang="en-US" dirty="0"/>
          </a:p>
        </p:txBody>
      </p:sp>
      <p:graphicFrame>
        <p:nvGraphicFramePr>
          <p:cNvPr id="4" name="Table 3">
            <a:extLst>
              <a:ext uri="{FF2B5EF4-FFF2-40B4-BE49-F238E27FC236}">
                <a16:creationId xmlns:a16="http://schemas.microsoft.com/office/drawing/2014/main" id="{0EE32126-E187-4769-B83D-7B0A788861DF}"/>
              </a:ext>
            </a:extLst>
          </p:cNvPr>
          <p:cNvGraphicFramePr>
            <a:graphicFrameLocks noGrp="1"/>
          </p:cNvGraphicFramePr>
          <p:nvPr>
            <p:extLst>
              <p:ext uri="{D42A27DB-BD31-4B8C-83A1-F6EECF244321}">
                <p14:modId xmlns:p14="http://schemas.microsoft.com/office/powerpoint/2010/main" val="3304971361"/>
              </p:ext>
            </p:extLst>
          </p:nvPr>
        </p:nvGraphicFramePr>
        <p:xfrm>
          <a:off x="1857612" y="2464814"/>
          <a:ext cx="7848872" cy="4104454"/>
        </p:xfrm>
        <a:graphic>
          <a:graphicData uri="http://schemas.openxmlformats.org/drawingml/2006/table">
            <a:tbl>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425982">
                <a:tc gridSpan="2">
                  <a:txBody>
                    <a:bodyPr/>
                    <a:lstStyle/>
                    <a:p>
                      <a:pPr algn="ctr" rtl="0" fontAlgn="t"/>
                      <a:r>
                        <a:rPr lang="kl-GL" sz="1800" b="1" i="0" u="none" strike="noStrike" dirty="0">
                          <a:solidFill>
                            <a:srgbClr val="0D04BC"/>
                          </a:solidFill>
                          <a:latin typeface="Times New Roman"/>
                        </a:rPr>
                        <a:t>DILUTION VENTILATION</a:t>
                      </a:r>
                      <a:r>
                        <a:rPr lang="kl-GL" sz="1800" b="0" i="0" u="none" strike="noStrike" dirty="0">
                          <a:solidFill>
                            <a:srgbClr val="0D04BC"/>
                          </a:solidFill>
                          <a:latin typeface="Times New Roman"/>
                        </a:rPr>
                        <a:t>  (MAU</a:t>
                      </a:r>
                      <a:r>
                        <a:rPr lang="kl-GL" sz="1800" b="0" i="0" u="none" strike="noStrike" baseline="0" dirty="0">
                          <a:solidFill>
                            <a:srgbClr val="0D04BC"/>
                          </a:solidFill>
                          <a:latin typeface="Times New Roman"/>
                        </a:rPr>
                        <a:t> / AHU / Room Exh)</a:t>
                      </a:r>
                      <a:endParaRPr lang="kl-GL" sz="1800" b="1" i="0" u="none" strike="noStrike" dirty="0">
                        <a:solidFill>
                          <a:srgbClr val="0D04BC"/>
                        </a:solidFill>
                        <a:latin typeface="Times New Roman"/>
                      </a:endParaRP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5F8"/>
                    </a:solidFill>
                  </a:tcPr>
                </a:tc>
                <a:tc hMerge="1">
                  <a:txBody>
                    <a:bodyPr/>
                    <a:lstStyle/>
                    <a:p>
                      <a:endParaRPr lang="kl-GL"/>
                    </a:p>
                  </a:txBody>
                  <a:tcPr/>
                </a:tc>
                <a:extLst>
                  <a:ext uri="{0D108BD9-81ED-4DB2-BD59-A6C34878D82A}">
                    <a16:rowId xmlns:a16="http://schemas.microsoft.com/office/drawing/2014/main" val="10000"/>
                  </a:ext>
                </a:extLst>
              </a:tr>
              <a:tr h="425982">
                <a:tc>
                  <a:txBody>
                    <a:bodyPr/>
                    <a:lstStyle/>
                    <a:p>
                      <a:pPr algn="l" rtl="0" fontAlgn="t"/>
                      <a:r>
                        <a:rPr lang="kl-GL" sz="1600" b="1" i="0" u="none" strike="noStrike">
                          <a:solidFill>
                            <a:srgbClr val="0D04BC"/>
                          </a:solidFill>
                          <a:latin typeface="Times New Roman"/>
                        </a:rPr>
                        <a:t>Advantages</a:t>
                      </a:r>
                      <a:r>
                        <a:rPr lang="kl-GL" sz="1600" b="0" i="0" u="none" strike="noStrike">
                          <a:solidFill>
                            <a:srgbClr val="0D04BC"/>
                          </a:solidFill>
                          <a:latin typeface="Times New Roman"/>
                        </a:rPr>
                        <a:t> </a:t>
                      </a:r>
                      <a:endParaRPr lang="kl-GL" sz="1600" b="1" i="0" u="none" strike="noStrike">
                        <a:solidFill>
                          <a:srgbClr val="0D04BC"/>
                        </a:solidFill>
                        <a:latin typeface="Times New Roman"/>
                      </a:endParaRP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6E8"/>
                    </a:solidFill>
                  </a:tcPr>
                </a:tc>
                <a:tc>
                  <a:txBody>
                    <a:bodyPr/>
                    <a:lstStyle/>
                    <a:p>
                      <a:pPr algn="l" rtl="0" fontAlgn="t"/>
                      <a:r>
                        <a:rPr lang="kl-GL" sz="1600" b="1" i="0" u="none" strike="noStrike" dirty="0">
                          <a:solidFill>
                            <a:srgbClr val="0D04BC"/>
                          </a:solidFill>
                          <a:latin typeface="Times New Roman"/>
                        </a:rPr>
                        <a:t>Disadvantages</a:t>
                      </a:r>
                      <a:r>
                        <a:rPr lang="kl-GL" sz="1600" b="0" i="0" u="none" strike="noStrike" dirty="0">
                          <a:solidFill>
                            <a:srgbClr val="0D04BC"/>
                          </a:solidFill>
                          <a:latin typeface="Times New Roman"/>
                        </a:rPr>
                        <a:t> </a:t>
                      </a:r>
                      <a:endParaRPr lang="kl-GL" sz="1600" b="1" i="0" u="none" strike="noStrike" dirty="0">
                        <a:solidFill>
                          <a:srgbClr val="0D04BC"/>
                        </a:solidFill>
                        <a:latin typeface="Times New Roman"/>
                      </a:endParaRP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6E8"/>
                    </a:solidFill>
                  </a:tcPr>
                </a:tc>
                <a:extLst>
                  <a:ext uri="{0D108BD9-81ED-4DB2-BD59-A6C34878D82A}">
                    <a16:rowId xmlns:a16="http://schemas.microsoft.com/office/drawing/2014/main" val="10001"/>
                  </a:ext>
                </a:extLst>
              </a:tr>
              <a:tr h="650498">
                <a:tc>
                  <a:txBody>
                    <a:bodyPr/>
                    <a:lstStyle/>
                    <a:p>
                      <a:pPr algn="l" rtl="0" fontAlgn="t"/>
                      <a:r>
                        <a:rPr lang="en-US" sz="1600" b="0" i="0" u="none" strike="noStrike" dirty="0">
                          <a:solidFill>
                            <a:srgbClr val="0D04BC"/>
                          </a:solidFill>
                          <a:latin typeface="Times New Roman"/>
                        </a:rPr>
                        <a:t>Usually lower equipment and installation costs.</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1F1F1"/>
                      </a:solidFill>
                      <a:prstDash val="solid"/>
                      <a:round/>
                      <a:headEnd type="none" w="med" len="med"/>
                      <a:tailEnd type="none" w="med" len="med"/>
                    </a:lnB>
                  </a:tcPr>
                </a:tc>
                <a:tc>
                  <a:txBody>
                    <a:bodyPr/>
                    <a:lstStyle/>
                    <a:p>
                      <a:pPr algn="l" rtl="0" fontAlgn="t"/>
                      <a:r>
                        <a:rPr lang="en-US" sz="1600" b="0" i="0" u="none" strike="noStrike" dirty="0">
                          <a:solidFill>
                            <a:srgbClr val="0D04BC"/>
                          </a:solidFill>
                          <a:latin typeface="Times New Roman"/>
                        </a:rPr>
                        <a:t>Does not completely remove contaminants.</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1F1F1"/>
                      </a:solidFill>
                      <a:prstDash val="solid"/>
                      <a:round/>
                      <a:headEnd type="none" w="med" len="med"/>
                      <a:tailEnd type="none" w="med" len="med"/>
                    </a:lnB>
                  </a:tcPr>
                </a:tc>
                <a:extLst>
                  <a:ext uri="{0D108BD9-81ED-4DB2-BD59-A6C34878D82A}">
                    <a16:rowId xmlns:a16="http://schemas.microsoft.com/office/drawing/2014/main" val="10002"/>
                  </a:ext>
                </a:extLst>
              </a:tr>
              <a:tr h="650498">
                <a:tc>
                  <a:txBody>
                    <a:bodyPr/>
                    <a:lstStyle/>
                    <a:p>
                      <a:pPr algn="l" rtl="0" fontAlgn="t"/>
                      <a:r>
                        <a:rPr lang="kl-GL" sz="1600" b="0" i="0" u="none" strike="noStrike">
                          <a:solidFill>
                            <a:srgbClr val="0D04BC"/>
                          </a:solidFill>
                          <a:latin typeface="Times New Roman"/>
                        </a:rPr>
                        <a:t>Requires less maintenance.</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tcPr>
                </a:tc>
                <a:tc>
                  <a:txBody>
                    <a:bodyPr/>
                    <a:lstStyle/>
                    <a:p>
                      <a:pPr algn="l" rtl="0" fontAlgn="t"/>
                      <a:r>
                        <a:rPr lang="en-US" sz="1600" b="0" i="0" u="none" strike="noStrike" dirty="0">
                          <a:solidFill>
                            <a:srgbClr val="0D04BC"/>
                          </a:solidFill>
                          <a:latin typeface="Times New Roman"/>
                        </a:rPr>
                        <a:t>Cannot be used for highly toxic chemicals.</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tcPr>
                </a:tc>
                <a:extLst>
                  <a:ext uri="{0D108BD9-81ED-4DB2-BD59-A6C34878D82A}">
                    <a16:rowId xmlns:a16="http://schemas.microsoft.com/office/drawing/2014/main" val="10003"/>
                  </a:ext>
                </a:extLst>
              </a:tr>
              <a:tr h="650498">
                <a:tc>
                  <a:txBody>
                    <a:bodyPr/>
                    <a:lstStyle/>
                    <a:p>
                      <a:pPr algn="l" rtl="0" fontAlgn="t"/>
                      <a:r>
                        <a:rPr lang="en-US" sz="1600" b="0" i="0" u="none" strike="noStrike" dirty="0">
                          <a:solidFill>
                            <a:srgbClr val="0D04BC"/>
                          </a:solidFill>
                          <a:latin typeface="Times New Roman"/>
                        </a:rPr>
                        <a:t>Effective control for small amounts of low toxicity chemicals.</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tcPr>
                </a:tc>
                <a:tc>
                  <a:txBody>
                    <a:bodyPr/>
                    <a:lstStyle/>
                    <a:p>
                      <a:pPr algn="l" rtl="0" fontAlgn="t"/>
                      <a:r>
                        <a:rPr lang="en-US" sz="1600" b="0" i="0" u="none" strike="noStrike" dirty="0">
                          <a:solidFill>
                            <a:srgbClr val="0D04BC"/>
                          </a:solidFill>
                          <a:latin typeface="Times New Roman"/>
                        </a:rPr>
                        <a:t>Ineffective for dusts or metal fumes or large amounts of gases or vapors.</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tcPr>
                </a:tc>
                <a:extLst>
                  <a:ext uri="{0D108BD9-81ED-4DB2-BD59-A6C34878D82A}">
                    <a16:rowId xmlns:a16="http://schemas.microsoft.com/office/drawing/2014/main" val="10004"/>
                  </a:ext>
                </a:extLst>
              </a:tr>
              <a:tr h="650498">
                <a:tc>
                  <a:txBody>
                    <a:bodyPr/>
                    <a:lstStyle/>
                    <a:p>
                      <a:pPr algn="l" rtl="0" fontAlgn="t"/>
                      <a:r>
                        <a:rPr lang="en-US" sz="1600" b="0" i="0" u="none" strike="noStrike" dirty="0">
                          <a:solidFill>
                            <a:srgbClr val="0D04BC"/>
                          </a:solidFill>
                          <a:latin typeface="Times New Roman"/>
                        </a:rPr>
                        <a:t>Effective control for flammable or combustible gases or vapors.</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tcPr>
                </a:tc>
                <a:tc>
                  <a:txBody>
                    <a:bodyPr/>
                    <a:lstStyle/>
                    <a:p>
                      <a:pPr algn="l" rtl="0" fontAlgn="t"/>
                      <a:r>
                        <a:rPr lang="en-US" sz="1600" b="0" i="0" u="none" strike="noStrike" dirty="0">
                          <a:solidFill>
                            <a:srgbClr val="0D04BC"/>
                          </a:solidFill>
                          <a:latin typeface="Times New Roman"/>
                        </a:rPr>
                        <a:t>Requires large amounts of heated or cooled makeup air.</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tcPr>
                </a:tc>
                <a:extLst>
                  <a:ext uri="{0D108BD9-81ED-4DB2-BD59-A6C34878D82A}">
                    <a16:rowId xmlns:a16="http://schemas.microsoft.com/office/drawing/2014/main" val="10005"/>
                  </a:ext>
                </a:extLst>
              </a:tr>
              <a:tr h="650498">
                <a:tc>
                  <a:txBody>
                    <a:bodyPr/>
                    <a:lstStyle/>
                    <a:p>
                      <a:pPr algn="l" rtl="0" fontAlgn="t"/>
                      <a:r>
                        <a:rPr lang="kl-GL" sz="1600" b="0" i="0" u="none" strike="noStrike">
                          <a:solidFill>
                            <a:srgbClr val="0D04BC"/>
                          </a:solidFill>
                          <a:latin typeface="Times New Roman"/>
                        </a:rPr>
                        <a:t>Best ventilation for small dispersed contaminant sources or mobile sources.</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1600" b="0" i="0" u="none" strike="noStrike" dirty="0">
                          <a:solidFill>
                            <a:srgbClr val="0D04BC"/>
                          </a:solidFill>
                          <a:latin typeface="Times New Roman"/>
                        </a:rPr>
                        <a:t>Ineffective for handling surges of gases or vapors or irregular emissions.</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42079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2EB1DE-3FA8-4FB5-9622-CFA5CF1E7FE0}"/>
              </a:ext>
            </a:extLst>
          </p:cNvPr>
          <p:cNvSpPr>
            <a:spLocks noGrp="1"/>
          </p:cNvSpPr>
          <p:nvPr>
            <p:ph type="body" sz="quarter" idx="10"/>
          </p:nvPr>
        </p:nvSpPr>
        <p:spPr>
          <a:xfrm>
            <a:off x="611316" y="715110"/>
            <a:ext cx="10988019" cy="393192"/>
          </a:xfrm>
        </p:spPr>
        <p:txBody>
          <a:bodyPr/>
          <a:lstStyle/>
          <a:p>
            <a:r>
              <a:rPr lang="en-US" sz="2000" dirty="0">
                <a:solidFill>
                  <a:srgbClr val="0D04BC"/>
                </a:solidFill>
              </a:rPr>
              <a:t>Process Exhaust Fundamental </a:t>
            </a:r>
            <a:endParaRPr lang="en-US" sz="2000" dirty="0"/>
          </a:p>
        </p:txBody>
      </p:sp>
      <p:sp>
        <p:nvSpPr>
          <p:cNvPr id="3" name="Text Placeholder 2">
            <a:extLst>
              <a:ext uri="{FF2B5EF4-FFF2-40B4-BE49-F238E27FC236}">
                <a16:creationId xmlns:a16="http://schemas.microsoft.com/office/drawing/2014/main" id="{E7084671-6526-4B42-B89C-45BED734B4EE}"/>
              </a:ext>
            </a:extLst>
          </p:cNvPr>
          <p:cNvSpPr>
            <a:spLocks noGrp="1"/>
          </p:cNvSpPr>
          <p:nvPr>
            <p:ph type="body" sz="quarter" idx="13"/>
          </p:nvPr>
        </p:nvSpPr>
        <p:spPr>
          <a:xfrm>
            <a:off x="612218" y="1229743"/>
            <a:ext cx="10987117" cy="970844"/>
          </a:xfrm>
        </p:spPr>
        <p:txBody>
          <a:bodyPr/>
          <a:lstStyle/>
          <a:p>
            <a:r>
              <a:rPr lang="en-US" sz="1600" dirty="0"/>
              <a:t>There are advantages and disadvantages to the use of either dilution ventilation or </a:t>
            </a:r>
            <a:r>
              <a:rPr lang="en-US" sz="1600" dirty="0">
                <a:solidFill>
                  <a:srgbClr val="0D04BC"/>
                </a:solidFill>
              </a:rPr>
              <a:t>local exhaust ventilation</a:t>
            </a:r>
            <a:r>
              <a:rPr lang="en-US" sz="1600" dirty="0"/>
              <a:t>( Process Exhaust) in terms of costs and effectiveness.</a:t>
            </a:r>
          </a:p>
          <a:p>
            <a:endParaRPr lang="en-US" dirty="0"/>
          </a:p>
        </p:txBody>
      </p:sp>
      <p:graphicFrame>
        <p:nvGraphicFramePr>
          <p:cNvPr id="4" name="Table 3">
            <a:extLst>
              <a:ext uri="{FF2B5EF4-FFF2-40B4-BE49-F238E27FC236}">
                <a16:creationId xmlns:a16="http://schemas.microsoft.com/office/drawing/2014/main" id="{2A3D33E9-7F0F-44A2-80E2-9EBE0084870F}"/>
              </a:ext>
            </a:extLst>
          </p:cNvPr>
          <p:cNvGraphicFramePr>
            <a:graphicFrameLocks noGrp="1"/>
          </p:cNvGraphicFramePr>
          <p:nvPr>
            <p:extLst>
              <p:ext uri="{D42A27DB-BD31-4B8C-83A1-F6EECF244321}">
                <p14:modId xmlns:p14="http://schemas.microsoft.com/office/powerpoint/2010/main" val="3935975202"/>
              </p:ext>
            </p:extLst>
          </p:nvPr>
        </p:nvGraphicFramePr>
        <p:xfrm>
          <a:off x="1902768" y="2403789"/>
          <a:ext cx="7776864" cy="4104456"/>
        </p:xfrm>
        <a:graphic>
          <a:graphicData uri="http://schemas.openxmlformats.org/drawingml/2006/table">
            <a:tbl>
              <a:tblPr/>
              <a:tblGrid>
                <a:gridCol w="3888432">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539820">
                <a:tc gridSpan="2">
                  <a:txBody>
                    <a:bodyPr/>
                    <a:lstStyle/>
                    <a:p>
                      <a:pPr algn="ctr" rtl="0" fontAlgn="t"/>
                      <a:r>
                        <a:rPr lang="kl-GL" sz="1800" b="1" i="0" u="none" strike="noStrike" dirty="0">
                          <a:solidFill>
                            <a:srgbClr val="0D04BC"/>
                          </a:solidFill>
                          <a:latin typeface="Times New Roman"/>
                        </a:rPr>
                        <a:t>LOCAL EXHAUST VENTILATION (AEX / SOLEX / GEX--)</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5F8"/>
                    </a:solidFill>
                  </a:tcPr>
                </a:tc>
                <a:tc hMerge="1">
                  <a:txBody>
                    <a:bodyPr/>
                    <a:lstStyle/>
                    <a:p>
                      <a:endParaRPr lang="kl-GL"/>
                    </a:p>
                  </a:txBody>
                  <a:tcPr/>
                </a:tc>
                <a:extLst>
                  <a:ext uri="{0D108BD9-81ED-4DB2-BD59-A6C34878D82A}">
                    <a16:rowId xmlns:a16="http://schemas.microsoft.com/office/drawing/2014/main" val="10000"/>
                  </a:ext>
                </a:extLst>
              </a:tr>
              <a:tr h="395806">
                <a:tc>
                  <a:txBody>
                    <a:bodyPr/>
                    <a:lstStyle/>
                    <a:p>
                      <a:pPr algn="l" rtl="0" fontAlgn="t"/>
                      <a:r>
                        <a:rPr lang="kl-GL" sz="1600" b="1" i="0" u="none" strike="noStrike">
                          <a:solidFill>
                            <a:srgbClr val="0D04BC"/>
                          </a:solidFill>
                          <a:latin typeface="Times New Roman"/>
                        </a:rPr>
                        <a:t>Advantages</a:t>
                      </a:r>
                      <a:r>
                        <a:rPr lang="kl-GL" sz="1600" b="0" i="0" u="none" strike="noStrike">
                          <a:solidFill>
                            <a:srgbClr val="0D04BC"/>
                          </a:solidFill>
                          <a:latin typeface="Times New Roman"/>
                        </a:rPr>
                        <a:t> </a:t>
                      </a:r>
                      <a:endParaRPr lang="kl-GL" sz="1600" b="1" i="0" u="none" strike="noStrike">
                        <a:solidFill>
                          <a:srgbClr val="0D04BC"/>
                        </a:solidFill>
                        <a:latin typeface="Times New Roman"/>
                      </a:endParaRP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6E8"/>
                    </a:solidFill>
                  </a:tcPr>
                </a:tc>
                <a:tc>
                  <a:txBody>
                    <a:bodyPr/>
                    <a:lstStyle/>
                    <a:p>
                      <a:pPr algn="l" rtl="0" fontAlgn="t"/>
                      <a:r>
                        <a:rPr lang="kl-GL" sz="1600" b="1" i="0" u="none" strike="noStrike" dirty="0">
                          <a:solidFill>
                            <a:srgbClr val="0D04BC"/>
                          </a:solidFill>
                          <a:latin typeface="Times New Roman"/>
                        </a:rPr>
                        <a:t>Disadvantages</a:t>
                      </a:r>
                      <a:r>
                        <a:rPr lang="kl-GL" sz="1600" b="0" i="0" u="none" strike="noStrike" dirty="0">
                          <a:solidFill>
                            <a:srgbClr val="0D04BC"/>
                          </a:solidFill>
                          <a:latin typeface="Times New Roman"/>
                        </a:rPr>
                        <a:t> </a:t>
                      </a:r>
                      <a:endParaRPr lang="kl-GL" sz="1600" b="1" i="0" u="none" strike="noStrike" dirty="0">
                        <a:solidFill>
                          <a:srgbClr val="0D04BC"/>
                        </a:solidFill>
                        <a:latin typeface="Times New Roman"/>
                      </a:endParaRP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6E8"/>
                    </a:solidFill>
                  </a:tcPr>
                </a:tc>
                <a:extLst>
                  <a:ext uri="{0D108BD9-81ED-4DB2-BD59-A6C34878D82A}">
                    <a16:rowId xmlns:a16="http://schemas.microsoft.com/office/drawing/2014/main" val="10001"/>
                  </a:ext>
                </a:extLst>
              </a:tr>
              <a:tr h="633766">
                <a:tc>
                  <a:txBody>
                    <a:bodyPr/>
                    <a:lstStyle/>
                    <a:p>
                      <a:pPr algn="l" rtl="0" fontAlgn="t"/>
                      <a:r>
                        <a:rPr lang="en-US" sz="1600" b="0" i="0" u="none" strike="noStrike" dirty="0">
                          <a:solidFill>
                            <a:srgbClr val="0D04BC"/>
                          </a:solidFill>
                          <a:latin typeface="Times New Roman"/>
                        </a:rPr>
                        <a:t>Captures contaminant at source and removes it from the workplace.</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1F1F1"/>
                      </a:solidFill>
                      <a:prstDash val="solid"/>
                      <a:round/>
                      <a:headEnd type="none" w="med" len="med"/>
                      <a:tailEnd type="none" w="med" len="med"/>
                    </a:lnB>
                  </a:tcPr>
                </a:tc>
                <a:tc>
                  <a:txBody>
                    <a:bodyPr/>
                    <a:lstStyle/>
                    <a:p>
                      <a:pPr algn="l" rtl="0" fontAlgn="t"/>
                      <a:r>
                        <a:rPr lang="en-US" sz="1600" b="0" i="0" u="none" strike="noStrike" dirty="0">
                          <a:solidFill>
                            <a:srgbClr val="0D04BC"/>
                          </a:solidFill>
                          <a:latin typeface="Times New Roman"/>
                        </a:rPr>
                        <a:t>Higher cost for design, installation and equipment.</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1F1F1"/>
                      </a:solidFill>
                      <a:prstDash val="solid"/>
                      <a:round/>
                      <a:headEnd type="none" w="med" len="med"/>
                      <a:tailEnd type="none" w="med" len="med"/>
                    </a:lnB>
                  </a:tcPr>
                </a:tc>
                <a:extLst>
                  <a:ext uri="{0D108BD9-81ED-4DB2-BD59-A6C34878D82A}">
                    <a16:rowId xmlns:a16="http://schemas.microsoft.com/office/drawing/2014/main" val="10002"/>
                  </a:ext>
                </a:extLst>
              </a:tr>
              <a:tr h="633766">
                <a:tc>
                  <a:txBody>
                    <a:bodyPr/>
                    <a:lstStyle/>
                    <a:p>
                      <a:pPr algn="l" rtl="0" fontAlgn="t"/>
                      <a:r>
                        <a:rPr lang="en-US" sz="1600" b="0" i="0" u="none" strike="noStrike" dirty="0">
                          <a:solidFill>
                            <a:srgbClr val="0D04BC"/>
                          </a:solidFill>
                          <a:latin typeface="Times New Roman"/>
                        </a:rPr>
                        <a:t>Only choice for highly toxic airborne chemicals.</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tcPr>
                </a:tc>
                <a:tc>
                  <a:txBody>
                    <a:bodyPr/>
                    <a:lstStyle/>
                    <a:p>
                      <a:pPr algn="l" rtl="0" fontAlgn="t"/>
                      <a:r>
                        <a:rPr lang="en-US" sz="1600" b="0" i="0" u="none" strike="noStrike" dirty="0">
                          <a:solidFill>
                            <a:srgbClr val="0D04BC"/>
                          </a:solidFill>
                          <a:latin typeface="Times New Roman"/>
                        </a:rPr>
                        <a:t>Requires regular cleaning, inspection and maintenance.</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tcPr>
                </a:tc>
                <a:extLst>
                  <a:ext uri="{0D108BD9-81ED-4DB2-BD59-A6C34878D82A}">
                    <a16:rowId xmlns:a16="http://schemas.microsoft.com/office/drawing/2014/main" val="10003"/>
                  </a:ext>
                </a:extLst>
              </a:tr>
              <a:tr h="633766">
                <a:tc>
                  <a:txBody>
                    <a:bodyPr/>
                    <a:lstStyle/>
                    <a:p>
                      <a:pPr algn="l" rtl="0" fontAlgn="t"/>
                      <a:r>
                        <a:rPr lang="en-US" sz="1600" b="0" i="0" u="none" strike="noStrike" dirty="0">
                          <a:solidFill>
                            <a:srgbClr val="0D04BC"/>
                          </a:solidFill>
                          <a:latin typeface="Times New Roman"/>
                        </a:rPr>
                        <a:t>Can handle all sorts of contaminants including dusts and metal fumes.</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tcPr>
                </a:tc>
                <a:tc>
                  <a:txBody>
                    <a:bodyPr/>
                    <a:lstStyle/>
                    <a:p>
                      <a:pPr algn="l" rtl="0" fontAlgn="t"/>
                      <a:r>
                        <a:rPr lang="kl-GL" sz="1000" b="0" i="0" u="none" strike="noStrike" dirty="0">
                          <a:solidFill>
                            <a:srgbClr val="0D04BC"/>
                          </a:solidFill>
                          <a:latin typeface="Times New Roman"/>
                        </a:rPr>
                        <a:t> </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tcPr>
                </a:tc>
                <a:extLst>
                  <a:ext uri="{0D108BD9-81ED-4DB2-BD59-A6C34878D82A}">
                    <a16:rowId xmlns:a16="http://schemas.microsoft.com/office/drawing/2014/main" val="10004"/>
                  </a:ext>
                </a:extLst>
              </a:tr>
              <a:tr h="633766">
                <a:tc>
                  <a:txBody>
                    <a:bodyPr/>
                    <a:lstStyle/>
                    <a:p>
                      <a:pPr algn="l" rtl="0" fontAlgn="t"/>
                      <a:r>
                        <a:rPr lang="en-US" sz="1600" b="0" i="0" u="none" strike="noStrike" dirty="0">
                          <a:solidFill>
                            <a:srgbClr val="0D04BC"/>
                          </a:solidFill>
                          <a:latin typeface="Times New Roman"/>
                        </a:rPr>
                        <a:t>Requires smaller amount of makeup air since smaller amounts of air are being exhausted.</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tcPr>
                </a:tc>
                <a:tc>
                  <a:txBody>
                    <a:bodyPr/>
                    <a:lstStyle/>
                    <a:p>
                      <a:pPr algn="l" rtl="0" fontAlgn="t"/>
                      <a:r>
                        <a:rPr lang="kl-GL" sz="1000" b="0" i="0" u="none" strike="noStrike">
                          <a:solidFill>
                            <a:srgbClr val="0D04BC"/>
                          </a:solidFill>
                          <a:latin typeface="Times New Roman"/>
                        </a:rPr>
                        <a:t> </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tcPr>
                </a:tc>
                <a:extLst>
                  <a:ext uri="{0D108BD9-81ED-4DB2-BD59-A6C34878D82A}">
                    <a16:rowId xmlns:a16="http://schemas.microsoft.com/office/drawing/2014/main" val="10005"/>
                  </a:ext>
                </a:extLst>
              </a:tr>
              <a:tr h="633766">
                <a:tc>
                  <a:txBody>
                    <a:bodyPr/>
                    <a:lstStyle/>
                    <a:p>
                      <a:pPr algn="l" rtl="0" fontAlgn="t"/>
                      <a:r>
                        <a:rPr lang="en-US" sz="1600" b="0" i="0" u="none" strike="noStrike" dirty="0">
                          <a:solidFill>
                            <a:srgbClr val="0D04BC"/>
                          </a:solidFill>
                          <a:latin typeface="Times New Roman"/>
                        </a:rPr>
                        <a:t>Less energy costs since less makeup air to heat or cool.</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kl-GL" sz="1000" b="0" i="0" u="none" strike="noStrike" dirty="0">
                          <a:solidFill>
                            <a:srgbClr val="0D04BC"/>
                          </a:solidFill>
                          <a:latin typeface="Times New Roman"/>
                        </a:rPr>
                        <a:t> </a:t>
                      </a:r>
                    </a:p>
                  </a:txBody>
                  <a:tcPr marL="8594" marR="8594" marT="85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36354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819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234918-FD34-43F1-9098-010D4A56F706}"/>
              </a:ext>
            </a:extLst>
          </p:cNvPr>
          <p:cNvSpPr>
            <a:spLocks noGrp="1"/>
          </p:cNvSpPr>
          <p:nvPr>
            <p:ph type="body" sz="quarter" idx="10"/>
          </p:nvPr>
        </p:nvSpPr>
        <p:spPr>
          <a:xfrm>
            <a:off x="592665" y="737689"/>
            <a:ext cx="10988019" cy="393192"/>
          </a:xfrm>
        </p:spPr>
        <p:txBody>
          <a:bodyPr/>
          <a:lstStyle/>
          <a:p>
            <a:r>
              <a:rPr lang="en-US" sz="2000" dirty="0">
                <a:solidFill>
                  <a:srgbClr val="0D04BC"/>
                </a:solidFill>
              </a:rPr>
              <a:t>Air pollution</a:t>
            </a:r>
            <a:endParaRPr lang="en-US" sz="2000" dirty="0"/>
          </a:p>
        </p:txBody>
      </p:sp>
      <p:sp>
        <p:nvSpPr>
          <p:cNvPr id="3" name="Text Placeholder 2">
            <a:extLst>
              <a:ext uri="{FF2B5EF4-FFF2-40B4-BE49-F238E27FC236}">
                <a16:creationId xmlns:a16="http://schemas.microsoft.com/office/drawing/2014/main" id="{91937EF1-5E38-4304-AA62-02A1552A1768}"/>
              </a:ext>
            </a:extLst>
          </p:cNvPr>
          <p:cNvSpPr>
            <a:spLocks noGrp="1"/>
          </p:cNvSpPr>
          <p:nvPr>
            <p:ph type="body" sz="quarter" idx="13"/>
          </p:nvPr>
        </p:nvSpPr>
        <p:spPr>
          <a:xfrm>
            <a:off x="611316" y="1298575"/>
            <a:ext cx="9322010" cy="1992136"/>
          </a:xfrm>
        </p:spPr>
        <p:txBody>
          <a:bodyPr/>
          <a:lstStyle/>
          <a:p>
            <a:pPr marL="0" lvl="0" indent="0" algn="just">
              <a:buNone/>
            </a:pPr>
            <a:r>
              <a:rPr lang="kl-GL" sz="1800" dirty="0"/>
              <a:t>Overview of main health effects on humans from air pollution.</a:t>
            </a:r>
          </a:p>
          <a:p>
            <a:pPr algn="just">
              <a:buNone/>
            </a:pPr>
            <a:r>
              <a:rPr lang="kl-GL" sz="1400" dirty="0"/>
              <a:t>	</a:t>
            </a:r>
          </a:p>
          <a:p>
            <a:pPr algn="just">
              <a:buNone/>
            </a:pPr>
            <a:r>
              <a:rPr lang="kl-GL" sz="1400" b="1" dirty="0"/>
              <a:t>Short-term effects</a:t>
            </a:r>
            <a:r>
              <a:rPr lang="kl-GL" sz="1400" dirty="0"/>
              <a:t> include irritation to the eyes, nose and throat, and upper respiratory infections such as bronchitis </a:t>
            </a:r>
          </a:p>
          <a:p>
            <a:pPr algn="just">
              <a:buNone/>
            </a:pPr>
            <a:r>
              <a:rPr lang="kl-GL" sz="1400" dirty="0"/>
              <a:t>and pneumonia. Other symptoms can include headaches, nausea, and allergic reactions.</a:t>
            </a:r>
          </a:p>
          <a:p>
            <a:pPr algn="just">
              <a:buNone/>
            </a:pPr>
            <a:endParaRPr lang="kl-GL" sz="1400" b="1" dirty="0"/>
          </a:p>
          <a:p>
            <a:pPr algn="just">
              <a:buNone/>
            </a:pPr>
            <a:r>
              <a:rPr lang="kl-GL" sz="1400" b="1" dirty="0"/>
              <a:t>Long-term health effects</a:t>
            </a:r>
            <a:r>
              <a:rPr lang="kl-GL" sz="1400" dirty="0"/>
              <a:t> can include chronic respiratory disease, lung cancer, heart disease, and even damage to </a:t>
            </a:r>
          </a:p>
          <a:p>
            <a:pPr algn="just">
              <a:buNone/>
            </a:pPr>
            <a:r>
              <a:rPr lang="kl-GL" sz="1400" dirty="0"/>
              <a:t>the brain, nerves, liver, or kidneys. Adverse </a:t>
            </a:r>
            <a:r>
              <a:rPr lang="kl-GL" sz="1400" dirty="0">
                <a:hlinkClick r:id="rId2" tooltip="Air quality"/>
              </a:rPr>
              <a:t>air quality</a:t>
            </a:r>
            <a:r>
              <a:rPr lang="kl-GL" sz="1400" dirty="0"/>
              <a:t> can kill many organisms including humans. Ozone pollution can </a:t>
            </a:r>
          </a:p>
          <a:p>
            <a:pPr algn="just">
              <a:buNone/>
            </a:pPr>
            <a:r>
              <a:rPr lang="kl-GL" sz="1400" dirty="0"/>
              <a:t>cause </a:t>
            </a:r>
            <a:r>
              <a:rPr lang="kl-GL" sz="1400" dirty="0">
                <a:hlinkClick r:id="rId3" tooltip="Respiratory disease"/>
              </a:rPr>
              <a:t>respiratory disease</a:t>
            </a:r>
            <a:r>
              <a:rPr lang="kl-GL" sz="1400" dirty="0"/>
              <a:t>, </a:t>
            </a:r>
            <a:r>
              <a:rPr lang="kl-GL" sz="1400" dirty="0">
                <a:hlinkClick r:id="rId4" tooltip="Cardiovascular disease"/>
              </a:rPr>
              <a:t>cardiovascular disease</a:t>
            </a:r>
            <a:r>
              <a:rPr lang="kl-GL" sz="1400" dirty="0"/>
              <a:t>, </a:t>
            </a:r>
            <a:r>
              <a:rPr lang="kl-GL" sz="1400" dirty="0">
                <a:hlinkClick r:id="rId5" tooltip="Throat"/>
              </a:rPr>
              <a:t>throat</a:t>
            </a:r>
            <a:r>
              <a:rPr lang="kl-GL" sz="1400" dirty="0"/>
              <a:t> inflammation, chest pain, and </a:t>
            </a:r>
            <a:r>
              <a:rPr lang="kl-GL" sz="1400" dirty="0">
                <a:hlinkClick r:id="rId6" tooltip="Nasal congestion"/>
              </a:rPr>
              <a:t>congestion</a:t>
            </a:r>
            <a:r>
              <a:rPr lang="kl-GL" sz="1400" dirty="0"/>
              <a:t>.</a:t>
            </a:r>
          </a:p>
          <a:p>
            <a:endParaRPr lang="en-US" dirty="0"/>
          </a:p>
        </p:txBody>
      </p:sp>
      <p:pic>
        <p:nvPicPr>
          <p:cNvPr id="4" name="Picture 2" descr="C:\Users\kow mui hiang\Pictures\HealthEffectsOfPM10Example.gif">
            <a:extLst>
              <a:ext uri="{FF2B5EF4-FFF2-40B4-BE49-F238E27FC236}">
                <a16:creationId xmlns:a16="http://schemas.microsoft.com/office/drawing/2014/main" id="{4D2F77D0-ACF9-42F1-86A5-28B894180896}"/>
              </a:ext>
            </a:extLst>
          </p:cNvPr>
          <p:cNvPicPr>
            <a:picLocks noChangeAspect="1" noChangeArrowheads="1"/>
          </p:cNvPicPr>
          <p:nvPr/>
        </p:nvPicPr>
        <p:blipFill>
          <a:blip r:embed="rId7" cstate="print"/>
          <a:srcRect/>
          <a:stretch>
            <a:fillRect/>
          </a:stretch>
        </p:blipFill>
        <p:spPr bwMode="auto">
          <a:xfrm>
            <a:off x="3066124" y="3567290"/>
            <a:ext cx="5410116" cy="3005620"/>
          </a:xfrm>
          <a:prstGeom prst="rect">
            <a:avLst/>
          </a:prstGeom>
          <a:noFill/>
        </p:spPr>
      </p:pic>
    </p:spTree>
    <p:extLst>
      <p:ext uri="{BB962C8B-B14F-4D97-AF65-F5344CB8AC3E}">
        <p14:creationId xmlns:p14="http://schemas.microsoft.com/office/powerpoint/2010/main" val="143424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815FC7-CF0A-4F81-8A9D-CF37D34B9C86}"/>
              </a:ext>
            </a:extLst>
          </p:cNvPr>
          <p:cNvSpPr>
            <a:spLocks noGrp="1"/>
          </p:cNvSpPr>
          <p:nvPr>
            <p:ph type="body" sz="quarter" idx="10"/>
          </p:nvPr>
        </p:nvSpPr>
        <p:spPr>
          <a:xfrm>
            <a:off x="611316" y="828000"/>
            <a:ext cx="10988019" cy="393192"/>
          </a:xfrm>
        </p:spPr>
        <p:txBody>
          <a:bodyPr/>
          <a:lstStyle/>
          <a:p>
            <a:r>
              <a:rPr lang="en-US" sz="2400" dirty="0">
                <a:solidFill>
                  <a:srgbClr val="0D04BC"/>
                </a:solidFill>
              </a:rPr>
              <a:t>Air pollution – </a:t>
            </a:r>
            <a:r>
              <a:rPr lang="en-US" sz="2000" dirty="0">
                <a:solidFill>
                  <a:srgbClr val="0D04BC"/>
                </a:solidFill>
              </a:rPr>
              <a:t>Environment Effect</a:t>
            </a:r>
            <a:endParaRPr lang="en-US" sz="2400" dirty="0"/>
          </a:p>
        </p:txBody>
      </p:sp>
      <p:grpSp>
        <p:nvGrpSpPr>
          <p:cNvPr id="9" name="Group 8">
            <a:extLst>
              <a:ext uri="{FF2B5EF4-FFF2-40B4-BE49-F238E27FC236}">
                <a16:creationId xmlns:a16="http://schemas.microsoft.com/office/drawing/2014/main" id="{8D8827EC-DAB9-4FAF-858D-44757E369409}"/>
              </a:ext>
            </a:extLst>
          </p:cNvPr>
          <p:cNvGrpSpPr/>
          <p:nvPr/>
        </p:nvGrpSpPr>
        <p:grpSpPr>
          <a:xfrm>
            <a:off x="2300948" y="2579118"/>
            <a:ext cx="9726791" cy="3686610"/>
            <a:chOff x="860047" y="1772817"/>
            <a:chExt cx="9726791" cy="3686610"/>
          </a:xfrm>
        </p:grpSpPr>
        <p:pic>
          <p:nvPicPr>
            <p:cNvPr id="4" name="Picture 2" descr="C:\Users\kow mui hiang\Pictures\illustrationAirPollution.jpg">
              <a:extLst>
                <a:ext uri="{FF2B5EF4-FFF2-40B4-BE49-F238E27FC236}">
                  <a16:creationId xmlns:a16="http://schemas.microsoft.com/office/drawing/2014/main" id="{AF71054F-4233-4C4C-88B1-CDC054098839}"/>
                </a:ext>
              </a:extLst>
            </p:cNvPr>
            <p:cNvPicPr>
              <a:picLocks noChangeAspect="1" noChangeArrowheads="1"/>
            </p:cNvPicPr>
            <p:nvPr/>
          </p:nvPicPr>
          <p:blipFill>
            <a:blip r:embed="rId2" cstate="print"/>
            <a:srcRect/>
            <a:stretch>
              <a:fillRect/>
            </a:stretch>
          </p:blipFill>
          <p:spPr bwMode="auto">
            <a:xfrm>
              <a:off x="3034314" y="1772817"/>
              <a:ext cx="5259110" cy="3686610"/>
            </a:xfrm>
            <a:prstGeom prst="rect">
              <a:avLst/>
            </a:prstGeom>
            <a:noFill/>
          </p:spPr>
        </p:pic>
        <p:pic>
          <p:nvPicPr>
            <p:cNvPr id="6" name="Content Placeholder 14" descr="thCAQRU7OE.jpg">
              <a:extLst>
                <a:ext uri="{FF2B5EF4-FFF2-40B4-BE49-F238E27FC236}">
                  <a16:creationId xmlns:a16="http://schemas.microsoft.com/office/drawing/2014/main" id="{EAFC5FC1-12B3-4C8D-AC5D-F97669D8FEF7}"/>
                </a:ext>
              </a:extLst>
            </p:cNvPr>
            <p:cNvPicPr>
              <a:picLocks noChangeAspect="1"/>
            </p:cNvPicPr>
            <p:nvPr/>
          </p:nvPicPr>
          <p:blipFill>
            <a:blip r:embed="rId3" cstate="print"/>
            <a:stretch>
              <a:fillRect/>
            </a:stretch>
          </p:blipFill>
          <p:spPr>
            <a:xfrm>
              <a:off x="8412133" y="2077156"/>
              <a:ext cx="2174705" cy="1351844"/>
            </a:xfrm>
            <a:prstGeom prst="rect">
              <a:avLst/>
            </a:prstGeom>
          </p:spPr>
        </p:pic>
        <p:pic>
          <p:nvPicPr>
            <p:cNvPr id="7" name="Picture 2" descr="C:\Users\kow mui hiang\Pictures\th.jpg">
              <a:extLst>
                <a:ext uri="{FF2B5EF4-FFF2-40B4-BE49-F238E27FC236}">
                  <a16:creationId xmlns:a16="http://schemas.microsoft.com/office/drawing/2014/main" id="{9B3BF168-EC85-42B3-93AB-8E87E03AD8FF}"/>
                </a:ext>
              </a:extLst>
            </p:cNvPr>
            <p:cNvPicPr>
              <a:picLocks noChangeAspect="1" noChangeArrowheads="1"/>
            </p:cNvPicPr>
            <p:nvPr/>
          </p:nvPicPr>
          <p:blipFill>
            <a:blip r:embed="rId4" cstate="print"/>
            <a:srcRect/>
            <a:stretch>
              <a:fillRect/>
            </a:stretch>
          </p:blipFill>
          <p:spPr bwMode="auto">
            <a:xfrm>
              <a:off x="860047" y="3990221"/>
              <a:ext cx="2088232" cy="1469206"/>
            </a:xfrm>
            <a:prstGeom prst="rect">
              <a:avLst/>
            </a:prstGeom>
            <a:noFill/>
          </p:spPr>
        </p:pic>
        <p:pic>
          <p:nvPicPr>
            <p:cNvPr id="8" name="Picture 2" descr="F:\MeasuringAir.jpg">
              <a:extLst>
                <a:ext uri="{FF2B5EF4-FFF2-40B4-BE49-F238E27FC236}">
                  <a16:creationId xmlns:a16="http://schemas.microsoft.com/office/drawing/2014/main" id="{45E478E7-0463-41B7-BC0D-7166CD2D5A52}"/>
                </a:ext>
              </a:extLst>
            </p:cNvPr>
            <p:cNvPicPr>
              <a:picLocks noChangeAspect="1" noChangeArrowheads="1"/>
            </p:cNvPicPr>
            <p:nvPr/>
          </p:nvPicPr>
          <p:blipFill>
            <a:blip r:embed="rId5" cstate="print"/>
            <a:srcRect/>
            <a:stretch>
              <a:fillRect/>
            </a:stretch>
          </p:blipFill>
          <p:spPr bwMode="auto">
            <a:xfrm>
              <a:off x="8412133" y="3554427"/>
              <a:ext cx="2172072" cy="1905000"/>
            </a:xfrm>
            <a:prstGeom prst="rect">
              <a:avLst/>
            </a:prstGeom>
            <a:noFill/>
          </p:spPr>
        </p:pic>
      </p:grpSp>
      <p:pic>
        <p:nvPicPr>
          <p:cNvPr id="10" name="Content Placeholder 11" descr="causes-of-air-pollution-i11.gif">
            <a:extLst>
              <a:ext uri="{FF2B5EF4-FFF2-40B4-BE49-F238E27FC236}">
                <a16:creationId xmlns:a16="http://schemas.microsoft.com/office/drawing/2014/main" id="{4C071546-33EC-42F0-99C6-4ACA89AC1C33}"/>
              </a:ext>
            </a:extLst>
          </p:cNvPr>
          <p:cNvPicPr>
            <a:picLocks noChangeAspect="1"/>
          </p:cNvPicPr>
          <p:nvPr/>
        </p:nvPicPr>
        <p:blipFill>
          <a:blip r:embed="rId6" cstate="print"/>
          <a:stretch>
            <a:fillRect/>
          </a:stretch>
        </p:blipFill>
        <p:spPr>
          <a:xfrm>
            <a:off x="153957" y="1845340"/>
            <a:ext cx="4293982" cy="2877411"/>
          </a:xfrm>
          <a:prstGeom prst="rect">
            <a:avLst/>
          </a:prstGeom>
        </p:spPr>
      </p:pic>
    </p:spTree>
    <p:extLst>
      <p:ext uri="{BB962C8B-B14F-4D97-AF65-F5344CB8AC3E}">
        <p14:creationId xmlns:p14="http://schemas.microsoft.com/office/powerpoint/2010/main" val="349017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6276FE-463D-4686-8CC1-FA88D0DFE68D}"/>
              </a:ext>
            </a:extLst>
          </p:cNvPr>
          <p:cNvSpPr>
            <a:spLocks noGrp="1"/>
          </p:cNvSpPr>
          <p:nvPr>
            <p:ph type="body" sz="quarter" idx="10"/>
          </p:nvPr>
        </p:nvSpPr>
        <p:spPr/>
        <p:txBody>
          <a:bodyPr/>
          <a:lstStyle/>
          <a:p>
            <a:r>
              <a:rPr lang="en-US" dirty="0">
                <a:solidFill>
                  <a:srgbClr val="0D04BC"/>
                </a:solidFill>
              </a:rPr>
              <a:t>Air pollution – </a:t>
            </a:r>
            <a:r>
              <a:rPr lang="en-US" sz="2000" dirty="0">
                <a:solidFill>
                  <a:srgbClr val="0D04BC"/>
                </a:solidFill>
              </a:rPr>
              <a:t>air quality index</a:t>
            </a:r>
            <a:endParaRPr lang="en-US" dirty="0"/>
          </a:p>
        </p:txBody>
      </p:sp>
      <p:pic>
        <p:nvPicPr>
          <p:cNvPr id="4" name="Content Placeholder 6" descr="view.png">
            <a:extLst>
              <a:ext uri="{FF2B5EF4-FFF2-40B4-BE49-F238E27FC236}">
                <a16:creationId xmlns:a16="http://schemas.microsoft.com/office/drawing/2014/main" id="{1D4FD072-0AD0-44AC-890A-A475BFE05AB4}"/>
              </a:ext>
            </a:extLst>
          </p:cNvPr>
          <p:cNvPicPr>
            <a:picLocks noChangeAspect="1"/>
          </p:cNvPicPr>
          <p:nvPr/>
        </p:nvPicPr>
        <p:blipFill>
          <a:blip r:embed="rId2" cstate="print"/>
          <a:stretch>
            <a:fillRect/>
          </a:stretch>
        </p:blipFill>
        <p:spPr>
          <a:xfrm>
            <a:off x="2450444" y="1459628"/>
            <a:ext cx="7725831" cy="4771837"/>
          </a:xfrm>
          <a:prstGeom prst="rect">
            <a:avLst/>
          </a:prstGeom>
        </p:spPr>
      </p:pic>
    </p:spTree>
    <p:extLst>
      <p:ext uri="{BB962C8B-B14F-4D97-AF65-F5344CB8AC3E}">
        <p14:creationId xmlns:p14="http://schemas.microsoft.com/office/powerpoint/2010/main" val="3852871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49D2BE-3DC0-4AD1-B4C1-F3C4C6F59E33}"/>
              </a:ext>
            </a:extLst>
          </p:cNvPr>
          <p:cNvSpPr>
            <a:spLocks noGrp="1"/>
          </p:cNvSpPr>
          <p:nvPr>
            <p:ph type="body" sz="quarter" idx="10"/>
          </p:nvPr>
        </p:nvSpPr>
        <p:spPr/>
        <p:txBody>
          <a:bodyPr/>
          <a:lstStyle/>
          <a:p>
            <a:pPr>
              <a:lnSpc>
                <a:spcPct val="90000"/>
              </a:lnSpc>
            </a:pPr>
            <a:r>
              <a:rPr lang="en-US" sz="2000" dirty="0">
                <a:solidFill>
                  <a:srgbClr val="0D04BC"/>
                </a:solidFill>
              </a:rPr>
              <a:t>What Is Industrial Exhaust Ventilation?</a:t>
            </a:r>
          </a:p>
        </p:txBody>
      </p:sp>
      <p:sp>
        <p:nvSpPr>
          <p:cNvPr id="3" name="Text Placeholder 2">
            <a:extLst>
              <a:ext uri="{FF2B5EF4-FFF2-40B4-BE49-F238E27FC236}">
                <a16:creationId xmlns:a16="http://schemas.microsoft.com/office/drawing/2014/main" id="{FB4440F6-09CA-43E4-AF1A-F4BBD4870A66}"/>
              </a:ext>
            </a:extLst>
          </p:cNvPr>
          <p:cNvSpPr>
            <a:spLocks noGrp="1"/>
          </p:cNvSpPr>
          <p:nvPr>
            <p:ph type="body" sz="quarter" idx="13"/>
          </p:nvPr>
        </p:nvSpPr>
        <p:spPr>
          <a:xfrm>
            <a:off x="611316" y="1603022"/>
            <a:ext cx="9750988" cy="4260850"/>
          </a:xfrm>
        </p:spPr>
        <p:txBody>
          <a:bodyPr/>
          <a:lstStyle/>
          <a:p>
            <a:pPr>
              <a:lnSpc>
                <a:spcPct val="90000"/>
              </a:lnSpc>
              <a:buFont typeface="Wingdings" pitchFamily="2" charset="2"/>
              <a:buChar char="v"/>
            </a:pPr>
            <a:endParaRPr lang="en-US" sz="1600" dirty="0">
              <a:solidFill>
                <a:schemeClr val="tx1"/>
              </a:solidFill>
            </a:endParaRPr>
          </a:p>
          <a:p>
            <a:pPr>
              <a:lnSpc>
                <a:spcPct val="90000"/>
              </a:lnSpc>
              <a:buFont typeface="Wingdings" pitchFamily="2" charset="2"/>
              <a:buChar char="v"/>
            </a:pPr>
            <a:r>
              <a:rPr lang="en-US" sz="1600" dirty="0">
                <a:solidFill>
                  <a:schemeClr val="tx1"/>
                </a:solidFill>
              </a:rPr>
              <a:t>Environmental engineer’s view:</a:t>
            </a:r>
          </a:p>
          <a:p>
            <a:pPr>
              <a:lnSpc>
                <a:spcPct val="90000"/>
              </a:lnSpc>
              <a:buNone/>
            </a:pPr>
            <a:r>
              <a:rPr lang="en-US" sz="1600" dirty="0">
                <a:solidFill>
                  <a:schemeClr val="tx1"/>
                </a:solidFill>
              </a:rPr>
              <a:t>    </a:t>
            </a:r>
          </a:p>
          <a:p>
            <a:pPr algn="just">
              <a:lnSpc>
                <a:spcPct val="90000"/>
              </a:lnSpc>
              <a:buNone/>
            </a:pPr>
            <a:r>
              <a:rPr lang="en-US" sz="1600" dirty="0">
                <a:solidFill>
                  <a:schemeClr val="tx1"/>
                </a:solidFill>
              </a:rPr>
              <a:t>The design and application of equipment for providing the necessary conditions for </a:t>
            </a:r>
            <a:r>
              <a:rPr lang="en-US" sz="1600" dirty="0">
                <a:solidFill>
                  <a:srgbClr val="0D04BC"/>
                </a:solidFill>
              </a:rPr>
              <a:t>maintaining the </a:t>
            </a:r>
          </a:p>
          <a:p>
            <a:pPr algn="just">
              <a:lnSpc>
                <a:spcPct val="90000"/>
              </a:lnSpc>
              <a:buNone/>
            </a:pPr>
            <a:r>
              <a:rPr lang="en-US" sz="1600" dirty="0">
                <a:solidFill>
                  <a:srgbClr val="0D04BC"/>
                </a:solidFill>
              </a:rPr>
              <a:t>efficiency, health and safety of the workers</a:t>
            </a:r>
          </a:p>
          <a:p>
            <a:pPr>
              <a:lnSpc>
                <a:spcPct val="90000"/>
              </a:lnSpc>
              <a:buFont typeface="Wingdings" pitchFamily="2" charset="2"/>
              <a:buChar char="v"/>
            </a:pPr>
            <a:endParaRPr lang="en-US" sz="1600" dirty="0">
              <a:solidFill>
                <a:schemeClr val="tx1"/>
              </a:solidFill>
            </a:endParaRPr>
          </a:p>
          <a:p>
            <a:pPr>
              <a:lnSpc>
                <a:spcPct val="90000"/>
              </a:lnSpc>
              <a:buFont typeface="Wingdings" pitchFamily="2" charset="2"/>
              <a:buChar char="v"/>
            </a:pPr>
            <a:r>
              <a:rPr lang="en-US" sz="1600" dirty="0">
                <a:solidFill>
                  <a:schemeClr val="tx1"/>
                </a:solidFill>
              </a:rPr>
              <a:t>Industrial hygienist’s view:</a:t>
            </a:r>
          </a:p>
          <a:p>
            <a:pPr>
              <a:lnSpc>
                <a:spcPct val="90000"/>
              </a:lnSpc>
              <a:buNone/>
            </a:pPr>
            <a:r>
              <a:rPr lang="en-US" sz="1600" dirty="0">
                <a:solidFill>
                  <a:schemeClr val="tx1"/>
                </a:solidFill>
              </a:rPr>
              <a:t>    </a:t>
            </a:r>
          </a:p>
          <a:p>
            <a:pPr>
              <a:lnSpc>
                <a:spcPct val="90000"/>
              </a:lnSpc>
              <a:buNone/>
            </a:pPr>
            <a:r>
              <a:rPr lang="en-US" sz="1600" dirty="0">
                <a:solidFill>
                  <a:schemeClr val="tx1"/>
                </a:solidFill>
              </a:rPr>
              <a:t>The </a:t>
            </a:r>
            <a:r>
              <a:rPr lang="en-US" sz="1600" dirty="0">
                <a:solidFill>
                  <a:srgbClr val="0D04BC"/>
                </a:solidFill>
              </a:rPr>
              <a:t>control of emissions </a:t>
            </a:r>
            <a:r>
              <a:rPr lang="en-US" sz="1600" dirty="0">
                <a:solidFill>
                  <a:schemeClr val="tx1"/>
                </a:solidFill>
              </a:rPr>
              <a:t>and  the control of </a:t>
            </a:r>
            <a:r>
              <a:rPr lang="en-US" sz="1600" dirty="0">
                <a:solidFill>
                  <a:srgbClr val="0D04BC"/>
                </a:solidFill>
              </a:rPr>
              <a:t>exposures</a:t>
            </a:r>
          </a:p>
          <a:p>
            <a:pPr>
              <a:lnSpc>
                <a:spcPct val="90000"/>
              </a:lnSpc>
              <a:buFont typeface="Wingdings" pitchFamily="2" charset="2"/>
              <a:buChar char="v"/>
            </a:pPr>
            <a:endParaRPr lang="en-US" sz="1600" dirty="0">
              <a:solidFill>
                <a:schemeClr val="tx1"/>
              </a:solidFill>
            </a:endParaRPr>
          </a:p>
          <a:p>
            <a:pPr>
              <a:lnSpc>
                <a:spcPct val="90000"/>
              </a:lnSpc>
              <a:buFont typeface="Wingdings" pitchFamily="2" charset="2"/>
              <a:buChar char="v"/>
            </a:pPr>
            <a:r>
              <a:rPr lang="en-US" sz="1600" dirty="0">
                <a:solidFill>
                  <a:schemeClr val="tx1"/>
                </a:solidFill>
              </a:rPr>
              <a:t>Mechanical engineer’s view:</a:t>
            </a:r>
          </a:p>
          <a:p>
            <a:pPr>
              <a:lnSpc>
                <a:spcPct val="90000"/>
              </a:lnSpc>
              <a:buNone/>
            </a:pPr>
            <a:r>
              <a:rPr lang="en-US" sz="1600" dirty="0">
                <a:solidFill>
                  <a:schemeClr val="tx1"/>
                </a:solidFill>
              </a:rPr>
              <a:t>	</a:t>
            </a:r>
          </a:p>
          <a:p>
            <a:pPr>
              <a:lnSpc>
                <a:spcPct val="90000"/>
              </a:lnSpc>
              <a:buNone/>
            </a:pPr>
            <a:r>
              <a:rPr lang="en-US" sz="1600" dirty="0">
                <a:solidFill>
                  <a:schemeClr val="tx1"/>
                </a:solidFill>
              </a:rPr>
              <a:t>The control of the environment with air flow. This can be achieved by </a:t>
            </a:r>
            <a:r>
              <a:rPr lang="en-US" sz="1600" dirty="0">
                <a:solidFill>
                  <a:srgbClr val="0D04BC"/>
                </a:solidFill>
              </a:rPr>
              <a:t>replacement of contaminated air with </a:t>
            </a:r>
          </a:p>
          <a:p>
            <a:pPr>
              <a:lnSpc>
                <a:spcPct val="90000"/>
              </a:lnSpc>
              <a:buNone/>
            </a:pPr>
            <a:r>
              <a:rPr lang="en-US" sz="1600" dirty="0">
                <a:solidFill>
                  <a:srgbClr val="0D04BC"/>
                </a:solidFill>
              </a:rPr>
              <a:t>clean air.</a:t>
            </a:r>
          </a:p>
          <a:p>
            <a:endParaRPr lang="en-US" dirty="0"/>
          </a:p>
        </p:txBody>
      </p:sp>
    </p:spTree>
    <p:extLst>
      <p:ext uri="{BB962C8B-B14F-4D97-AF65-F5344CB8AC3E}">
        <p14:creationId xmlns:p14="http://schemas.microsoft.com/office/powerpoint/2010/main" val="173070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8A26CF-8714-4C31-A9F1-E7E894BA7201}"/>
              </a:ext>
            </a:extLst>
          </p:cNvPr>
          <p:cNvSpPr>
            <a:spLocks noGrp="1"/>
          </p:cNvSpPr>
          <p:nvPr>
            <p:ph type="body" sz="quarter" idx="10"/>
          </p:nvPr>
        </p:nvSpPr>
        <p:spPr>
          <a:xfrm>
            <a:off x="611316" y="828000"/>
            <a:ext cx="10988019" cy="393192"/>
          </a:xfrm>
        </p:spPr>
        <p:txBody>
          <a:bodyPr/>
          <a:lstStyle/>
          <a:p>
            <a:r>
              <a:rPr lang="en-US" sz="2400" dirty="0"/>
              <a:t>Application of Industrial Exhaust Systems </a:t>
            </a:r>
            <a:r>
              <a:rPr lang="en-US" sz="2000" dirty="0"/>
              <a:t>	</a:t>
            </a:r>
            <a:endParaRPr lang="en-US" dirty="0"/>
          </a:p>
        </p:txBody>
      </p:sp>
      <p:sp>
        <p:nvSpPr>
          <p:cNvPr id="3" name="Text Placeholder 2">
            <a:extLst>
              <a:ext uri="{FF2B5EF4-FFF2-40B4-BE49-F238E27FC236}">
                <a16:creationId xmlns:a16="http://schemas.microsoft.com/office/drawing/2014/main" id="{80D90701-182F-49EE-B82C-8473F45F111A}"/>
              </a:ext>
            </a:extLst>
          </p:cNvPr>
          <p:cNvSpPr>
            <a:spLocks noGrp="1"/>
          </p:cNvSpPr>
          <p:nvPr>
            <p:ph type="body" sz="quarter" idx="13"/>
          </p:nvPr>
        </p:nvSpPr>
        <p:spPr>
          <a:xfrm>
            <a:off x="611316" y="1684866"/>
            <a:ext cx="5800773" cy="3488267"/>
          </a:xfrm>
        </p:spPr>
        <p:txBody>
          <a:bodyPr/>
          <a:lstStyle/>
          <a:p>
            <a:pPr lvl="1">
              <a:buFont typeface="Wingdings" pitchFamily="2" charset="2"/>
              <a:buChar char="v"/>
            </a:pPr>
            <a:r>
              <a:rPr lang="en-US" sz="1800" dirty="0"/>
              <a:t>Prevention of </a:t>
            </a:r>
            <a:r>
              <a:rPr lang="en-US" sz="1800" dirty="0">
                <a:solidFill>
                  <a:srgbClr val="0D04BC"/>
                </a:solidFill>
              </a:rPr>
              <a:t>environmental pollution</a:t>
            </a:r>
          </a:p>
          <a:p>
            <a:pPr lvl="1">
              <a:buFont typeface="Wingdings" pitchFamily="2" charset="2"/>
              <a:buChar char="v"/>
            </a:pPr>
            <a:endParaRPr lang="en-US" sz="1800" dirty="0"/>
          </a:p>
          <a:p>
            <a:pPr lvl="1">
              <a:buFont typeface="Wingdings" pitchFamily="2" charset="2"/>
              <a:buChar char="v"/>
            </a:pPr>
            <a:r>
              <a:rPr lang="en-US" sz="1800" dirty="0"/>
              <a:t>Reduction of </a:t>
            </a:r>
            <a:r>
              <a:rPr lang="en-US" sz="1800" dirty="0">
                <a:solidFill>
                  <a:srgbClr val="0D04BC"/>
                </a:solidFill>
              </a:rPr>
              <a:t>occupational health disease occurrence</a:t>
            </a:r>
            <a:r>
              <a:rPr lang="en-US" sz="1800" dirty="0"/>
              <a:t>.</a:t>
            </a:r>
          </a:p>
          <a:p>
            <a:pPr lvl="1">
              <a:buFont typeface="Wingdings" pitchFamily="2" charset="2"/>
              <a:buChar char="v"/>
            </a:pPr>
            <a:endParaRPr lang="en-US" sz="1800" dirty="0"/>
          </a:p>
          <a:p>
            <a:pPr lvl="1">
              <a:buFont typeface="Wingdings" pitchFamily="2" charset="2"/>
              <a:buChar char="v"/>
            </a:pPr>
            <a:r>
              <a:rPr lang="en-US" sz="1800" dirty="0"/>
              <a:t>Control of </a:t>
            </a:r>
            <a:r>
              <a:rPr lang="en-US" sz="1800" dirty="0">
                <a:solidFill>
                  <a:srgbClr val="0D04BC"/>
                </a:solidFill>
              </a:rPr>
              <a:t>contaminants to acceptable levels.</a:t>
            </a:r>
          </a:p>
          <a:p>
            <a:pPr lvl="1">
              <a:buFont typeface="Wingdings" pitchFamily="2" charset="2"/>
              <a:buChar char="v"/>
            </a:pPr>
            <a:endParaRPr lang="en-US" sz="1800" dirty="0"/>
          </a:p>
          <a:p>
            <a:pPr lvl="1">
              <a:buFont typeface="Wingdings" pitchFamily="2" charset="2"/>
              <a:buChar char="v"/>
            </a:pPr>
            <a:r>
              <a:rPr lang="en-US" sz="1800" dirty="0"/>
              <a:t>Control of </a:t>
            </a:r>
            <a:r>
              <a:rPr lang="en-US" sz="1800" dirty="0">
                <a:solidFill>
                  <a:srgbClr val="0D04BC"/>
                </a:solidFill>
              </a:rPr>
              <a:t>heat and humidity for comfort.</a:t>
            </a:r>
          </a:p>
          <a:p>
            <a:pPr lvl="1">
              <a:buFont typeface="Wingdings" pitchFamily="2" charset="2"/>
              <a:buChar char="v"/>
            </a:pPr>
            <a:endParaRPr lang="en-US" sz="1800" dirty="0"/>
          </a:p>
          <a:p>
            <a:pPr lvl="1">
              <a:buFont typeface="Wingdings" pitchFamily="2" charset="2"/>
              <a:buChar char="v"/>
            </a:pPr>
            <a:r>
              <a:rPr lang="en-US" sz="1800" dirty="0"/>
              <a:t>Prevention of  </a:t>
            </a:r>
            <a:r>
              <a:rPr lang="en-US" sz="1800" dirty="0">
                <a:solidFill>
                  <a:srgbClr val="0D04BC"/>
                </a:solidFill>
              </a:rPr>
              <a:t>fires and explosions.</a:t>
            </a:r>
            <a:endParaRPr lang="en-US" sz="1050" dirty="0">
              <a:solidFill>
                <a:srgbClr val="0D04BC"/>
              </a:solidFill>
              <a:cs typeface="Times New Roman" pitchFamily="18" charset="0"/>
            </a:endParaRPr>
          </a:p>
          <a:p>
            <a:endParaRPr lang="en-US" dirty="0"/>
          </a:p>
        </p:txBody>
      </p:sp>
      <p:pic>
        <p:nvPicPr>
          <p:cNvPr id="4" name="Picture 3" descr="FIGURE III:3-1. COMPONENTS OF A LOCAL EXHAUST SYSTEM. Arrow indicates direction of air flow through hood, duct, air cleaner, fan and stack. Accessibility Assistance: For problems with accessibility in using figures and illustrations in this document, please contact the Office of Science and Technology Assessment at (202) 693-2095.">
            <a:extLst>
              <a:ext uri="{FF2B5EF4-FFF2-40B4-BE49-F238E27FC236}">
                <a16:creationId xmlns:a16="http://schemas.microsoft.com/office/drawing/2014/main" id="{34A2EE63-F999-4084-AD30-A650879503CF}"/>
              </a:ext>
            </a:extLst>
          </p:cNvPr>
          <p:cNvPicPr/>
          <p:nvPr>
            <p:custDataLst>
              <p:tags r:id="rId1"/>
            </p:custDataLst>
          </p:nvPr>
        </p:nvPicPr>
        <p:blipFill>
          <a:blip r:embed="rId3" cstate="print"/>
          <a:srcRect/>
          <a:stretch>
            <a:fillRect/>
          </a:stretch>
        </p:blipFill>
        <p:spPr bwMode="auto">
          <a:xfrm>
            <a:off x="5252648" y="4549422"/>
            <a:ext cx="6328036" cy="2008074"/>
          </a:xfrm>
          <a:prstGeom prst="rect">
            <a:avLst/>
          </a:prstGeom>
          <a:noFill/>
          <a:ln w="9525">
            <a:noFill/>
            <a:miter lim="800000"/>
            <a:headEnd/>
            <a:tailEnd/>
          </a:ln>
        </p:spPr>
      </p:pic>
    </p:spTree>
    <p:extLst>
      <p:ext uri="{BB962C8B-B14F-4D97-AF65-F5344CB8AC3E}">
        <p14:creationId xmlns:p14="http://schemas.microsoft.com/office/powerpoint/2010/main" val="602823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37EEC-41D1-4688-A756-186BBDC4277A}"/>
              </a:ext>
            </a:extLst>
          </p:cNvPr>
          <p:cNvSpPr>
            <a:spLocks noGrp="1"/>
          </p:cNvSpPr>
          <p:nvPr>
            <p:ph type="body" sz="quarter" idx="10"/>
          </p:nvPr>
        </p:nvSpPr>
        <p:spPr/>
        <p:txBody>
          <a:bodyPr/>
          <a:lstStyle/>
          <a:p>
            <a:r>
              <a:rPr lang="en-US" sz="2400" dirty="0">
                <a:solidFill>
                  <a:srgbClr val="0D04BC"/>
                </a:solidFill>
              </a:rPr>
              <a:t>Process Exhaust Fundamental </a:t>
            </a:r>
            <a:endParaRPr lang="en-US" sz="2400" dirty="0"/>
          </a:p>
        </p:txBody>
      </p:sp>
      <p:sp>
        <p:nvSpPr>
          <p:cNvPr id="3" name="Text Placeholder 2">
            <a:extLst>
              <a:ext uri="{FF2B5EF4-FFF2-40B4-BE49-F238E27FC236}">
                <a16:creationId xmlns:a16="http://schemas.microsoft.com/office/drawing/2014/main" id="{E53E5A67-6327-4423-804B-2C44EE5B10C0}"/>
              </a:ext>
            </a:extLst>
          </p:cNvPr>
          <p:cNvSpPr>
            <a:spLocks noGrp="1"/>
          </p:cNvSpPr>
          <p:nvPr>
            <p:ph type="body" sz="quarter" idx="13"/>
          </p:nvPr>
        </p:nvSpPr>
        <p:spPr>
          <a:xfrm>
            <a:off x="611316" y="1769150"/>
            <a:ext cx="9310720" cy="4260850"/>
          </a:xfrm>
        </p:spPr>
        <p:txBody>
          <a:bodyPr/>
          <a:lstStyle/>
          <a:p>
            <a:r>
              <a:rPr lang="en-US" sz="1800" dirty="0"/>
              <a:t>What is Process Exhaust Ventilation System ?</a:t>
            </a:r>
          </a:p>
          <a:p>
            <a:pPr lvl="1">
              <a:buFont typeface="Wingdings" pitchFamily="2" charset="2"/>
              <a:buChar char="Ø"/>
            </a:pPr>
            <a:endParaRPr lang="en-US" dirty="0"/>
          </a:p>
          <a:p>
            <a:pPr lvl="1">
              <a:buFont typeface="Wingdings" pitchFamily="2" charset="2"/>
              <a:buChar char="Ø"/>
            </a:pPr>
            <a:r>
              <a:rPr lang="en-US" sz="1400" dirty="0"/>
              <a:t>Systems are widely used to control </a:t>
            </a:r>
            <a:r>
              <a:rPr lang="en-US" sz="1400" dirty="0">
                <a:solidFill>
                  <a:srgbClr val="0D04BC"/>
                </a:solidFill>
              </a:rPr>
              <a:t>Particulates, Toxic, Corrosive gases, Fumes, Mists, Odorous vapors &amp; Heat</a:t>
            </a:r>
            <a:r>
              <a:rPr lang="en-US" sz="1400" dirty="0"/>
              <a:t> from the various industrial operations and processes.. </a:t>
            </a:r>
          </a:p>
          <a:p>
            <a:pPr lvl="1">
              <a:buNone/>
            </a:pPr>
            <a:endParaRPr lang="en-US" dirty="0"/>
          </a:p>
          <a:p>
            <a:r>
              <a:rPr lang="en-US" sz="1800" dirty="0"/>
              <a:t>Why Process Exhaust Ventilation are needed?	</a:t>
            </a:r>
            <a:r>
              <a:rPr lang="en-US" dirty="0"/>
              <a:t>		</a:t>
            </a:r>
          </a:p>
          <a:p>
            <a:pPr lvl="1">
              <a:buFont typeface="Wingdings" pitchFamily="2" charset="2"/>
              <a:buChar char="Ø"/>
            </a:pPr>
            <a:endParaRPr lang="en-US" dirty="0"/>
          </a:p>
          <a:p>
            <a:pPr lvl="1" algn="just">
              <a:buFont typeface="Wingdings" pitchFamily="2" charset="2"/>
              <a:buChar char="Ø"/>
            </a:pPr>
            <a:r>
              <a:rPr lang="en-US" sz="1400" dirty="0"/>
              <a:t>A proper design of an exhaust system is necessary for the effective removal of airborne contaminants that would otherwise pollute the work place and factory as well as residential environment resulting in </a:t>
            </a:r>
            <a:r>
              <a:rPr lang="en-US" sz="1400" dirty="0">
                <a:solidFill>
                  <a:srgbClr val="0D04BC"/>
                </a:solidFill>
              </a:rPr>
              <a:t>health hazards, or nuisance, or cause air pollution.</a:t>
            </a:r>
          </a:p>
          <a:p>
            <a:pPr lvl="1">
              <a:buFont typeface="Wingdings" pitchFamily="2" charset="2"/>
              <a:buChar char="Ø"/>
            </a:pPr>
            <a:endParaRPr lang="en-US" sz="1400" dirty="0"/>
          </a:p>
          <a:p>
            <a:pPr lvl="1">
              <a:buFont typeface="Wingdings" pitchFamily="2" charset="2"/>
              <a:buChar char="Ø"/>
            </a:pPr>
            <a:r>
              <a:rPr lang="en-US" sz="1400" dirty="0"/>
              <a:t>It is </a:t>
            </a:r>
            <a:r>
              <a:rPr lang="en-US" sz="1400" dirty="0">
                <a:solidFill>
                  <a:srgbClr val="0D04BC"/>
                </a:solidFill>
              </a:rPr>
              <a:t>legal requirement,</a:t>
            </a:r>
            <a:r>
              <a:rPr lang="en-US" sz="1400" dirty="0"/>
              <a:t> under section 14 and 59 of the factory act.</a:t>
            </a:r>
          </a:p>
          <a:p>
            <a:endParaRPr lang="en-US" dirty="0"/>
          </a:p>
        </p:txBody>
      </p:sp>
    </p:spTree>
    <p:extLst>
      <p:ext uri="{BB962C8B-B14F-4D97-AF65-F5344CB8AC3E}">
        <p14:creationId xmlns:p14="http://schemas.microsoft.com/office/powerpoint/2010/main" val="8778650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 val="SlideFooterFontC"/>
  <p:tag name="FONTSETCLASSNAME" val="FontSet1"/>
  <p:tag name="COLORS" val="-2;-2;-2;-2;SlideFooterFontColorDark;-2"/>
  <p:tag name="COLORSETCLASSNAME" val="ColorSet1"/>
  <p:tag name="SCRIPT" val="1"/>
  <p:tag name="FIELDS" val="DATE;DIVISION;ADDINFO;"/>
  <p:tag name="MLI" val="1"/>
  <p:tag name="SHAPESETGROUPCLASSNAME" val="ShapeSetGroup2"/>
  <p:tag name="SHAPESETCLASSNAME" val="FORMCOLORTEXT01"/>
  <p:tag name="COLORSETGROUPCLASSNAME" val="ColorSetGroupLight"/>
  <p:tag name="FONTSETGROUPCLASSNAME" val="FontSetGroup1"/>
  <p:tag name="SHAPECLASSNAME" val="FLineInfo1BlackG1S3"/>
  <p:tag name="SHAPECLASSPROTECTIONTYPE" val="63"/>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CONTENTCONTENT"/>
  <p:tag name="COLORSETGROUPCLASSNAME" val="ColorSetGroupLight"/>
  <p:tag name="FONTSETGROUPCLASSNAME" val="FontSetGroup2"/>
  <p:tag name="SHAPECLASSNAME" val="LeftColContent"/>
  <p:tag name="SHAPECLASSPROTECTIONTYPE" val="0"/>
  <p:tag name="COLORS" val="-2;-2;-2;-2;-1;-2"/>
</p:tagLst>
</file>

<file path=ppt/tags/tag12.xml><?xml version="1.0" encoding="utf-8"?>
<p:tagLst xmlns:a="http://schemas.openxmlformats.org/drawingml/2006/main" xmlns:r="http://schemas.openxmlformats.org/officeDocument/2006/relationships" xmlns:p="http://schemas.openxmlformats.org/presentationml/2006/main">
  <p:tag name="COLORS" val="-2;-2;-2;-2;SlideTextFontColor;-2"/>
  <p:tag name="COLORSETCLASSNAME" val="ColorSet1"/>
  <p:tag name="MLI" val="1"/>
  <p:tag name="SHAPESETGROUPCLASSNAME" val="ShapeSetGroup2"/>
  <p:tag name="SHAPESETCLASSNAME" val="TITLECONTENTCONTENT"/>
  <p:tag name="COLORSETGROUPCLASSNAME" val="ColorSetGroupLight"/>
  <p:tag name="FONTSETGROUPCLASSNAME" val="FontSetGroup2"/>
  <p:tag name="SHAPECLASSNAME" val="RightColContent"/>
  <p:tag name="SHAPECLASSPROTECTIONTYPE" val="0"/>
</p:tagLst>
</file>

<file path=ppt/tags/tag13.xml><?xml version="1.0" encoding="utf-8"?>
<p:tagLst xmlns:a="http://schemas.openxmlformats.org/drawingml/2006/main" xmlns:r="http://schemas.openxmlformats.org/officeDocument/2006/relationships" xmlns:p="http://schemas.openxmlformats.org/presentationml/2006/main">
  <p:tag name="COLORS" val="-2;-2;-2;-2;SlideTextFontColor;-2"/>
  <p:tag name="COLORSETCLASSNAME" val="ColorSet1"/>
  <p:tag name="MLI" val="1"/>
  <p:tag name="SHAPESETGROUPCLASSNAME" val="ShapeSetGroup2"/>
  <p:tag name="SHAPESETCLASSNAME" val="TITLECONTENT"/>
  <p:tag name="COLORSETGROUPCLASSNAME" val="ColorSetGroupLight"/>
  <p:tag name="FONTSETGROUPCLASSNAME" val="FontSetGroup2"/>
  <p:tag name="SHAPECLASSNAME" val="StandardContent"/>
  <p:tag name="SHAPECLASSPROTECTIONTYPE" val="0"/>
</p:tagLst>
</file>

<file path=ppt/tags/tag2.xml><?xml version="1.0" encoding="utf-8"?>
<p:tagLst xmlns:a="http://schemas.openxmlformats.org/drawingml/2006/main" xmlns:r="http://schemas.openxmlformats.org/officeDocument/2006/relationships" xmlns:p="http://schemas.openxmlformats.org/presentationml/2006/main">
  <p:tag name="FONT" val="SlidePageNumberFontC"/>
  <p:tag name="FONTSETCLASSNAME" val="FontSet1"/>
  <p:tag name="COLORS" val="-2;-2;-2;-2;SlidePageNoFontColorLight;-2"/>
  <p:tag name="COLORSETCLASSNAME" val="ColorSet1"/>
  <p:tag name="SCRIPT" val="1"/>
  <p:tag name="MLI" val="1"/>
  <p:tag name="SHAPESETGROUPCLASSNAME" val="ShapeSetGroup2"/>
  <p:tag name="SHAPESETCLASSNAME" val="COLORSLIDE01"/>
  <p:tag name="COLORSETGROUPCLASSNAME" val="ColorSetGroupLight"/>
  <p:tag name="FONTSETGROUPCLASSNAME" val="FontSetGroup1"/>
  <p:tag name="SHAPECLASSNAME" val="PageNoWhiteG1S3"/>
  <p:tag name="SHAPECLASSPROTECTIONTYPE" val="47"/>
</p:tagLst>
</file>

<file path=ppt/tags/tag3.xml><?xml version="1.0" encoding="utf-8"?>
<p:tagLst xmlns:a="http://schemas.openxmlformats.org/drawingml/2006/main" xmlns:r="http://schemas.openxmlformats.org/officeDocument/2006/relationships" xmlns:p="http://schemas.openxmlformats.org/presentationml/2006/main">
  <p:tag name="FONT" val="SlideFooterFontC"/>
  <p:tag name="FONTSETCLASSNAME" val="FontSet1"/>
  <p:tag name="COLORS" val="-2;-2;-2;-2;SlideFooterFontColorDark;-2"/>
  <p:tag name="COLORSETCLASSNAME" val="ColorSet1"/>
  <p:tag name="SCRIPT" val="1"/>
  <p:tag name="FIELDS" val="DATE;DIVISION;ADDINFO;"/>
  <p:tag name="MLI" val="1"/>
  <p:tag name="SHAPESETGROUPCLASSNAME" val="ShapeSetGroup2"/>
  <p:tag name="SHAPESETCLASSNAME" val="FORMCOLORTEXT01"/>
  <p:tag name="COLORSETGROUPCLASSNAME" val="ColorSetGroupLight"/>
  <p:tag name="FONTSETGROUPCLASSNAME" val="FontSetGroup1"/>
  <p:tag name="SHAPECLASSNAME" val="FLineInfo1BlackG1S3"/>
  <p:tag name="SHAPECLASSPROTECTIONTYPE" val="63"/>
</p:tagLst>
</file>

<file path=ppt/tags/tag4.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5.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6.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7.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CONTENT"/>
  <p:tag name="COLORSETGROUPCLASSNAME" val="ColorSetGroupLight"/>
  <p:tag name="FONTSETGROUPCLASSNAME" val="FontSetGroup2"/>
  <p:tag name="SHAPECLASSNAME" val="StandardContent"/>
  <p:tag name="SHAPECLASSPROTECTIONTYPE" val="0"/>
  <p:tag name="COLORS" val="-2;-2;-2;-2;-1;-2"/>
</p:tagLst>
</file>

<file path=ppt/theme/theme1.xml><?xml version="1.0" encoding="utf-8"?>
<a:theme xmlns:a="http://schemas.openxmlformats.org/drawingml/2006/main" name="China Intro 20150406">
  <a:themeElements>
    <a:clrScheme name="lumileds_030515">
      <a:dk1>
        <a:srgbClr val="000000"/>
      </a:dk1>
      <a:lt1>
        <a:srgbClr val="FFFFFF"/>
      </a:lt1>
      <a:dk2>
        <a:srgbClr val="000000"/>
      </a:dk2>
      <a:lt2>
        <a:srgbClr val="CCCEDB"/>
      </a:lt2>
      <a:accent1>
        <a:srgbClr val="005E9D"/>
      </a:accent1>
      <a:accent2>
        <a:srgbClr val="149B9E"/>
      </a:accent2>
      <a:accent3>
        <a:srgbClr val="75B443"/>
      </a:accent3>
      <a:accent4>
        <a:srgbClr val="F7931E"/>
      </a:accent4>
      <a:accent5>
        <a:srgbClr val="D1521D"/>
      </a:accent5>
      <a:accent6>
        <a:srgbClr val="5C2D91"/>
      </a:accent6>
      <a:hlink>
        <a:srgbClr val="005E9D"/>
      </a:hlink>
      <a:folHlink>
        <a:srgbClr val="B33F97"/>
      </a:folHlink>
    </a:clrScheme>
    <a:fontScheme name="Lumileds -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a:defPPr>
      </a:lstStyle>
    </a:txDef>
  </a:objectDefaults>
  <a:extraClrSchemeLst/>
  <a:extLst>
    <a:ext uri="{05A4C25C-085E-4340-85A3-A5531E510DB2}">
      <thm15:themeFamily xmlns:thm15="http://schemas.microsoft.com/office/thememl/2012/main" name="Presentation1" id="{540F0A58-B606-48A3-9FDC-308CE039F4D8}" vid="{78C155F3-5A34-4DFD-BB2C-D54C91E0DC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5E602842BE8E4EAA8890F53748EB93" ma:contentTypeVersion="0" ma:contentTypeDescription="Create a new document." ma:contentTypeScope="" ma:versionID="da729104d152c87dd07d5c93826b84a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F1B0CF-3CF1-437D-AB79-0D19E83A8EA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095FB2E-A714-477E-B38F-60156C5D7C1B}">
  <ds:schemaRefs>
    <ds:schemaRef ds:uri="http://schemas.microsoft.com/sharepoint/v3/contenttype/forms"/>
  </ds:schemaRefs>
</ds:datastoreItem>
</file>

<file path=customXml/itemProps3.xml><?xml version="1.0" encoding="utf-8"?>
<ds:datastoreItem xmlns:ds="http://schemas.openxmlformats.org/officeDocument/2006/customXml" ds:itemID="{2543A8FF-1B76-4C65-AD1D-BCA9C2ED9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1918</Words>
  <Application>Microsoft Office PowerPoint</Application>
  <PresentationFormat>Widescreen</PresentationFormat>
  <Paragraphs>292</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Segoe UI</vt:lpstr>
      <vt:lpstr>Segoe UI Light</vt:lpstr>
      <vt:lpstr>Times New Roman</vt:lpstr>
      <vt:lpstr>Wingdings</vt:lpstr>
      <vt:lpstr>China Intro 20150406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Philips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Philips</dc:creator>
  <dc:description>Version 6.4 - 1.0</dc:description>
  <cp:lastModifiedBy>Wong, Chee Keat</cp:lastModifiedBy>
  <cp:revision>293</cp:revision>
  <cp:lastPrinted>2015-11-27T02:05:15Z</cp:lastPrinted>
  <dcterms:created xsi:type="dcterms:W3CDTF">2015-04-05T07:15:17Z</dcterms:created>
  <dcterms:modified xsi:type="dcterms:W3CDTF">2019-06-10T03:11:45Z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0x010100A95E602842BE8E4EAA8890F53748EB93</vt:lpwstr>
  </property>
</Properties>
</file>