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4"/>
  </p:sldMasterIdLst>
  <p:notesMasterIdLst>
    <p:notesMasterId r:id="rId23"/>
  </p:notesMasterIdLst>
  <p:handoutMasterIdLst>
    <p:handoutMasterId r:id="rId24"/>
  </p:handoutMasterIdLst>
  <p:sldIdLst>
    <p:sldId id="256" r:id="rId5"/>
    <p:sldId id="309" r:id="rId6"/>
    <p:sldId id="310" r:id="rId7"/>
    <p:sldId id="328"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27" r:id="rId22"/>
  </p:sldIdLst>
  <p:sldSz cx="12192000" cy="6858000"/>
  <p:notesSz cx="7019925" cy="9305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757" userDrawn="1">
          <p15:clr>
            <a:srgbClr val="A4A3A4"/>
          </p15:clr>
        </p15:guide>
        <p15:guide id="4" orient="horz" pos="1008" userDrawn="1">
          <p15:clr>
            <a:srgbClr val="A4A3A4"/>
          </p15:clr>
        </p15:guide>
        <p15:guide id="5" orient="horz" pos="1371" userDrawn="1">
          <p15:clr>
            <a:srgbClr val="A4A3A4"/>
          </p15:clr>
        </p15:guide>
        <p15:guide id="6" orient="horz" pos="2174" userDrawn="1">
          <p15:clr>
            <a:srgbClr val="A4A3A4"/>
          </p15:clr>
        </p15:guide>
        <p15:guide id="7" orient="horz" pos="519"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 LNCreative" initials="LN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E9D"/>
    <a:srgbClr val="CCCCFF"/>
    <a:srgbClr val="E98300"/>
    <a:srgbClr val="0089C4"/>
    <a:srgbClr val="629FD5"/>
    <a:srgbClr val="0F0063"/>
    <a:srgbClr val="003478"/>
    <a:srgbClr val="7D0063"/>
    <a:srgbClr val="A87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3185" autoAdjust="0"/>
  </p:normalViewPr>
  <p:slideViewPr>
    <p:cSldViewPr snapToGrid="0">
      <p:cViewPr varScale="1">
        <p:scale>
          <a:sx n="84" d="100"/>
          <a:sy n="84" d="100"/>
        </p:scale>
        <p:origin x="750" y="90"/>
      </p:cViewPr>
      <p:guideLst>
        <p:guide pos="3840"/>
        <p:guide orient="horz" pos="757"/>
        <p:guide orient="horz" pos="1008"/>
        <p:guide orient="horz" pos="1371"/>
        <p:guide orient="horz" pos="2174"/>
        <p:guide orient="horz" pos="51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5" d="100"/>
          <a:sy n="95" d="100"/>
        </p:scale>
        <p:origin x="-3630" y="-10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79A7EC63-897E-454D-B55F-2342D0E94F84}" type="datetimeFigureOut">
              <a:rPr lang="en-US" smtClean="0"/>
              <a:t>6/3/2019</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09FBACE8-EEC3-49F8-9FE0-EEC730DC72FE}" type="slidenum">
              <a:rPr lang="en-US" smtClean="0"/>
              <a:t>‹#›</a:t>
            </a:fld>
            <a:endParaRPr lang="en-US"/>
          </a:p>
        </p:txBody>
      </p:sp>
    </p:spTree>
    <p:extLst>
      <p:ext uri="{BB962C8B-B14F-4D97-AF65-F5344CB8AC3E}">
        <p14:creationId xmlns:p14="http://schemas.microsoft.com/office/powerpoint/2010/main" val="3784725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2875E557-BA2D-4EA7-BF2F-43D3322701AE}" type="datetimeFigureOut">
              <a:rPr lang="en-US" smtClean="0"/>
              <a:t>6/3/2019</a:t>
            </a:fld>
            <a:endParaRPr lang="en-US"/>
          </a:p>
        </p:txBody>
      </p:sp>
      <p:sp>
        <p:nvSpPr>
          <p:cNvPr id="4" name="Slide Image Placeholder 3"/>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1AFC57C-2D5B-4CE3-B5D8-5B866E6CF508}" type="slidenum">
              <a:rPr lang="en-US" smtClean="0"/>
              <a:t>‹#›</a:t>
            </a:fld>
            <a:endParaRPr lang="en-US"/>
          </a:p>
        </p:txBody>
      </p:sp>
    </p:spTree>
    <p:extLst>
      <p:ext uri="{BB962C8B-B14F-4D97-AF65-F5344CB8AC3E}">
        <p14:creationId xmlns:p14="http://schemas.microsoft.com/office/powerpoint/2010/main" val="74315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4775201" y="914400"/>
            <a:ext cx="6358467" cy="1143000"/>
          </a:xfrm>
          <a:prstGeom prst="rect">
            <a:avLst/>
          </a:prstGeom>
        </p:spPr>
        <p:txBody>
          <a:bodyPr lIns="0" tIns="0" rIns="0" bIns="0" anchor="b" anchorCtr="0"/>
          <a:lstStyle>
            <a:lvl1pPr marL="0" indent="0" algn="l">
              <a:spcBef>
                <a:spcPts val="0"/>
              </a:spcBef>
              <a:buFontTx/>
              <a:buNone/>
              <a:defRPr sz="2700">
                <a:solidFill>
                  <a:schemeClr val="bg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to </a:t>
            </a:r>
            <a:r>
              <a:rPr lang="de-DE" dirty="0" err="1"/>
              <a:t>add</a:t>
            </a:r>
            <a:r>
              <a:rPr lang="de-DE" dirty="0"/>
              <a:t> title</a:t>
            </a:r>
          </a:p>
        </p:txBody>
      </p:sp>
      <p:sp>
        <p:nvSpPr>
          <p:cNvPr id="4" name="Text Placeholder 3"/>
          <p:cNvSpPr>
            <a:spLocks noGrp="1"/>
          </p:cNvSpPr>
          <p:nvPr>
            <p:ph type="body" sz="quarter" idx="11" hasCustomPrompt="1"/>
          </p:nvPr>
        </p:nvSpPr>
        <p:spPr>
          <a:xfrm>
            <a:off x="4775201" y="2872200"/>
            <a:ext cx="6358467" cy="252000"/>
          </a:xfrm>
          <a:prstGeom prst="rect">
            <a:avLst/>
          </a:prstGeom>
        </p:spPr>
        <p:txBody>
          <a:bodyPr lIns="0" tIns="0" rIns="0" bIns="0"/>
          <a:lstStyle>
            <a:lvl1pPr marL="0" indent="0">
              <a:spcBef>
                <a:spcPts val="0"/>
              </a:spcBef>
              <a:buFontTx/>
              <a:buNone/>
              <a:defRPr sz="1500" b="0">
                <a:solidFill>
                  <a:schemeClr val="bg1"/>
                </a:solidFill>
                <a:latin typeface="Arial" panose="020B0604020202020204" pitchFamily="34" charset="0"/>
                <a:cs typeface="Arial" panose="020B0604020202020204" pitchFamily="34" charset="0"/>
              </a:defRPr>
            </a:lvl1pPr>
          </a:lstStyle>
          <a:p>
            <a:pPr lvl="0"/>
            <a:r>
              <a:rPr lang="de-DE" dirty="0"/>
              <a:t>_</a:t>
            </a:r>
            <a:r>
              <a:rPr lang="de-DE" dirty="0" err="1"/>
              <a:t>Author</a:t>
            </a:r>
            <a:endParaRPr lang="de-DE" dirty="0"/>
          </a:p>
        </p:txBody>
      </p:sp>
      <p:sp>
        <p:nvSpPr>
          <p:cNvPr id="9" name="Text Placeholder 8"/>
          <p:cNvSpPr>
            <a:spLocks noGrp="1"/>
          </p:cNvSpPr>
          <p:nvPr>
            <p:ph type="body" sz="quarter" idx="12"/>
          </p:nvPr>
        </p:nvSpPr>
        <p:spPr>
          <a:xfrm>
            <a:off x="4775201" y="2057400"/>
            <a:ext cx="6358467" cy="762000"/>
          </a:xfrm>
          <a:prstGeom prst="rect">
            <a:avLst/>
          </a:prstGeom>
        </p:spPr>
        <p:txBody>
          <a:bodyPr lIns="0" tIns="0" rIns="0" bIns="0"/>
          <a:lstStyle>
            <a:lvl1pPr marL="0" indent="0">
              <a:buNone/>
              <a:defRPr sz="2100">
                <a:solidFill>
                  <a:schemeClr val="bg1"/>
                </a:solidFill>
                <a:latin typeface="Arial" panose="020B0604020202020204" pitchFamily="34" charset="0"/>
                <a:cs typeface="Arial" panose="020B0604020202020204" pitchFamily="34" charset="0"/>
              </a:defRPr>
            </a:lvl1pPr>
            <a:lvl2pPr marL="342900" indent="0">
              <a:buNone/>
              <a:defRPr sz="2100"/>
            </a:lvl2pPr>
            <a:lvl3pPr marL="685800" indent="0">
              <a:buNone/>
              <a:defRPr sz="2100"/>
            </a:lvl3pPr>
            <a:lvl4pPr marL="1028700" indent="0">
              <a:buNone/>
              <a:defRPr sz="2100"/>
            </a:lvl4pPr>
            <a:lvl5pPr marL="1371600" indent="0">
              <a:buNone/>
              <a:defRPr sz="2100"/>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524" y="5997399"/>
            <a:ext cx="3129779" cy="596223"/>
          </a:xfrm>
          <a:prstGeom prst="rect">
            <a:avLst/>
          </a:prstGeom>
        </p:spPr>
      </p:pic>
      <p:sp>
        <p:nvSpPr>
          <p:cNvPr id="7" name="Text Placeholder 3"/>
          <p:cNvSpPr>
            <a:spLocks noGrp="1"/>
          </p:cNvSpPr>
          <p:nvPr>
            <p:ph type="body" sz="quarter" idx="13" hasCustomPrompt="1"/>
          </p:nvPr>
        </p:nvSpPr>
        <p:spPr>
          <a:xfrm>
            <a:off x="4775201" y="3177000"/>
            <a:ext cx="6358467" cy="252000"/>
          </a:xfrm>
          <a:prstGeom prst="rect">
            <a:avLst/>
          </a:prstGeom>
        </p:spPr>
        <p:txBody>
          <a:bodyPr lIns="0" tIns="0" rIns="0" bIns="0"/>
          <a:lstStyle>
            <a:lvl1pPr marL="0" indent="0">
              <a:spcBef>
                <a:spcPts val="0"/>
              </a:spcBef>
              <a:buFontTx/>
              <a:buNone/>
              <a:defRPr sz="1500" b="0">
                <a:solidFill>
                  <a:schemeClr val="bg1"/>
                </a:solidFill>
                <a:latin typeface="Arial" panose="020B0604020202020204" pitchFamily="34" charset="0"/>
                <a:cs typeface="Arial" panose="020B0604020202020204" pitchFamily="34" charset="0"/>
              </a:defRPr>
            </a:lvl1pPr>
          </a:lstStyle>
          <a:p>
            <a:pPr lvl="0"/>
            <a:r>
              <a:rPr lang="de-DE" dirty="0"/>
              <a:t>_Date</a:t>
            </a:r>
          </a:p>
        </p:txBody>
      </p:sp>
    </p:spTree>
    <p:extLst>
      <p:ext uri="{BB962C8B-B14F-4D97-AF65-F5344CB8AC3E}">
        <p14:creationId xmlns:p14="http://schemas.microsoft.com/office/powerpoint/2010/main" val="205314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40003" y="2647200"/>
            <a:ext cx="9059332" cy="1620000"/>
          </a:xfrm>
          <a:prstGeom prst="rect">
            <a:avLst/>
          </a:prstGeom>
        </p:spPr>
        <p:txBody>
          <a:bodyPr lIns="0" tIns="0" rIns="0" bIns="0"/>
          <a:lstStyle>
            <a:lvl1pPr marL="0" indent="0" algn="l">
              <a:spcBef>
                <a:spcPts val="0"/>
              </a:spcBef>
              <a:buFontTx/>
              <a:buNone/>
              <a:defRPr sz="2700">
                <a:solidFill>
                  <a:schemeClr val="bg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a:t>
            </a:r>
            <a:r>
              <a:rPr lang="de-DE" dirty="0" err="1"/>
              <a:t>to</a:t>
            </a:r>
            <a:r>
              <a:rPr lang="de-DE" dirty="0"/>
              <a:t> </a:t>
            </a:r>
            <a:r>
              <a:rPr lang="de-DE" dirty="0" err="1"/>
              <a:t>add</a:t>
            </a:r>
            <a:r>
              <a:rPr lang="de-DE" dirty="0"/>
              <a:t> title</a:t>
            </a:r>
          </a:p>
        </p:txBody>
      </p:sp>
      <p:sp>
        <p:nvSpPr>
          <p:cNvPr id="6" name="Text Placeholder 5"/>
          <p:cNvSpPr>
            <a:spLocks noGrp="1"/>
          </p:cNvSpPr>
          <p:nvPr>
            <p:ph type="body" sz="quarter" idx="11" hasCustomPrompt="1"/>
          </p:nvPr>
        </p:nvSpPr>
        <p:spPr>
          <a:xfrm>
            <a:off x="2540000" y="1963200"/>
            <a:ext cx="9059621" cy="404816"/>
          </a:xfrm>
          <a:prstGeom prst="rect">
            <a:avLst/>
          </a:prstGeom>
        </p:spPr>
        <p:txBody>
          <a:bodyPr lIns="0" tIns="0" rIns="0" bIns="0" anchor="ctr"/>
          <a:lstStyle>
            <a:lvl1pPr marL="0" indent="0">
              <a:spcBef>
                <a:spcPts val="0"/>
              </a:spcBef>
              <a:buFontTx/>
              <a:buNone/>
              <a:defRPr sz="1350">
                <a:solidFill>
                  <a:schemeClr val="bg1"/>
                </a:solidFill>
                <a:latin typeface="Arial" panose="020B0604020202020204" pitchFamily="34" charset="0"/>
                <a:cs typeface="Arial" panose="020B0604020202020204" pitchFamily="34" charset="0"/>
              </a:defRPr>
            </a:lvl1pPr>
          </a:lstStyle>
          <a:p>
            <a:pPr lvl="0"/>
            <a:r>
              <a:rPr lang="de-DE" dirty="0"/>
              <a:t>Click to </a:t>
            </a:r>
            <a:r>
              <a:rPr lang="de-DE" dirty="0" err="1"/>
              <a:t>add</a:t>
            </a:r>
            <a:r>
              <a:rPr lang="de-DE" dirty="0"/>
              <a:t> </a:t>
            </a:r>
            <a:r>
              <a:rPr lang="de-DE" dirty="0" err="1"/>
              <a:t>section</a:t>
            </a:r>
            <a:r>
              <a:rPr lang="de-DE" dirty="0"/>
              <a:t> </a:t>
            </a:r>
            <a:r>
              <a:rPr lang="de-DE" dirty="0" err="1"/>
              <a:t>number</a:t>
            </a:r>
            <a:endParaRPr lang="de-DE" dirty="0"/>
          </a:p>
        </p:txBody>
      </p:sp>
    </p:spTree>
    <p:extLst>
      <p:ext uri="{BB962C8B-B14F-4D97-AF65-F5344CB8AC3E}">
        <p14:creationId xmlns:p14="http://schemas.microsoft.com/office/powerpoint/2010/main" val="272741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w Product - insert photo to backgroun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2540000" y="2647200"/>
            <a:ext cx="9059333" cy="1620000"/>
          </a:xfrm>
          <a:prstGeom prst="rect">
            <a:avLst/>
          </a:prstGeom>
        </p:spPr>
        <p:txBody>
          <a:bodyPr lIns="0" tIns="0" rIns="0" bIns="0"/>
          <a:lstStyle>
            <a:lvl1pPr marL="0" indent="0" algn="l">
              <a:spcBef>
                <a:spcPts val="0"/>
              </a:spcBef>
              <a:buFontTx/>
              <a:buNone/>
              <a:defRPr sz="2700">
                <a:solidFill>
                  <a:srgbClr val="005E9D"/>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a:t>
            </a:r>
            <a:r>
              <a:rPr lang="de-DE" dirty="0" err="1"/>
              <a:t>to</a:t>
            </a:r>
            <a:r>
              <a:rPr lang="de-DE" dirty="0"/>
              <a:t> </a:t>
            </a:r>
            <a:r>
              <a:rPr lang="de-DE" dirty="0" err="1"/>
              <a:t>add</a:t>
            </a:r>
            <a:r>
              <a:rPr lang="de-DE" dirty="0"/>
              <a:t> title</a:t>
            </a:r>
          </a:p>
        </p:txBody>
      </p:sp>
      <p:sp>
        <p:nvSpPr>
          <p:cNvPr id="6" name="Text Placeholder 5"/>
          <p:cNvSpPr>
            <a:spLocks noGrp="1"/>
          </p:cNvSpPr>
          <p:nvPr>
            <p:ph type="body" sz="quarter" idx="11" hasCustomPrompt="1"/>
          </p:nvPr>
        </p:nvSpPr>
        <p:spPr>
          <a:xfrm>
            <a:off x="2540023" y="1963200"/>
            <a:ext cx="9059623" cy="404816"/>
          </a:xfrm>
          <a:prstGeom prst="rect">
            <a:avLst/>
          </a:prstGeom>
        </p:spPr>
        <p:txBody>
          <a:bodyPr lIns="0" tIns="0" rIns="0" bIns="0" anchor="ctr"/>
          <a:lstStyle>
            <a:lvl1pPr marL="0" indent="0">
              <a:spcBef>
                <a:spcPts val="0"/>
              </a:spcBef>
              <a:buFontTx/>
              <a:buNone/>
              <a:defRPr sz="1350">
                <a:solidFill>
                  <a:srgbClr val="005E9D"/>
                </a:solidFill>
                <a:latin typeface="Arial" panose="020B0604020202020204" pitchFamily="34" charset="0"/>
                <a:cs typeface="Arial" panose="020B0604020202020204" pitchFamily="34" charset="0"/>
              </a:defRPr>
            </a:lvl1pPr>
          </a:lstStyle>
          <a:p>
            <a:pPr lvl="0"/>
            <a:r>
              <a:rPr lang="de-DE" dirty="0"/>
              <a:t>Click to </a:t>
            </a:r>
            <a:r>
              <a:rPr lang="de-DE" dirty="0" err="1"/>
              <a:t>add</a:t>
            </a:r>
            <a:r>
              <a:rPr lang="de-DE" dirty="0"/>
              <a:t> </a:t>
            </a:r>
            <a:r>
              <a:rPr lang="de-DE" dirty="0" err="1"/>
              <a:t>section</a:t>
            </a:r>
            <a:r>
              <a:rPr lang="de-DE" dirty="0"/>
              <a:t> </a:t>
            </a:r>
            <a:r>
              <a:rPr lang="de-DE" dirty="0" err="1"/>
              <a:t>number</a:t>
            </a:r>
            <a:endParaRPr lang="de-DE" dirty="0"/>
          </a:p>
        </p:txBody>
      </p:sp>
    </p:spTree>
    <p:extLst>
      <p:ext uri="{BB962C8B-B14F-4D97-AF65-F5344CB8AC3E}">
        <p14:creationId xmlns:p14="http://schemas.microsoft.com/office/powerpoint/2010/main" val="404463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729" y="2743203"/>
            <a:ext cx="7406545" cy="1410947"/>
          </a:xfrm>
          <a:prstGeom prst="rect">
            <a:avLst/>
          </a:prstGeom>
        </p:spPr>
      </p:pic>
    </p:spTree>
    <p:extLst>
      <p:ext uri="{BB962C8B-B14F-4D97-AF65-F5344CB8AC3E}">
        <p14:creationId xmlns:p14="http://schemas.microsoft.com/office/powerpoint/2010/main" val="41963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852" y="5381037"/>
            <a:ext cx="5236025" cy="997463"/>
          </a:xfrm>
          <a:prstGeom prst="rect">
            <a:avLst/>
          </a:prstGeom>
        </p:spPr>
      </p:pic>
      <p:sp>
        <p:nvSpPr>
          <p:cNvPr id="3" name="Text Placeholder 2"/>
          <p:cNvSpPr>
            <a:spLocks noGrp="1"/>
          </p:cNvSpPr>
          <p:nvPr>
            <p:ph type="body" sz="quarter" idx="10"/>
          </p:nvPr>
        </p:nvSpPr>
        <p:spPr>
          <a:xfrm>
            <a:off x="8227283" y="1009073"/>
            <a:ext cx="3375389" cy="921066"/>
          </a:xfrm>
          <a:prstGeom prst="rect">
            <a:avLst/>
          </a:prstGeom>
        </p:spPr>
        <p:txBody>
          <a:bodyPr lIns="0" tIns="0" rIns="0" bIns="0"/>
          <a:lstStyle>
            <a:lvl1pPr marL="0" indent="0" algn="l">
              <a:buFont typeface="Arial" panose="020B0604020202020204" pitchFamily="34" charset="0"/>
              <a:buNone/>
              <a:defRPr sz="825">
                <a:solidFill>
                  <a:schemeClr val="bg1"/>
                </a:solidFill>
                <a:latin typeface="Arial" panose="020B0604020202020204" pitchFamily="34" charset="0"/>
                <a:cs typeface="Arial" panose="020B0604020202020204" pitchFamily="34" charset="0"/>
              </a:defRPr>
            </a:lvl1pPr>
            <a:lvl2pPr marL="342900" indent="0" algn="l">
              <a:buNone/>
              <a:defRPr>
                <a:solidFill>
                  <a:schemeClr val="bg1"/>
                </a:solidFill>
              </a:defRPr>
            </a:lvl2pPr>
            <a:lvl3pPr marL="685800" indent="0" algn="l">
              <a:buNone/>
              <a:defRPr>
                <a:solidFill>
                  <a:schemeClr val="bg1"/>
                </a:solidFill>
              </a:defRPr>
            </a:lvl3pPr>
            <a:lvl4pPr marL="1028700" indent="0" algn="l">
              <a:buNone/>
              <a:defRPr>
                <a:solidFill>
                  <a:schemeClr val="bg1"/>
                </a:solidFill>
              </a:defRPr>
            </a:lvl4pPr>
            <a:lvl5pPr marL="1371600" indent="0" algn="l">
              <a:buNone/>
              <a:defRPr>
                <a:solidFill>
                  <a:schemeClr val="bg1"/>
                </a:solidFill>
              </a:defRPr>
            </a:lvl5pPr>
          </a:lstStyle>
          <a:p>
            <a:pPr lvl="0"/>
            <a:r>
              <a:rPr lang="en-US"/>
              <a:t>Click to edit Master text styles</a:t>
            </a:r>
          </a:p>
        </p:txBody>
      </p:sp>
      <p:sp>
        <p:nvSpPr>
          <p:cNvPr id="4" name="TextBox 3"/>
          <p:cNvSpPr txBox="1"/>
          <p:nvPr userDrawn="1"/>
        </p:nvSpPr>
        <p:spPr>
          <a:xfrm>
            <a:off x="882623" y="738700"/>
            <a:ext cx="4878840" cy="369332"/>
          </a:xfrm>
          <a:prstGeom prst="rect">
            <a:avLst/>
          </a:prstGeom>
          <a:noFill/>
        </p:spPr>
        <p:txBody>
          <a:bodyPr wrap="square" lIns="0" tIns="0" rIns="0" bIns="0" rtlCol="0">
            <a:spAutoFit/>
          </a:bodyPr>
          <a:lstStyle/>
          <a:p>
            <a:r>
              <a:rPr lang="en-US" sz="2400" dirty="0">
                <a:solidFill>
                  <a:schemeClr val="bg1"/>
                </a:solidFill>
                <a:latin typeface="Arial" panose="020B0604020202020204" pitchFamily="34" charset="0"/>
                <a:cs typeface="Arial" panose="020B0604020202020204" pitchFamily="34" charset="0"/>
              </a:rPr>
              <a:t>Contact</a:t>
            </a:r>
          </a:p>
        </p:txBody>
      </p:sp>
      <p:sp>
        <p:nvSpPr>
          <p:cNvPr id="9" name="Text Placeholder 8"/>
          <p:cNvSpPr>
            <a:spLocks noGrp="1"/>
          </p:cNvSpPr>
          <p:nvPr>
            <p:ph type="body" sz="quarter" idx="11"/>
          </p:nvPr>
        </p:nvSpPr>
        <p:spPr>
          <a:xfrm>
            <a:off x="8226701" y="3318141"/>
            <a:ext cx="3372632" cy="931077"/>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11" name="Text Placeholder 10"/>
          <p:cNvSpPr>
            <a:spLocks noGrp="1"/>
          </p:cNvSpPr>
          <p:nvPr>
            <p:ph type="body" sz="quarter" idx="12"/>
          </p:nvPr>
        </p:nvSpPr>
        <p:spPr>
          <a:xfrm>
            <a:off x="8226701" y="4522731"/>
            <a:ext cx="3372632" cy="840973"/>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13" name="Text Placeholder 12"/>
          <p:cNvSpPr>
            <a:spLocks noGrp="1"/>
          </p:cNvSpPr>
          <p:nvPr>
            <p:ph type="body" sz="quarter" idx="13"/>
          </p:nvPr>
        </p:nvSpPr>
        <p:spPr>
          <a:xfrm>
            <a:off x="8229602" y="2203655"/>
            <a:ext cx="3386420" cy="840973"/>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5" name="Text Placeholder 4"/>
          <p:cNvSpPr>
            <a:spLocks noGrp="1"/>
          </p:cNvSpPr>
          <p:nvPr>
            <p:ph type="body" sz="quarter" idx="20"/>
          </p:nvPr>
        </p:nvSpPr>
        <p:spPr>
          <a:xfrm>
            <a:off x="8226701" y="5637216"/>
            <a:ext cx="3372632" cy="915987"/>
          </a:xfrm>
          <a:prstGeom prst="rect">
            <a:avLst/>
          </a:prstGeom>
        </p:spPr>
        <p:txBody>
          <a:bodyPr lIns="0" tIns="0" rIns="0" bIns="0"/>
          <a:lstStyle>
            <a:lvl1pPr>
              <a:defRPr lang="en-US" sz="825" kern="1200" dirty="0" smtClean="0">
                <a:solidFill>
                  <a:schemeClr val="bg1"/>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spcBef>
                <a:spcPct val="20000"/>
              </a:spcBef>
              <a:buFont typeface="Arial" pitchFamily="34" charset="0"/>
              <a:buNone/>
            </a:pPr>
            <a:r>
              <a:rPr lang="en-US"/>
              <a:t>Click to edit Master text styles</a:t>
            </a:r>
          </a:p>
        </p:txBody>
      </p:sp>
    </p:spTree>
    <p:extLst>
      <p:ext uri="{BB962C8B-B14F-4D97-AF65-F5344CB8AC3E}">
        <p14:creationId xmlns:p14="http://schemas.microsoft.com/office/powerpoint/2010/main" val="412050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ternal 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4775201" y="914400"/>
            <a:ext cx="6358467" cy="1143000"/>
          </a:xfrm>
          <a:prstGeom prst="rect">
            <a:avLst/>
          </a:prstGeom>
        </p:spPr>
        <p:txBody>
          <a:bodyPr lIns="0" tIns="0" rIns="0" bIns="0" anchor="b" anchorCtr="0"/>
          <a:lstStyle>
            <a:lvl1pPr marL="0" indent="0" algn="l">
              <a:spcBef>
                <a:spcPts val="0"/>
              </a:spcBef>
              <a:buFontTx/>
              <a:buNone/>
              <a:defRPr sz="2700">
                <a:solidFill>
                  <a:schemeClr val="accent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to </a:t>
            </a:r>
            <a:r>
              <a:rPr lang="de-DE" dirty="0" err="1"/>
              <a:t>add</a:t>
            </a:r>
            <a:r>
              <a:rPr lang="de-DE" dirty="0"/>
              <a:t> title</a:t>
            </a:r>
          </a:p>
        </p:txBody>
      </p:sp>
      <p:sp>
        <p:nvSpPr>
          <p:cNvPr id="4" name="Text Placeholder 3"/>
          <p:cNvSpPr>
            <a:spLocks noGrp="1"/>
          </p:cNvSpPr>
          <p:nvPr>
            <p:ph type="body" sz="quarter" idx="11" hasCustomPrompt="1"/>
          </p:nvPr>
        </p:nvSpPr>
        <p:spPr>
          <a:xfrm>
            <a:off x="4775201" y="2872200"/>
            <a:ext cx="6358467" cy="252000"/>
          </a:xfrm>
          <a:prstGeom prst="rect">
            <a:avLst/>
          </a:prstGeom>
        </p:spPr>
        <p:txBody>
          <a:bodyPr lIns="0" tIns="0" rIns="0" bIns="0"/>
          <a:lstStyle>
            <a:lvl1pPr marL="0" indent="0">
              <a:spcBef>
                <a:spcPts val="0"/>
              </a:spcBef>
              <a:buFontTx/>
              <a:buNone/>
              <a:defRPr sz="1500" b="0">
                <a:solidFill>
                  <a:schemeClr val="tx1">
                    <a:lumMod val="75000"/>
                    <a:lumOff val="25000"/>
                  </a:schemeClr>
                </a:solidFill>
                <a:latin typeface="Arial" panose="020B0604020202020204" pitchFamily="34" charset="0"/>
                <a:cs typeface="Arial" panose="020B0604020202020204" pitchFamily="34" charset="0"/>
              </a:defRPr>
            </a:lvl1pPr>
          </a:lstStyle>
          <a:p>
            <a:pPr lvl="0"/>
            <a:r>
              <a:rPr lang="de-DE" dirty="0"/>
              <a:t>_</a:t>
            </a:r>
            <a:r>
              <a:rPr lang="de-DE" dirty="0" err="1"/>
              <a:t>Author</a:t>
            </a:r>
            <a:endParaRPr lang="de-DE" dirty="0"/>
          </a:p>
        </p:txBody>
      </p:sp>
      <p:sp>
        <p:nvSpPr>
          <p:cNvPr id="9" name="Text Placeholder 8"/>
          <p:cNvSpPr>
            <a:spLocks noGrp="1"/>
          </p:cNvSpPr>
          <p:nvPr>
            <p:ph type="body" sz="quarter" idx="12"/>
          </p:nvPr>
        </p:nvSpPr>
        <p:spPr>
          <a:xfrm>
            <a:off x="4775201" y="2057400"/>
            <a:ext cx="6358467" cy="762000"/>
          </a:xfrm>
          <a:prstGeom prst="rect">
            <a:avLst/>
          </a:prstGeom>
        </p:spPr>
        <p:txBody>
          <a:bodyPr lIns="0" tIns="0" rIns="0" bIns="0"/>
          <a:lstStyle>
            <a:lvl1pPr marL="0" indent="0">
              <a:buNone/>
              <a:defRPr sz="2100">
                <a:solidFill>
                  <a:schemeClr val="accent1"/>
                </a:solidFill>
                <a:latin typeface="Arial" panose="020B0604020202020204" pitchFamily="34" charset="0"/>
                <a:cs typeface="Arial" panose="020B0604020202020204" pitchFamily="34" charset="0"/>
              </a:defRPr>
            </a:lvl1pPr>
            <a:lvl2pPr marL="342900" indent="0">
              <a:buNone/>
              <a:defRPr sz="2100"/>
            </a:lvl2pPr>
            <a:lvl3pPr marL="685800" indent="0">
              <a:buNone/>
              <a:defRPr sz="2100"/>
            </a:lvl3pPr>
            <a:lvl4pPr marL="1028700" indent="0">
              <a:buNone/>
              <a:defRPr sz="2100"/>
            </a:lvl4pPr>
            <a:lvl5pPr marL="1371600" indent="0">
              <a:buNone/>
              <a:defRPr sz="2100"/>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527" y="5997396"/>
            <a:ext cx="3129773" cy="596222"/>
          </a:xfrm>
          <a:prstGeom prst="rect">
            <a:avLst/>
          </a:prstGeom>
        </p:spPr>
      </p:pic>
      <p:sp>
        <p:nvSpPr>
          <p:cNvPr id="7" name="Text Placeholder 3"/>
          <p:cNvSpPr>
            <a:spLocks noGrp="1"/>
          </p:cNvSpPr>
          <p:nvPr>
            <p:ph type="body" sz="quarter" idx="13" hasCustomPrompt="1"/>
          </p:nvPr>
        </p:nvSpPr>
        <p:spPr>
          <a:xfrm>
            <a:off x="4775201" y="3177000"/>
            <a:ext cx="6358467" cy="252000"/>
          </a:xfrm>
          <a:prstGeom prst="rect">
            <a:avLst/>
          </a:prstGeom>
        </p:spPr>
        <p:txBody>
          <a:bodyPr lIns="0" tIns="0" rIns="0" bIns="0"/>
          <a:lstStyle>
            <a:lvl1pPr marL="0" indent="0">
              <a:spcBef>
                <a:spcPts val="0"/>
              </a:spcBef>
              <a:buFontTx/>
              <a:buNone/>
              <a:defRPr sz="1500" b="0">
                <a:solidFill>
                  <a:schemeClr val="tx1">
                    <a:lumMod val="75000"/>
                    <a:lumOff val="25000"/>
                  </a:schemeClr>
                </a:solidFill>
                <a:latin typeface="Arial" panose="020B0604020202020204" pitchFamily="34" charset="0"/>
                <a:cs typeface="Arial" panose="020B0604020202020204" pitchFamily="34" charset="0"/>
              </a:defRPr>
            </a:lvl1pPr>
          </a:lstStyle>
          <a:p>
            <a:pPr lvl="0"/>
            <a:r>
              <a:rPr lang="de-DE" dirty="0"/>
              <a:t>_Date</a:t>
            </a:r>
          </a:p>
        </p:txBody>
      </p:sp>
    </p:spTree>
    <p:extLst>
      <p:ext uri="{BB962C8B-B14F-4D97-AF65-F5344CB8AC3E}">
        <p14:creationId xmlns:p14="http://schemas.microsoft.com/office/powerpoint/2010/main" val="253264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 subtitle">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609602" y="828000"/>
            <a:ext cx="10986401"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7" name="Textplatzhalter 3"/>
          <p:cNvSpPr>
            <a:spLocks noGrp="1"/>
          </p:cNvSpPr>
          <p:nvPr>
            <p:ph type="body" sz="quarter" idx="12" hasCustomPrompt="1"/>
          </p:nvPr>
        </p:nvSpPr>
        <p:spPr>
          <a:xfrm>
            <a:off x="612938" y="1216152"/>
            <a:ext cx="10986401" cy="498348"/>
          </a:xfrm>
          <a:prstGeom prst="rect">
            <a:avLst/>
          </a:prstGeom>
        </p:spPr>
        <p:txBody>
          <a:bodyPr lIns="0" tIns="0" rIns="0" bIns="0" anchor="t"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to add subtitle</a:t>
            </a:r>
          </a:p>
        </p:txBody>
      </p:sp>
      <p:sp>
        <p:nvSpPr>
          <p:cNvPr id="8" name="Textplatzhalter 4"/>
          <p:cNvSpPr>
            <a:spLocks noGrp="1"/>
          </p:cNvSpPr>
          <p:nvPr>
            <p:ph type="body" sz="quarter" idx="13"/>
          </p:nvPr>
        </p:nvSpPr>
        <p:spPr>
          <a:xfrm>
            <a:off x="613835" y="1828800"/>
            <a:ext cx="10985500" cy="4337050"/>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255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1316" y="828000"/>
            <a:ext cx="10988019"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5" name="Textplatzhalter 4"/>
          <p:cNvSpPr>
            <a:spLocks noGrp="1"/>
          </p:cNvSpPr>
          <p:nvPr>
            <p:ph type="body" sz="quarter" idx="13"/>
          </p:nvPr>
        </p:nvSpPr>
        <p:spPr>
          <a:xfrm>
            <a:off x="612212" y="1828800"/>
            <a:ext cx="10987117" cy="4260850"/>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0896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with Objec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4"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609600" y="1447800"/>
            <a:ext cx="3901440"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609600" y="1828802"/>
            <a:ext cx="3901440"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8" name="Inhaltsplatzhalter 6"/>
          <p:cNvSpPr>
            <a:spLocks noGrp="1"/>
          </p:cNvSpPr>
          <p:nvPr>
            <p:ph sz="half" idx="2" hasCustomPrompt="1"/>
            <p:custDataLst>
              <p:tags r:id="rId1"/>
            </p:custDataLst>
          </p:nvPr>
        </p:nvSpPr>
        <p:spPr>
          <a:xfrm>
            <a:off x="4876801" y="1828800"/>
            <a:ext cx="6722535" cy="4724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306910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 with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7696996" y="1444752"/>
            <a:ext cx="3901440" cy="374400"/>
          </a:xfrm>
          <a:prstGeom prst="rect">
            <a:avLst/>
          </a:prstGeom>
        </p:spPr>
        <p:txBody>
          <a:bodyPr lIns="0" tIns="0" rIns="0" bIns="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7697893" y="1851310"/>
            <a:ext cx="3901440"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8" name="Inhaltsplatzhalter 6"/>
          <p:cNvSpPr>
            <a:spLocks noGrp="1"/>
          </p:cNvSpPr>
          <p:nvPr>
            <p:ph sz="half" idx="2" hasCustomPrompt="1"/>
            <p:custDataLst>
              <p:tags r:id="rId1"/>
            </p:custDataLst>
          </p:nvPr>
        </p:nvSpPr>
        <p:spPr>
          <a:xfrm>
            <a:off x="609602" y="1828800"/>
            <a:ext cx="6722535" cy="4724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209196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with 2-column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5" name="Textplatzhalter 4"/>
          <p:cNvSpPr>
            <a:spLocks noGrp="1"/>
          </p:cNvSpPr>
          <p:nvPr>
            <p:ph type="body" sz="quarter" idx="13"/>
          </p:nvPr>
        </p:nvSpPr>
        <p:spPr>
          <a:xfrm>
            <a:off x="614732" y="1828803"/>
            <a:ext cx="10984603" cy="1748245"/>
          </a:xfrm>
          <a:prstGeom prst="rect">
            <a:avLst/>
          </a:prstGeom>
          <a:ln>
            <a:noFill/>
          </a:ln>
        </p:spPr>
        <p:txBody>
          <a:bodyPr lIns="0" tIns="0" rIns="0" bIns="0" spcCol="432000"/>
          <a:lstStyle>
            <a:lvl1pPr marL="0" indent="0">
              <a:spcBef>
                <a:spcPts val="0"/>
              </a:spcBef>
              <a:spcAft>
                <a:spcPts val="450"/>
              </a:spcAft>
              <a:buNone/>
              <a:defRPr sz="1350">
                <a:solidFill>
                  <a:schemeClr val="tx1">
                    <a:lumMod val="75000"/>
                    <a:lumOff val="25000"/>
                  </a:schemeClr>
                </a:solidFill>
                <a:latin typeface="Arial" panose="020B0604020202020204" pitchFamily="34" charset="0"/>
                <a:cs typeface="Arial" panose="020B0604020202020204" pitchFamily="34" charset="0"/>
              </a:defRPr>
            </a:lvl1pPr>
            <a:lvl2pPr marL="162000" indent="0">
              <a:spcBef>
                <a:spcPts val="0"/>
              </a:spcBef>
              <a:spcAft>
                <a:spcPts val="450"/>
              </a:spcAft>
              <a:buNone/>
              <a:defRPr sz="1350">
                <a:solidFill>
                  <a:schemeClr val="tx1">
                    <a:lumMod val="75000"/>
                    <a:lumOff val="25000"/>
                  </a:schemeClr>
                </a:solidFill>
                <a:latin typeface="Segoe UI" panose="020B0502040204020203" pitchFamily="34" charset="0"/>
                <a:cs typeface="Segoe UI" panose="020B0502040204020203" pitchFamily="34" charset="0"/>
              </a:defRPr>
            </a:lvl2pPr>
            <a:lvl3pPr marL="324000" indent="0">
              <a:spcBef>
                <a:spcPts val="0"/>
              </a:spcBef>
              <a:spcAft>
                <a:spcPts val="450"/>
              </a:spcAft>
              <a:buFont typeface="Arial" panose="020B0604020202020204" pitchFamily="34" charset="0"/>
              <a:buNone/>
              <a:defRPr sz="1350">
                <a:solidFill>
                  <a:schemeClr val="tx1">
                    <a:lumMod val="75000"/>
                    <a:lumOff val="25000"/>
                  </a:schemeClr>
                </a:solidFill>
                <a:latin typeface="Segoe UI" panose="020B0502040204020203" pitchFamily="34" charset="0"/>
                <a:cs typeface="Segoe UI" panose="020B0502040204020203"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p:txBody>
      </p:sp>
      <p:sp>
        <p:nvSpPr>
          <p:cNvPr id="4" name="Textplatzhalter 3"/>
          <p:cNvSpPr>
            <a:spLocks noGrp="1"/>
          </p:cNvSpPr>
          <p:nvPr>
            <p:ph type="body" sz="quarter" idx="12" hasCustomPrompt="1"/>
          </p:nvPr>
        </p:nvSpPr>
        <p:spPr>
          <a:xfrm>
            <a:off x="613836" y="38100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6" name="Textplatzhalter 4"/>
          <p:cNvSpPr>
            <a:spLocks noGrp="1"/>
          </p:cNvSpPr>
          <p:nvPr>
            <p:ph type="body" sz="quarter" idx="14"/>
          </p:nvPr>
        </p:nvSpPr>
        <p:spPr>
          <a:xfrm>
            <a:off x="614733" y="4184402"/>
            <a:ext cx="5133289" cy="22164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7" name="Textplatzhalter 3"/>
          <p:cNvSpPr>
            <a:spLocks noGrp="1"/>
          </p:cNvSpPr>
          <p:nvPr>
            <p:ph type="body" sz="quarter" idx="15" hasCustomPrompt="1"/>
          </p:nvPr>
        </p:nvSpPr>
        <p:spPr>
          <a:xfrm>
            <a:off x="6465149" y="38100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8" name="Textplatzhalter 4"/>
          <p:cNvSpPr>
            <a:spLocks noGrp="1"/>
          </p:cNvSpPr>
          <p:nvPr>
            <p:ph type="body" sz="quarter" idx="16"/>
          </p:nvPr>
        </p:nvSpPr>
        <p:spPr>
          <a:xfrm>
            <a:off x="6466046" y="4184402"/>
            <a:ext cx="5133289" cy="22164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14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609602" y="1444752"/>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609602" y="1828802"/>
            <a:ext cx="5133289"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6" name="Textplatzhalter 3"/>
          <p:cNvSpPr>
            <a:spLocks noGrp="1"/>
          </p:cNvSpPr>
          <p:nvPr>
            <p:ph type="body" sz="quarter" idx="14" hasCustomPrompt="1"/>
          </p:nvPr>
        </p:nvSpPr>
        <p:spPr>
          <a:xfrm>
            <a:off x="6465149" y="1447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7" name="Textplatzhalter 4"/>
          <p:cNvSpPr>
            <a:spLocks noGrp="1"/>
          </p:cNvSpPr>
          <p:nvPr>
            <p:ph type="body" sz="quarter" idx="15"/>
          </p:nvPr>
        </p:nvSpPr>
        <p:spPr>
          <a:xfrm>
            <a:off x="6466046" y="1828802"/>
            <a:ext cx="5133289"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0544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Image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98148"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8" name="Inhaltsplatzhalter 6"/>
          <p:cNvSpPr>
            <a:spLocks noGrp="1"/>
          </p:cNvSpPr>
          <p:nvPr>
            <p:ph sz="half" idx="2" hasCustomPrompt="1"/>
            <p:custDataLst>
              <p:tags r:id="rId1"/>
            </p:custDataLst>
          </p:nvPr>
        </p:nvSpPr>
        <p:spPr>
          <a:xfrm>
            <a:off x="603678" y="1828803"/>
            <a:ext cx="5143447" cy="2666999"/>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
        <p:nvSpPr>
          <p:cNvPr id="6" name="Textplatzhalter 3"/>
          <p:cNvSpPr>
            <a:spLocks noGrp="1"/>
          </p:cNvSpPr>
          <p:nvPr>
            <p:ph type="body" sz="quarter" idx="12" hasCustomPrompt="1"/>
          </p:nvPr>
        </p:nvSpPr>
        <p:spPr>
          <a:xfrm>
            <a:off x="613836" y="4495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7" name="Textplatzhalter 4"/>
          <p:cNvSpPr>
            <a:spLocks noGrp="1"/>
          </p:cNvSpPr>
          <p:nvPr>
            <p:ph type="body" sz="quarter" idx="13"/>
          </p:nvPr>
        </p:nvSpPr>
        <p:spPr>
          <a:xfrm>
            <a:off x="614733" y="4870202"/>
            <a:ext cx="5133289" cy="15306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9" name="Textplatzhalter 3"/>
          <p:cNvSpPr>
            <a:spLocks noGrp="1"/>
          </p:cNvSpPr>
          <p:nvPr>
            <p:ph type="body" sz="quarter" idx="14" hasCustomPrompt="1"/>
          </p:nvPr>
        </p:nvSpPr>
        <p:spPr>
          <a:xfrm>
            <a:off x="6465149" y="4495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10" name="Textplatzhalter 4"/>
          <p:cNvSpPr>
            <a:spLocks noGrp="1"/>
          </p:cNvSpPr>
          <p:nvPr>
            <p:ph type="body" sz="quarter" idx="15"/>
          </p:nvPr>
        </p:nvSpPr>
        <p:spPr>
          <a:xfrm>
            <a:off x="6466046" y="4870202"/>
            <a:ext cx="5133289" cy="15306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11" name="Inhaltsplatzhalter 6"/>
          <p:cNvSpPr>
            <a:spLocks noGrp="1"/>
          </p:cNvSpPr>
          <p:nvPr>
            <p:ph sz="half" idx="16" hasCustomPrompt="1"/>
            <p:custDataLst>
              <p:tags r:id="rId2"/>
            </p:custDataLst>
          </p:nvPr>
        </p:nvSpPr>
        <p:spPr>
          <a:xfrm>
            <a:off x="6468537" y="1828803"/>
            <a:ext cx="5143447" cy="2666999"/>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152688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p:cNvSpPr>
          <p:nvPr>
            <p:custDataLst>
              <p:tags r:id="rId15"/>
            </p:custDataLst>
          </p:nvPr>
        </p:nvSpPr>
        <p:spPr>
          <a:xfrm>
            <a:off x="4673600" y="6611938"/>
            <a:ext cx="5163237" cy="157162"/>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r"/>
            <a:r>
              <a:rPr lang="en-US" sz="525" kern="1200" dirty="0">
                <a:solidFill>
                  <a:schemeClr val="bg1">
                    <a:lumMod val="65000"/>
                  </a:schemeClr>
                </a:solidFill>
                <a:effectLst/>
                <a:latin typeface="+mn-lt"/>
                <a:ea typeface="+mn-ea"/>
                <a:cs typeface="Segoe UI" panose="020B0502040204020203" pitchFamily="34" charset="0"/>
              </a:rPr>
              <a:t>©2015 Lumileds Holding B.V.  </a:t>
            </a:r>
            <a:r>
              <a:rPr lang="en-US" sz="525" kern="1200" dirty="0">
                <a:solidFill>
                  <a:schemeClr val="bg1">
                    <a:lumMod val="65000"/>
                  </a:schemeClr>
                </a:solidFill>
                <a:effectLst/>
                <a:latin typeface="+mn-lt"/>
                <a:ea typeface="+mn-ea"/>
                <a:cs typeface="Segoe UI Light" panose="020B0502040204020203" pitchFamily="34" charset="0"/>
              </a:rPr>
              <a:t>|</a:t>
            </a:r>
            <a:r>
              <a:rPr lang="en-US" sz="525" kern="1200" dirty="0">
                <a:solidFill>
                  <a:schemeClr val="bg1">
                    <a:lumMod val="65000"/>
                  </a:schemeClr>
                </a:solidFill>
                <a:effectLst/>
                <a:latin typeface="+mn-lt"/>
                <a:ea typeface="+mn-ea"/>
                <a:cs typeface="Segoe UI" panose="020B0502040204020203" pitchFamily="34" charset="0"/>
              </a:rPr>
              <a:t>  </a:t>
            </a:r>
            <a:r>
              <a:rPr lang="en-US" sz="525" dirty="0">
                <a:solidFill>
                  <a:schemeClr val="bg1">
                    <a:lumMod val="65000"/>
                  </a:schemeClr>
                </a:solidFill>
                <a:latin typeface="+mn-lt"/>
                <a:cs typeface="Segoe UI" panose="020B0502040204020203" pitchFamily="34" charset="0"/>
              </a:rPr>
              <a:t>Confidential </a:t>
            </a:r>
            <a:r>
              <a:rPr lang="en-US" sz="525" kern="1200" dirty="0">
                <a:solidFill>
                  <a:schemeClr val="bg1">
                    <a:lumMod val="65000"/>
                  </a:schemeClr>
                </a:solidFill>
                <a:effectLst/>
                <a:latin typeface="+mn-lt"/>
                <a:ea typeface="+mn-ea"/>
                <a:cs typeface="Segoe UI" panose="020B0502040204020203" pitchFamily="34" charset="0"/>
              </a:rPr>
              <a:t> </a:t>
            </a:r>
            <a:r>
              <a:rPr lang="en-US" sz="525" kern="1200" dirty="0">
                <a:solidFill>
                  <a:schemeClr val="bg1">
                    <a:lumMod val="65000"/>
                  </a:schemeClr>
                </a:solidFill>
                <a:effectLst/>
                <a:latin typeface="+mn-lt"/>
                <a:ea typeface="+mn-ea"/>
                <a:cs typeface="Segoe UI Light" panose="020B0502040204020203" pitchFamily="34" charset="0"/>
              </a:rPr>
              <a:t>|</a:t>
            </a:r>
            <a:r>
              <a:rPr lang="en-US" sz="525" kern="1200" dirty="0">
                <a:solidFill>
                  <a:schemeClr val="bg1">
                    <a:lumMod val="65000"/>
                  </a:schemeClr>
                </a:solidFill>
                <a:effectLst/>
                <a:latin typeface="+mn-lt"/>
                <a:ea typeface="+mn-ea"/>
                <a:cs typeface="Segoe UI" panose="020B0502040204020203" pitchFamily="34" charset="0"/>
              </a:rPr>
              <a:t> </a:t>
            </a:r>
            <a:endParaRPr lang="en-US" sz="525" dirty="0">
              <a:solidFill>
                <a:schemeClr val="bg1">
                  <a:lumMod val="65000"/>
                </a:schemeClr>
              </a:solidFill>
              <a:latin typeface="+mn-lt"/>
              <a:cs typeface="Segoe UI" panose="020B0502040204020203" pitchFamily="34" charset="0"/>
            </a:endParaRPr>
          </a:p>
        </p:txBody>
      </p:sp>
      <p:sp>
        <p:nvSpPr>
          <p:cNvPr id="3" name="TextBox 6"/>
          <p:cNvSpPr txBox="1">
            <a:spLocks/>
          </p:cNvSpPr>
          <p:nvPr>
            <p:custDataLst>
              <p:tags r:id="rId16"/>
            </p:custDataLst>
          </p:nvPr>
        </p:nvSpPr>
        <p:spPr>
          <a:xfrm>
            <a:off x="11457678" y="6611938"/>
            <a:ext cx="429524" cy="157162"/>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l"/>
            <a:fld id="{AFB868B0-0EA7-468E-A823-2874C090DC2E}" type="slidenum">
              <a:rPr lang="de-DE" sz="675" b="0" smtClean="0">
                <a:solidFill>
                  <a:schemeClr val="tx1">
                    <a:lumMod val="50000"/>
                    <a:lumOff val="50000"/>
                  </a:schemeClr>
                </a:solidFill>
                <a:latin typeface="+mn-lt"/>
                <a:cs typeface="Segoe UI" panose="020B0502040204020203" pitchFamily="34" charset="0"/>
              </a:rPr>
              <a:pPr algn="l"/>
              <a:t>‹#›</a:t>
            </a:fld>
            <a:endParaRPr lang="en-US" sz="675" b="0" dirty="0">
              <a:solidFill>
                <a:schemeClr val="tx1">
                  <a:lumMod val="50000"/>
                  <a:lumOff val="50000"/>
                </a:schemeClr>
              </a:solidFill>
              <a:latin typeface="+mn-lt"/>
              <a:cs typeface="Segoe UI" panose="020B0502040204020203" pitchFamily="34" charset="0"/>
            </a:endParaRPr>
          </a:p>
        </p:txBody>
      </p:sp>
      <p:sp>
        <p:nvSpPr>
          <p:cNvPr id="5" name="TextBox 4"/>
          <p:cNvSpPr txBox="1">
            <a:spLocks/>
          </p:cNvSpPr>
          <p:nvPr>
            <p:custDataLst>
              <p:tags r:id="rId17"/>
            </p:custDataLst>
          </p:nvPr>
        </p:nvSpPr>
        <p:spPr>
          <a:xfrm>
            <a:off x="9900920" y="6620669"/>
            <a:ext cx="1376680" cy="1397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l"/>
            <a:fld id="{E6AD6ABE-BDF7-4E30-949A-E7B28044E176}" type="datetime4">
              <a:rPr lang="en-US" sz="525" smtClean="0">
                <a:solidFill>
                  <a:schemeClr val="bg1">
                    <a:lumMod val="65000"/>
                  </a:schemeClr>
                </a:solidFill>
                <a:latin typeface="+mn-lt"/>
                <a:cs typeface="Segoe UI" panose="020B0502040204020203" pitchFamily="34" charset="0"/>
              </a:rPr>
              <a:pPr algn="l"/>
              <a:t>June 3, 2019</a:t>
            </a:fld>
            <a:endParaRPr lang="en-US" sz="525" dirty="0">
              <a:solidFill>
                <a:schemeClr val="bg1">
                  <a:lumMod val="65000"/>
                </a:schemeClr>
              </a:solidFill>
              <a:latin typeface="+mn-lt"/>
              <a:cs typeface="Segoe UI" panose="020B0502040204020203" pitchFamily="34" charset="0"/>
            </a:endParaRPr>
          </a:p>
        </p:txBody>
      </p:sp>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6402" y="64008"/>
            <a:ext cx="2255999" cy="429768"/>
          </a:xfrm>
          <a:prstGeom prst="rect">
            <a:avLst/>
          </a:prstGeom>
        </p:spPr>
      </p:pic>
    </p:spTree>
    <p:extLst>
      <p:ext uri="{BB962C8B-B14F-4D97-AF65-F5344CB8AC3E}">
        <p14:creationId xmlns:p14="http://schemas.microsoft.com/office/powerpoint/2010/main" val="1236936761"/>
      </p:ext>
    </p:extLst>
  </p:cSld>
  <p:clrMap bg1="lt1" tx1="dk1" bg2="lt2" tx2="dk2" accent1="accent1" accent2="accent2" accent3="accent3" accent4="accent4" accent5="accent5" accent6="accent6" hlink="hlink" folHlink="folHlink"/>
  <p:sldLayoutIdLst>
    <p:sldLayoutId id="2147483803" r:id="rId1"/>
    <p:sldLayoutId id="2147483819" r:id="rId2"/>
    <p:sldLayoutId id="2147483804" r:id="rId3"/>
    <p:sldLayoutId id="2147483823" r:id="rId4"/>
    <p:sldLayoutId id="2147483825" r:id="rId5"/>
    <p:sldLayoutId id="2147483826" r:id="rId6"/>
    <p:sldLayoutId id="2147483827" r:id="rId7"/>
    <p:sldLayoutId id="2147483828" r:id="rId8"/>
    <p:sldLayoutId id="2147483829" r:id="rId9"/>
    <p:sldLayoutId id="2147483808" r:id="rId10"/>
    <p:sldLayoutId id="2147483820" r:id="rId11"/>
    <p:sldLayoutId id="2147483809" r:id="rId12"/>
    <p:sldLayoutId id="2147483822" r:id="rId13"/>
  </p:sldLayoutIdLst>
  <p:hf sldNum="0"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userDrawn="1">
          <p15:clr>
            <a:srgbClr val="F26B43"/>
          </p15:clr>
        </p15:guide>
        <p15:guide id="1" pos="387" userDrawn="1">
          <p15:clr>
            <a:srgbClr val="F26B43"/>
          </p15:clr>
        </p15:guide>
        <p15:guide id="2" pos="7307" userDrawn="1">
          <p15:clr>
            <a:srgbClr val="F26B43"/>
          </p15:clr>
        </p15:guide>
        <p15:guide id="3" orient="horz" pos="4165" userDrawn="1">
          <p15:clr>
            <a:srgbClr val="F26B43"/>
          </p15:clr>
        </p15:guide>
        <p15:guide id="4" orient="horz" pos="720" userDrawn="1">
          <p15:clr>
            <a:srgbClr val="F26B43"/>
          </p15:clr>
        </p15:guide>
        <p15:guide id="5" orient="horz" pos="1080" userDrawn="1">
          <p15:clr>
            <a:srgbClr val="F26B43"/>
          </p15:clr>
        </p15:guide>
        <p15:guide id="7" orient="horz" pos="900" userDrawn="1">
          <p15:clr>
            <a:srgbClr val="F26B43"/>
          </p15:clr>
        </p15:guide>
        <p15:guide id="8" orient="horz" pos="1300" userDrawn="1">
          <p15:clr>
            <a:srgbClr val="F26B43"/>
          </p15:clr>
        </p15:guide>
        <p15:guide id="9" orient="horz" pos="1443" userDrawn="1">
          <p15:clr>
            <a:srgbClr val="F26B43"/>
          </p15:clr>
        </p15:guide>
        <p15:guide id="10" pos="57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2" Type="http://schemas.openxmlformats.org/officeDocument/2006/relationships/hyperlink" Target="http://www.engineeringtoolbox.com/rating-air-compressors-d_848.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146EA-A13F-4579-BCC1-5415F4138AEF}"/>
              </a:ext>
            </a:extLst>
          </p:cNvPr>
          <p:cNvSpPr>
            <a:spLocks noGrp="1"/>
          </p:cNvSpPr>
          <p:nvPr>
            <p:ph type="body" sz="quarter" idx="10"/>
          </p:nvPr>
        </p:nvSpPr>
        <p:spPr/>
        <p:txBody>
          <a:bodyPr/>
          <a:lstStyle/>
          <a:p>
            <a:r>
              <a:rPr lang="en-US" dirty="0"/>
              <a:t>Compressed Dry Air Fundamentals </a:t>
            </a:r>
          </a:p>
        </p:txBody>
      </p:sp>
      <p:sp>
        <p:nvSpPr>
          <p:cNvPr id="3" name="Text Placeholder 2">
            <a:extLst>
              <a:ext uri="{FF2B5EF4-FFF2-40B4-BE49-F238E27FC236}">
                <a16:creationId xmlns:a16="http://schemas.microsoft.com/office/drawing/2014/main" id="{25BFE23B-BB23-4532-A0DB-895386DD2785}"/>
              </a:ext>
            </a:extLst>
          </p:cNvPr>
          <p:cNvSpPr>
            <a:spLocks noGrp="1"/>
          </p:cNvSpPr>
          <p:nvPr>
            <p:ph type="body" sz="quarter" idx="11"/>
          </p:nvPr>
        </p:nvSpPr>
        <p:spPr>
          <a:xfrm>
            <a:off x="4775201" y="2617694"/>
            <a:ext cx="6358467" cy="506506"/>
          </a:xfrm>
        </p:spPr>
        <p:txBody>
          <a:bodyPr/>
          <a:lstStyle/>
          <a:p>
            <a:r>
              <a:rPr lang="en-US" dirty="0"/>
              <a:t>Author: Yang Hai Xiang</a:t>
            </a:r>
          </a:p>
          <a:p>
            <a:r>
              <a:rPr lang="en-US" dirty="0"/>
              <a:t>Editor: Wong Chee Keat</a:t>
            </a:r>
          </a:p>
          <a:p>
            <a:endParaRPr lang="en-US" dirty="0"/>
          </a:p>
        </p:txBody>
      </p:sp>
      <p:sp>
        <p:nvSpPr>
          <p:cNvPr id="4" name="Text Placeholder 3">
            <a:extLst>
              <a:ext uri="{FF2B5EF4-FFF2-40B4-BE49-F238E27FC236}">
                <a16:creationId xmlns:a16="http://schemas.microsoft.com/office/drawing/2014/main" id="{9910A338-C612-42F6-9172-302B482655EB}"/>
              </a:ext>
            </a:extLst>
          </p:cNvPr>
          <p:cNvSpPr>
            <a:spLocks noGrp="1"/>
          </p:cNvSpPr>
          <p:nvPr>
            <p:ph type="body" sz="quarter" idx="12"/>
          </p:nvPr>
        </p:nvSpPr>
        <p:spPr>
          <a:xfrm>
            <a:off x="4775201" y="2057400"/>
            <a:ext cx="6358467" cy="1066800"/>
          </a:xfrm>
        </p:spPr>
        <p:txBody>
          <a:bodyPr/>
          <a:lstStyle/>
          <a:p>
            <a:r>
              <a:rPr lang="en-US" dirty="0"/>
              <a:t>Basic Facilities Knowledge Package</a:t>
            </a:r>
          </a:p>
        </p:txBody>
      </p:sp>
      <p:sp>
        <p:nvSpPr>
          <p:cNvPr id="5" name="Text Placeholder 4">
            <a:extLst>
              <a:ext uri="{FF2B5EF4-FFF2-40B4-BE49-F238E27FC236}">
                <a16:creationId xmlns:a16="http://schemas.microsoft.com/office/drawing/2014/main" id="{09CFF2F8-61A7-4B7D-979E-CD1FE958DA75}"/>
              </a:ext>
            </a:extLst>
          </p:cNvPr>
          <p:cNvSpPr>
            <a:spLocks noGrp="1"/>
          </p:cNvSpPr>
          <p:nvPr>
            <p:ph type="body" sz="quarter" idx="13"/>
          </p:nvPr>
        </p:nvSpPr>
        <p:spPr/>
        <p:txBody>
          <a:bodyPr/>
          <a:lstStyle/>
          <a:p>
            <a:r>
              <a:rPr lang="en-US" dirty="0"/>
              <a:t>Yr.2019</a:t>
            </a:r>
          </a:p>
        </p:txBody>
      </p:sp>
    </p:spTree>
    <p:extLst>
      <p:ext uri="{BB962C8B-B14F-4D97-AF65-F5344CB8AC3E}">
        <p14:creationId xmlns:p14="http://schemas.microsoft.com/office/powerpoint/2010/main" val="64260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054259-FBE1-4F9E-96B2-E9A779152BB4}"/>
              </a:ext>
            </a:extLst>
          </p:cNvPr>
          <p:cNvSpPr>
            <a:spLocks noGrp="1"/>
          </p:cNvSpPr>
          <p:nvPr>
            <p:ph type="body" sz="quarter" idx="10"/>
          </p:nvPr>
        </p:nvSpPr>
        <p:spPr/>
        <p:txBody>
          <a:bodyPr/>
          <a:lstStyle/>
          <a:p>
            <a:r>
              <a:rPr lang="en-US" dirty="0"/>
              <a:t>Choose the right Compressors</a:t>
            </a:r>
          </a:p>
        </p:txBody>
      </p:sp>
      <p:sp>
        <p:nvSpPr>
          <p:cNvPr id="3" name="Text Placeholder 2">
            <a:extLst>
              <a:ext uri="{FF2B5EF4-FFF2-40B4-BE49-F238E27FC236}">
                <a16:creationId xmlns:a16="http://schemas.microsoft.com/office/drawing/2014/main" id="{93366460-EBB6-425B-BDB3-2AA2C679D1D3}"/>
              </a:ext>
            </a:extLst>
          </p:cNvPr>
          <p:cNvSpPr>
            <a:spLocks noGrp="1"/>
          </p:cNvSpPr>
          <p:nvPr>
            <p:ph type="body" sz="quarter" idx="13"/>
          </p:nvPr>
        </p:nvSpPr>
        <p:spPr>
          <a:xfrm>
            <a:off x="612218" y="1625601"/>
            <a:ext cx="10987117" cy="745066"/>
          </a:xfrm>
        </p:spPr>
        <p:txBody>
          <a:bodyPr/>
          <a:lstStyle/>
          <a:p>
            <a:r>
              <a:rPr lang="en-US" sz="1400" b="1" dirty="0"/>
              <a:t>Comparison of Compressors</a:t>
            </a:r>
          </a:p>
        </p:txBody>
      </p:sp>
      <p:graphicFrame>
        <p:nvGraphicFramePr>
          <p:cNvPr id="4" name="Object 3">
            <a:extLst>
              <a:ext uri="{FF2B5EF4-FFF2-40B4-BE49-F238E27FC236}">
                <a16:creationId xmlns:a16="http://schemas.microsoft.com/office/drawing/2014/main" id="{4BED9B3F-67A4-45B0-B60A-2D1613DE9524}"/>
              </a:ext>
            </a:extLst>
          </p:cNvPr>
          <p:cNvGraphicFramePr>
            <a:graphicFrameLocks noChangeAspect="1"/>
          </p:cNvGraphicFramePr>
          <p:nvPr>
            <p:custDataLst>
              <p:tags r:id="rId2"/>
            </p:custDataLst>
            <p:extLst>
              <p:ext uri="{D42A27DB-BD31-4B8C-83A1-F6EECF244321}">
                <p14:modId xmlns:p14="http://schemas.microsoft.com/office/powerpoint/2010/main" val="2628207457"/>
              </p:ext>
            </p:extLst>
          </p:nvPr>
        </p:nvGraphicFramePr>
        <p:xfrm>
          <a:off x="2035969" y="2497666"/>
          <a:ext cx="8120062" cy="3352800"/>
        </p:xfrm>
        <a:graphic>
          <a:graphicData uri="http://schemas.openxmlformats.org/presentationml/2006/ole">
            <mc:AlternateContent xmlns:mc="http://schemas.openxmlformats.org/markup-compatibility/2006">
              <mc:Choice xmlns:v="urn:schemas-microsoft-com:vml" Requires="v">
                <p:oleObj spid="_x0000_s1039" name="Worksheet" r:id="rId4" imgW="3486007" imgH="1209580" progId="Excel.Sheet.12">
                  <p:embed/>
                </p:oleObj>
              </mc:Choice>
              <mc:Fallback>
                <p:oleObj name="Worksheet" r:id="rId4" imgW="3486007" imgH="1209580" progId="Excel.Sheet.12">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5969" y="2497666"/>
                        <a:ext cx="8120062" cy="33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8007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FCCFFA-2BF3-490D-A1DE-25EA43EA02DE}"/>
              </a:ext>
            </a:extLst>
          </p:cNvPr>
          <p:cNvSpPr>
            <a:spLocks noGrp="1"/>
          </p:cNvSpPr>
          <p:nvPr>
            <p:ph type="body" sz="quarter" idx="10"/>
          </p:nvPr>
        </p:nvSpPr>
        <p:spPr>
          <a:xfrm>
            <a:off x="611316" y="805422"/>
            <a:ext cx="10988019" cy="393192"/>
          </a:xfrm>
        </p:spPr>
        <p:txBody>
          <a:bodyPr/>
          <a:lstStyle/>
          <a:p>
            <a:r>
              <a:rPr lang="en-US" dirty="0"/>
              <a:t>Introduction – Air Receiver Tank &amp; Sizing</a:t>
            </a:r>
          </a:p>
        </p:txBody>
      </p:sp>
      <p:sp>
        <p:nvSpPr>
          <p:cNvPr id="3" name="Text Placeholder 2">
            <a:extLst>
              <a:ext uri="{FF2B5EF4-FFF2-40B4-BE49-F238E27FC236}">
                <a16:creationId xmlns:a16="http://schemas.microsoft.com/office/drawing/2014/main" id="{68EB5803-E2E8-4DE8-A8AF-DE7FB74F0446}"/>
              </a:ext>
            </a:extLst>
          </p:cNvPr>
          <p:cNvSpPr>
            <a:spLocks noGrp="1"/>
          </p:cNvSpPr>
          <p:nvPr>
            <p:ph type="body" sz="quarter" idx="13"/>
          </p:nvPr>
        </p:nvSpPr>
        <p:spPr>
          <a:xfrm>
            <a:off x="602438" y="1444977"/>
            <a:ext cx="10987123" cy="4933245"/>
          </a:xfrm>
        </p:spPr>
        <p:txBody>
          <a:bodyPr/>
          <a:lstStyle/>
          <a:p>
            <a:pPr lvl="1">
              <a:buFont typeface="Wingdings" pitchFamily="2" charset="2"/>
              <a:buChar char="Ø"/>
            </a:pPr>
            <a:r>
              <a:rPr lang="en-US" sz="1400" b="1" dirty="0"/>
              <a:t>Air receiver</a:t>
            </a:r>
          </a:p>
          <a:p>
            <a:pPr>
              <a:buNone/>
            </a:pPr>
            <a:endParaRPr lang="en-US" dirty="0"/>
          </a:p>
          <a:p>
            <a:pPr algn="just">
              <a:lnSpc>
                <a:spcPct val="150000"/>
              </a:lnSpc>
              <a:buNone/>
            </a:pPr>
            <a:r>
              <a:rPr lang="en-US" dirty="0"/>
              <a:t>Air receiver is essential to every compressed air system to act as a buffer and a storage medium between the compressor and the consumption system, and help control system pressure by controlling the rate of pressure change in a system. The main purpose of air receiver:</a:t>
            </a:r>
          </a:p>
          <a:p>
            <a:pPr>
              <a:buNone/>
            </a:pPr>
            <a:r>
              <a:rPr lang="en-US" b="1" dirty="0"/>
              <a:t>		</a:t>
            </a:r>
          </a:p>
          <a:p>
            <a:pPr>
              <a:buNone/>
            </a:pPr>
            <a:r>
              <a:rPr lang="en-US" sz="1100" dirty="0"/>
              <a:t>	1. equalizing the pressure variation from the start/stop </a:t>
            </a:r>
          </a:p>
          <a:p>
            <a:pPr>
              <a:buNone/>
            </a:pPr>
            <a:r>
              <a:rPr lang="en-US" sz="1100" dirty="0"/>
              <a:t>		</a:t>
            </a:r>
          </a:p>
          <a:p>
            <a:pPr>
              <a:buNone/>
            </a:pPr>
            <a:r>
              <a:rPr lang="en-US" sz="1100" dirty="0"/>
              <a:t>	2. storage of air volume equalizing the variation in consumption </a:t>
            </a:r>
          </a:p>
          <a:p>
            <a:pPr>
              <a:buNone/>
            </a:pPr>
            <a:r>
              <a:rPr lang="en-US" sz="1100" dirty="0"/>
              <a:t>		</a:t>
            </a:r>
          </a:p>
          <a:p>
            <a:pPr>
              <a:buNone/>
            </a:pPr>
            <a:r>
              <a:rPr lang="en-US" sz="1100" dirty="0"/>
              <a:t>	3. collecting condensate </a:t>
            </a:r>
          </a:p>
          <a:p>
            <a:pPr>
              <a:buNone/>
            </a:pPr>
            <a:r>
              <a:rPr lang="en-US" dirty="0"/>
              <a:t>	</a:t>
            </a:r>
          </a:p>
          <a:p>
            <a:pPr algn="just">
              <a:lnSpc>
                <a:spcPct val="150000"/>
              </a:lnSpc>
              <a:buNone/>
            </a:pPr>
            <a:r>
              <a:rPr lang="en-US" dirty="0"/>
              <a:t>If this tank is properly sized, excessive cycling of compressor will be prevented, and adequate storage capacity for any peaks in demand will be provided, therefore energy saving.</a:t>
            </a:r>
          </a:p>
          <a:p>
            <a:pPr>
              <a:buFont typeface="Wingdings" pitchFamily="2" charset="2"/>
              <a:buChar char="Ø"/>
            </a:pPr>
            <a:endParaRPr lang="en-US" dirty="0"/>
          </a:p>
          <a:p>
            <a:pPr lvl="1">
              <a:buFont typeface="Wingdings" pitchFamily="2" charset="2"/>
              <a:buChar char="Ø"/>
            </a:pPr>
            <a:r>
              <a:rPr lang="en-US" sz="1400" b="1" dirty="0"/>
              <a:t>Rules of sizing air receiver</a:t>
            </a:r>
          </a:p>
          <a:p>
            <a:pPr>
              <a:buNone/>
            </a:pPr>
            <a:r>
              <a:rPr lang="en-US" dirty="0"/>
              <a:t>	</a:t>
            </a:r>
          </a:p>
          <a:p>
            <a:pPr>
              <a:buNone/>
            </a:pPr>
            <a:r>
              <a:rPr lang="en-US" dirty="0"/>
              <a:t>1. By formula: </a:t>
            </a:r>
            <a:r>
              <a:rPr lang="fr-FR" sz="1100" dirty="0"/>
              <a:t>V = (T x C x Pa) / (</a:t>
            </a:r>
            <a:r>
              <a:rPr lang="en-US" sz="1100" dirty="0"/>
              <a:t>P1 - P2)</a:t>
            </a:r>
          </a:p>
          <a:p>
            <a:pPr>
              <a:buNone/>
            </a:pPr>
            <a:endParaRPr lang="en-US" dirty="0"/>
          </a:p>
          <a:p>
            <a:pPr>
              <a:buNone/>
            </a:pPr>
            <a:r>
              <a:rPr lang="en-US" dirty="0"/>
              <a:t>2. By good engineering practice:	</a:t>
            </a:r>
          </a:p>
          <a:p>
            <a:pPr lvl="0">
              <a:buNone/>
            </a:pPr>
            <a:r>
              <a:rPr lang="en-US" dirty="0"/>
              <a:t>		</a:t>
            </a:r>
            <a:r>
              <a:rPr lang="en-US" sz="1100" i="1" dirty="0"/>
              <a:t>1 gallon</a:t>
            </a:r>
            <a:r>
              <a:rPr lang="en-US" sz="1100" dirty="0"/>
              <a:t> for each </a:t>
            </a:r>
            <a:r>
              <a:rPr lang="en-US" sz="1100" dirty="0">
                <a:hlinkClick r:id="rId2"/>
              </a:rPr>
              <a:t>ACFM</a:t>
            </a:r>
            <a:r>
              <a:rPr lang="en-US" sz="1100" dirty="0"/>
              <a:t> (Actual Cubic Feet per Minute), or </a:t>
            </a:r>
          </a:p>
          <a:p>
            <a:pPr>
              <a:buNone/>
            </a:pPr>
            <a:r>
              <a:rPr lang="en-US" sz="1100" i="1" dirty="0"/>
              <a:t>		4 gallons per compressor </a:t>
            </a:r>
            <a:r>
              <a:rPr lang="en-US" sz="1100" i="1" dirty="0" err="1"/>
              <a:t>hp</a:t>
            </a:r>
            <a:r>
              <a:rPr lang="en-US" sz="1100" i="1" dirty="0"/>
              <a:t> </a:t>
            </a:r>
            <a:endParaRPr lang="en-US" sz="1100"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A09BA48B-9718-436B-B3A8-D07A0FD95C98}"/>
              </a:ext>
            </a:extLst>
          </p:cNvPr>
          <p:cNvSpPr/>
          <p:nvPr/>
        </p:nvSpPr>
        <p:spPr>
          <a:xfrm>
            <a:off x="5825067" y="4660795"/>
            <a:ext cx="3702755" cy="1615827"/>
          </a:xfrm>
          <a:prstGeom prst="rect">
            <a:avLst/>
          </a:prstGeom>
        </p:spPr>
        <p:txBody>
          <a:bodyPr wrap="square">
            <a:spAutoFit/>
          </a:bodyPr>
          <a:lstStyle/>
          <a:p>
            <a:r>
              <a:rPr lang="en-US" sz="1100" b="1" i="1" dirty="0">
                <a:latin typeface="Arial" panose="020B0604020202020204" pitchFamily="34" charset="0"/>
                <a:cs typeface="Arial" panose="020B0604020202020204" pitchFamily="34" charset="0"/>
              </a:rPr>
              <a:t>where</a:t>
            </a:r>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V</a:t>
            </a:r>
            <a:r>
              <a:rPr lang="en-US" sz="1100" i="1" dirty="0">
                <a:latin typeface="Arial" panose="020B0604020202020204" pitchFamily="34" charset="0"/>
                <a:cs typeface="Arial" panose="020B0604020202020204" pitchFamily="34" charset="0"/>
              </a:rPr>
              <a:t> = volume of the receiver tank (cu ft)</a:t>
            </a:r>
            <a:endParaRPr lang="en-US" sz="1100" dirty="0">
              <a:latin typeface="Arial" panose="020B0604020202020204" pitchFamily="34" charset="0"/>
              <a:cs typeface="Arial" panose="020B0604020202020204" pitchFamily="34" charset="0"/>
            </a:endParaRPr>
          </a:p>
          <a:p>
            <a:r>
              <a:rPr lang="en-US" sz="1100" i="1" dirty="0">
                <a:latin typeface="Arial" panose="020B0604020202020204" pitchFamily="34" charset="0"/>
                <a:cs typeface="Arial" panose="020B0604020202020204" pitchFamily="34" charset="0"/>
              </a:rPr>
              <a:t>T= time for the receiver to go from upper to lower pressure limits (min)</a:t>
            </a:r>
            <a:endParaRPr lang="en-US" sz="1100" dirty="0">
              <a:latin typeface="Arial" panose="020B0604020202020204" pitchFamily="34" charset="0"/>
              <a:cs typeface="Arial" panose="020B0604020202020204" pitchFamily="34" charset="0"/>
            </a:endParaRPr>
          </a:p>
          <a:p>
            <a:r>
              <a:rPr lang="en-US" sz="1100" i="1" dirty="0">
                <a:latin typeface="Arial" panose="020B0604020202020204" pitchFamily="34" charset="0"/>
                <a:cs typeface="Arial" panose="020B0604020202020204" pitchFamily="34" charset="0"/>
              </a:rPr>
              <a:t>C = air demand of free air (</a:t>
            </a:r>
            <a:r>
              <a:rPr lang="en-US" sz="1100" i="1" dirty="0" err="1">
                <a:latin typeface="Arial" panose="020B0604020202020204" pitchFamily="34" charset="0"/>
                <a:cs typeface="Arial" panose="020B0604020202020204" pitchFamily="34" charset="0"/>
              </a:rPr>
              <a:t>scfm</a:t>
            </a:r>
            <a:r>
              <a:rPr lang="en-US" sz="1100" i="1" dirty="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p>
            <a:r>
              <a:rPr lang="en-US" sz="1100" i="1" dirty="0">
                <a:latin typeface="Arial" panose="020B0604020202020204" pitchFamily="34" charset="0"/>
                <a:cs typeface="Arial" panose="020B0604020202020204" pitchFamily="34" charset="0"/>
              </a:rPr>
              <a:t>p</a:t>
            </a:r>
            <a:r>
              <a:rPr lang="en-US" sz="1100" i="1" baseline="-25000" dirty="0">
                <a:latin typeface="Arial" panose="020B0604020202020204" pitchFamily="34" charset="0"/>
                <a:cs typeface="Arial" panose="020B0604020202020204" pitchFamily="34" charset="0"/>
              </a:rPr>
              <a:t>a</a:t>
            </a:r>
            <a:r>
              <a:rPr lang="en-US" sz="1100" i="1" dirty="0">
                <a:latin typeface="Arial" panose="020B0604020202020204" pitchFamily="34" charset="0"/>
                <a:cs typeface="Arial" panose="020B0604020202020204" pitchFamily="34" charset="0"/>
              </a:rPr>
              <a:t>= atmosphere pressure (14.7 psia)</a:t>
            </a:r>
            <a:endParaRPr lang="en-US" sz="1100" dirty="0">
              <a:latin typeface="Arial" panose="020B0604020202020204" pitchFamily="34" charset="0"/>
              <a:cs typeface="Arial" panose="020B0604020202020204" pitchFamily="34" charset="0"/>
            </a:endParaRPr>
          </a:p>
          <a:p>
            <a:r>
              <a:rPr lang="en-US" sz="1100" i="1" dirty="0">
                <a:latin typeface="Arial" panose="020B0604020202020204" pitchFamily="34" charset="0"/>
                <a:cs typeface="Arial" panose="020B0604020202020204" pitchFamily="34" charset="0"/>
              </a:rPr>
              <a:t>p</a:t>
            </a:r>
            <a:r>
              <a:rPr lang="en-US" sz="1100" i="1" baseline="-25000" dirty="0">
                <a:latin typeface="Arial" panose="020B0604020202020204" pitchFamily="34" charset="0"/>
                <a:cs typeface="Arial" panose="020B0604020202020204" pitchFamily="34" charset="0"/>
              </a:rPr>
              <a:t>1</a:t>
            </a:r>
            <a:r>
              <a:rPr lang="en-US" sz="1100" i="1" dirty="0">
                <a:latin typeface="Arial" panose="020B0604020202020204" pitchFamily="34" charset="0"/>
                <a:cs typeface="Arial" panose="020B0604020202020204" pitchFamily="34" charset="0"/>
              </a:rPr>
              <a:t> = maximum tank pressure (psia)</a:t>
            </a:r>
            <a:endParaRPr lang="en-US" sz="1100" dirty="0">
              <a:latin typeface="Arial" panose="020B0604020202020204" pitchFamily="34" charset="0"/>
              <a:cs typeface="Arial" panose="020B0604020202020204" pitchFamily="34" charset="0"/>
            </a:endParaRPr>
          </a:p>
          <a:p>
            <a:r>
              <a:rPr lang="en-US" sz="1100" i="1" dirty="0">
                <a:latin typeface="Arial" panose="020B0604020202020204" pitchFamily="34" charset="0"/>
                <a:cs typeface="Arial" panose="020B0604020202020204" pitchFamily="34" charset="0"/>
              </a:rPr>
              <a:t>p</a:t>
            </a:r>
            <a:r>
              <a:rPr lang="en-US" sz="1100" i="1" baseline="-25000" dirty="0">
                <a:latin typeface="Arial" panose="020B0604020202020204" pitchFamily="34" charset="0"/>
                <a:cs typeface="Arial" panose="020B0604020202020204" pitchFamily="34" charset="0"/>
              </a:rPr>
              <a:t>2</a:t>
            </a:r>
            <a:r>
              <a:rPr lang="en-US" sz="1100" i="1" dirty="0">
                <a:latin typeface="Arial" panose="020B0604020202020204" pitchFamily="34" charset="0"/>
                <a:cs typeface="Arial" panose="020B0604020202020204" pitchFamily="34" charset="0"/>
              </a:rPr>
              <a:t> = minimum tank pressure (psia)</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1 gallon = 0.0045 m3</a:t>
            </a:r>
          </a:p>
        </p:txBody>
      </p:sp>
    </p:spTree>
    <p:extLst>
      <p:ext uri="{BB962C8B-B14F-4D97-AF65-F5344CB8AC3E}">
        <p14:creationId xmlns:p14="http://schemas.microsoft.com/office/powerpoint/2010/main" val="1382320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6997A8-AD1D-4196-BEC5-15E2DE14CA8F}"/>
              </a:ext>
            </a:extLst>
          </p:cNvPr>
          <p:cNvSpPr>
            <a:spLocks noGrp="1"/>
          </p:cNvSpPr>
          <p:nvPr>
            <p:ph type="body" sz="quarter" idx="10"/>
          </p:nvPr>
        </p:nvSpPr>
        <p:spPr/>
        <p:txBody>
          <a:bodyPr/>
          <a:lstStyle/>
          <a:p>
            <a:r>
              <a:rPr lang="en-US" dirty="0"/>
              <a:t>Size your Receiver Tank</a:t>
            </a:r>
          </a:p>
        </p:txBody>
      </p:sp>
      <p:sp>
        <p:nvSpPr>
          <p:cNvPr id="3" name="Text Placeholder 2">
            <a:extLst>
              <a:ext uri="{FF2B5EF4-FFF2-40B4-BE49-F238E27FC236}">
                <a16:creationId xmlns:a16="http://schemas.microsoft.com/office/drawing/2014/main" id="{E9F88884-B226-4335-8A05-D709B688F07C}"/>
              </a:ext>
            </a:extLst>
          </p:cNvPr>
          <p:cNvSpPr>
            <a:spLocks noGrp="1"/>
          </p:cNvSpPr>
          <p:nvPr>
            <p:ph type="body" sz="quarter" idx="13"/>
          </p:nvPr>
        </p:nvSpPr>
        <p:spPr>
          <a:xfrm>
            <a:off x="612218" y="1455246"/>
            <a:ext cx="10987117" cy="633198"/>
          </a:xfrm>
        </p:spPr>
        <p:txBody>
          <a:bodyPr/>
          <a:lstStyle/>
          <a:p>
            <a:r>
              <a:rPr lang="en-US" sz="1400" b="1" dirty="0"/>
              <a:t>Sizing of Air Receiver Tanks</a:t>
            </a:r>
          </a:p>
          <a:p>
            <a:pPr lvl="1"/>
            <a:endParaRPr lang="en-US" dirty="0"/>
          </a:p>
          <a:p>
            <a:pPr lvl="1"/>
            <a:r>
              <a:rPr lang="en-US" dirty="0"/>
              <a:t>The more air storage, the less energy used</a:t>
            </a:r>
          </a:p>
          <a:p>
            <a:endParaRPr lang="en-US" dirty="0"/>
          </a:p>
          <a:p>
            <a:endParaRPr lang="en-US" dirty="0"/>
          </a:p>
        </p:txBody>
      </p:sp>
      <p:grpSp>
        <p:nvGrpSpPr>
          <p:cNvPr id="4" name="Group 3">
            <a:extLst>
              <a:ext uri="{FF2B5EF4-FFF2-40B4-BE49-F238E27FC236}">
                <a16:creationId xmlns:a16="http://schemas.microsoft.com/office/drawing/2014/main" id="{0289A70B-9E04-443E-9198-0E7EF10E929D}"/>
              </a:ext>
            </a:extLst>
          </p:cNvPr>
          <p:cNvGrpSpPr/>
          <p:nvPr/>
        </p:nvGrpSpPr>
        <p:grpSpPr>
          <a:xfrm>
            <a:off x="2324905" y="2322498"/>
            <a:ext cx="7560840" cy="4176463"/>
            <a:chOff x="611560" y="1484784"/>
            <a:chExt cx="7560840" cy="4176463"/>
          </a:xfrm>
        </p:grpSpPr>
        <p:pic>
          <p:nvPicPr>
            <p:cNvPr id="5" name="Picture 4" descr="compressed air power and recommended air receiver volume">
              <a:extLst>
                <a:ext uri="{FF2B5EF4-FFF2-40B4-BE49-F238E27FC236}">
                  <a16:creationId xmlns:a16="http://schemas.microsoft.com/office/drawing/2014/main" id="{33A053B1-C7CC-484D-9321-B7D90177EF44}"/>
                </a:ext>
              </a:extLst>
            </p:cNvPr>
            <p:cNvPicPr/>
            <p:nvPr>
              <p:custDataLst>
                <p:tags r:id="rId1"/>
              </p:custDataLst>
            </p:nvPr>
          </p:nvPicPr>
          <p:blipFill>
            <a:blip r:embed="rId5" cstate="print"/>
            <a:srcRect/>
            <a:stretch>
              <a:fillRect/>
            </a:stretch>
          </p:blipFill>
          <p:spPr bwMode="auto">
            <a:xfrm>
              <a:off x="611560" y="1484784"/>
              <a:ext cx="3456384" cy="4176463"/>
            </a:xfrm>
            <a:prstGeom prst="rect">
              <a:avLst/>
            </a:prstGeom>
            <a:noFill/>
            <a:ln w="9525">
              <a:noFill/>
              <a:miter lim="800000"/>
              <a:headEnd/>
              <a:tailEnd/>
            </a:ln>
          </p:spPr>
        </p:pic>
        <p:pic>
          <p:nvPicPr>
            <p:cNvPr id="6" name="Picture 5" descr="compressed air volume flow and recommended air receiver volume">
              <a:extLst>
                <a:ext uri="{FF2B5EF4-FFF2-40B4-BE49-F238E27FC236}">
                  <a16:creationId xmlns:a16="http://schemas.microsoft.com/office/drawing/2014/main" id="{4D92EB1D-37D9-4D3B-8968-D4C5E3F68F17}"/>
                </a:ext>
              </a:extLst>
            </p:cNvPr>
            <p:cNvPicPr/>
            <p:nvPr>
              <p:custDataLst>
                <p:tags r:id="rId2"/>
              </p:custDataLst>
            </p:nvPr>
          </p:nvPicPr>
          <p:blipFill>
            <a:blip r:embed="rId6" cstate="print"/>
            <a:srcRect/>
            <a:stretch>
              <a:fillRect/>
            </a:stretch>
          </p:blipFill>
          <p:spPr bwMode="auto">
            <a:xfrm>
              <a:off x="4355976" y="1484784"/>
              <a:ext cx="3528392" cy="4104456"/>
            </a:xfrm>
            <a:prstGeom prst="rect">
              <a:avLst/>
            </a:prstGeom>
            <a:noFill/>
            <a:ln w="9525">
              <a:noFill/>
              <a:miter lim="800000"/>
              <a:headEnd/>
              <a:tailEnd/>
            </a:ln>
          </p:spPr>
        </p:pic>
        <p:sp>
          <p:nvSpPr>
            <p:cNvPr id="7" name="Oval 6">
              <a:extLst>
                <a:ext uri="{FF2B5EF4-FFF2-40B4-BE49-F238E27FC236}">
                  <a16:creationId xmlns:a16="http://schemas.microsoft.com/office/drawing/2014/main" id="{A54F60D6-B78B-4597-BC85-D055E70BDB74}"/>
                </a:ext>
              </a:extLst>
            </p:cNvPr>
            <p:cNvSpPr/>
            <p:nvPr>
              <p:custDataLst>
                <p:tags r:id="rId3"/>
              </p:custDataLst>
            </p:nvPr>
          </p:nvSpPr>
          <p:spPr bwMode="auto">
            <a:xfrm>
              <a:off x="3995936" y="4653136"/>
              <a:ext cx="4176464" cy="288032"/>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grpSp>
    </p:spTree>
    <p:extLst>
      <p:ext uri="{BB962C8B-B14F-4D97-AF65-F5344CB8AC3E}">
        <p14:creationId xmlns:p14="http://schemas.microsoft.com/office/powerpoint/2010/main" val="366833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958946-02E6-4F93-B4D3-311EE2D44C2A}"/>
              </a:ext>
            </a:extLst>
          </p:cNvPr>
          <p:cNvSpPr>
            <a:spLocks noGrp="1"/>
          </p:cNvSpPr>
          <p:nvPr>
            <p:ph type="body" sz="quarter" idx="10"/>
          </p:nvPr>
        </p:nvSpPr>
        <p:spPr>
          <a:xfrm>
            <a:off x="601990" y="681475"/>
            <a:ext cx="10988019" cy="393192"/>
          </a:xfrm>
        </p:spPr>
        <p:txBody>
          <a:bodyPr/>
          <a:lstStyle/>
          <a:p>
            <a:r>
              <a:rPr lang="en-US" dirty="0"/>
              <a:t>Classification of CDA</a:t>
            </a:r>
          </a:p>
        </p:txBody>
      </p:sp>
      <p:sp>
        <p:nvSpPr>
          <p:cNvPr id="3" name="Text Placeholder 2">
            <a:extLst>
              <a:ext uri="{FF2B5EF4-FFF2-40B4-BE49-F238E27FC236}">
                <a16:creationId xmlns:a16="http://schemas.microsoft.com/office/drawing/2014/main" id="{4346C5DB-18DE-4A74-8035-03B9823E6B92}"/>
              </a:ext>
            </a:extLst>
          </p:cNvPr>
          <p:cNvSpPr>
            <a:spLocks noGrp="1"/>
          </p:cNvSpPr>
          <p:nvPr>
            <p:ph type="body" sz="quarter" idx="13"/>
          </p:nvPr>
        </p:nvSpPr>
        <p:spPr>
          <a:xfrm>
            <a:off x="601990" y="1190481"/>
            <a:ext cx="10987117" cy="711200"/>
          </a:xfrm>
        </p:spPr>
        <p:txBody>
          <a:bodyPr/>
          <a:lstStyle/>
          <a:p>
            <a:r>
              <a:rPr lang="en-US" sz="1600" b="1" dirty="0"/>
              <a:t>Air Quality</a:t>
            </a:r>
          </a:p>
          <a:p>
            <a:pPr lvl="1"/>
            <a:endParaRPr lang="en-US" dirty="0"/>
          </a:p>
          <a:p>
            <a:pPr lvl="1"/>
            <a:r>
              <a:rPr lang="en-US" dirty="0"/>
              <a:t>ISO8573-1:2001 defines the compressed air purity classes</a:t>
            </a:r>
          </a:p>
        </p:txBody>
      </p:sp>
      <p:pic>
        <p:nvPicPr>
          <p:cNvPr id="4" name="Picture 4">
            <a:extLst>
              <a:ext uri="{FF2B5EF4-FFF2-40B4-BE49-F238E27FC236}">
                <a16:creationId xmlns:a16="http://schemas.microsoft.com/office/drawing/2014/main" id="{0C6B034B-8B4F-4EB7-BAEB-11CB761A348F}"/>
              </a:ext>
            </a:extLst>
          </p:cNvPr>
          <p:cNvPicPr>
            <a:picLocks noChangeAspect="1" noChangeArrowheads="1"/>
          </p:cNvPicPr>
          <p:nvPr>
            <p:custDataLst>
              <p:tags r:id="rId1"/>
            </p:custDataLst>
          </p:nvPr>
        </p:nvPicPr>
        <p:blipFill>
          <a:blip r:embed="rId4" cstate="print"/>
          <a:srcRect/>
          <a:stretch>
            <a:fillRect/>
          </a:stretch>
        </p:blipFill>
        <p:spPr bwMode="auto">
          <a:xfrm>
            <a:off x="2788355" y="2150216"/>
            <a:ext cx="7565869" cy="2364334"/>
          </a:xfrm>
          <a:prstGeom prst="rect">
            <a:avLst/>
          </a:prstGeom>
          <a:noFill/>
          <a:ln w="9525">
            <a:noFill/>
            <a:miter lim="800000"/>
            <a:headEnd/>
            <a:tailEnd/>
          </a:ln>
        </p:spPr>
      </p:pic>
      <p:pic>
        <p:nvPicPr>
          <p:cNvPr id="5" name="Picture 5">
            <a:extLst>
              <a:ext uri="{FF2B5EF4-FFF2-40B4-BE49-F238E27FC236}">
                <a16:creationId xmlns:a16="http://schemas.microsoft.com/office/drawing/2014/main" id="{86A64016-BB4C-4168-9B2D-EF44E5167290}"/>
              </a:ext>
            </a:extLst>
          </p:cNvPr>
          <p:cNvPicPr>
            <a:picLocks noChangeAspect="1" noChangeArrowheads="1"/>
          </p:cNvPicPr>
          <p:nvPr>
            <p:custDataLst>
              <p:tags r:id="rId2"/>
            </p:custDataLst>
          </p:nvPr>
        </p:nvPicPr>
        <p:blipFill>
          <a:blip r:embed="rId5" cstate="print"/>
          <a:srcRect/>
          <a:stretch>
            <a:fillRect/>
          </a:stretch>
        </p:blipFill>
        <p:spPr bwMode="auto">
          <a:xfrm>
            <a:off x="2788355" y="4719432"/>
            <a:ext cx="3408000" cy="1973182"/>
          </a:xfrm>
          <a:prstGeom prst="rect">
            <a:avLst/>
          </a:prstGeom>
          <a:noFill/>
          <a:ln w="9525">
            <a:noFill/>
            <a:miter lim="800000"/>
            <a:headEnd/>
            <a:tailEnd/>
          </a:ln>
        </p:spPr>
      </p:pic>
    </p:spTree>
    <p:extLst>
      <p:ext uri="{BB962C8B-B14F-4D97-AF65-F5344CB8AC3E}">
        <p14:creationId xmlns:p14="http://schemas.microsoft.com/office/powerpoint/2010/main" val="323598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E7528D-75E7-4C32-97A1-14FE17B14030}"/>
              </a:ext>
            </a:extLst>
          </p:cNvPr>
          <p:cNvSpPr>
            <a:spLocks noGrp="1"/>
          </p:cNvSpPr>
          <p:nvPr>
            <p:ph type="body" sz="quarter" idx="10"/>
          </p:nvPr>
        </p:nvSpPr>
        <p:spPr/>
        <p:txBody>
          <a:bodyPr/>
          <a:lstStyle/>
          <a:p>
            <a:r>
              <a:rPr lang="en-US" dirty="0"/>
              <a:t>Essential Parameters of CDA</a:t>
            </a:r>
          </a:p>
        </p:txBody>
      </p:sp>
      <p:sp>
        <p:nvSpPr>
          <p:cNvPr id="3" name="Text Placeholder 2">
            <a:extLst>
              <a:ext uri="{FF2B5EF4-FFF2-40B4-BE49-F238E27FC236}">
                <a16:creationId xmlns:a16="http://schemas.microsoft.com/office/drawing/2014/main" id="{D413DD16-A310-4F9D-8E8E-4E6EE2BFEAC0}"/>
              </a:ext>
            </a:extLst>
          </p:cNvPr>
          <p:cNvSpPr>
            <a:spLocks noGrp="1"/>
          </p:cNvSpPr>
          <p:nvPr>
            <p:ph type="body" sz="quarter" idx="13"/>
          </p:nvPr>
        </p:nvSpPr>
        <p:spPr>
          <a:xfrm>
            <a:off x="602441" y="1501423"/>
            <a:ext cx="10987117" cy="4260850"/>
          </a:xfrm>
        </p:spPr>
        <p:txBody>
          <a:bodyPr/>
          <a:lstStyle/>
          <a:p>
            <a:pPr>
              <a:buFont typeface="Wingdings" pitchFamily="2" charset="2"/>
              <a:buChar char="Ø"/>
            </a:pPr>
            <a:r>
              <a:rPr lang="en-US" sz="1600" b="1" dirty="0"/>
              <a:t>Essential parameters of CDA to be monitored</a:t>
            </a:r>
          </a:p>
          <a:p>
            <a:pPr lvl="1">
              <a:buFont typeface="Wingdings" pitchFamily="2" charset="2"/>
              <a:buChar char="v"/>
            </a:pPr>
            <a:endParaRPr lang="en-US" dirty="0"/>
          </a:p>
          <a:p>
            <a:pPr lvl="1">
              <a:buFont typeface="Wingdings" pitchFamily="2" charset="2"/>
              <a:buChar char="v"/>
            </a:pPr>
            <a:r>
              <a:rPr lang="en-US" sz="1400" b="1" dirty="0"/>
              <a:t>Supply pressure</a:t>
            </a:r>
          </a:p>
          <a:p>
            <a:pPr lvl="1">
              <a:buNone/>
            </a:pPr>
            <a:r>
              <a:rPr lang="en-US" dirty="0"/>
              <a:t>	</a:t>
            </a:r>
          </a:p>
          <a:p>
            <a:pPr lvl="1">
              <a:buNone/>
            </a:pPr>
            <a:r>
              <a:rPr lang="en-US" dirty="0">
                <a:solidFill>
                  <a:schemeClr val="tx1"/>
                </a:solidFill>
              </a:rPr>
              <a:t>Our plant: 7.5barg ± 0.3barg</a:t>
            </a:r>
          </a:p>
          <a:p>
            <a:pPr lvl="1">
              <a:buFont typeface="Wingdings" pitchFamily="2" charset="2"/>
              <a:buChar char="v"/>
            </a:pPr>
            <a:endParaRPr lang="en-US" dirty="0"/>
          </a:p>
          <a:p>
            <a:pPr lvl="1">
              <a:buFont typeface="Wingdings" pitchFamily="2" charset="2"/>
              <a:buChar char="v"/>
            </a:pPr>
            <a:r>
              <a:rPr lang="en-US" sz="1400" b="1" dirty="0"/>
              <a:t>Dew point</a:t>
            </a:r>
          </a:p>
          <a:p>
            <a:pPr>
              <a:buNone/>
            </a:pPr>
            <a:r>
              <a:rPr lang="en-US" dirty="0"/>
              <a:t>		</a:t>
            </a:r>
            <a:endParaRPr lang="en-US" dirty="0">
              <a:solidFill>
                <a:schemeClr val="tx1"/>
              </a:solidFill>
            </a:endParaRPr>
          </a:p>
          <a:p>
            <a:pPr>
              <a:buNone/>
            </a:pPr>
            <a:r>
              <a:rPr lang="en-US" dirty="0">
                <a:solidFill>
                  <a:schemeClr val="tx1"/>
                </a:solidFill>
              </a:rPr>
              <a:t>		Moisture can shorten component life, create rust, clog air lines and reduce air flow which all contribute to costly downtime.</a:t>
            </a:r>
          </a:p>
          <a:p>
            <a:pPr>
              <a:buNone/>
            </a:pPr>
            <a:r>
              <a:rPr lang="en-US" dirty="0">
                <a:solidFill>
                  <a:schemeClr val="tx1"/>
                </a:solidFill>
              </a:rPr>
              <a:t>		Our Plant: &lt; -70 °C</a:t>
            </a:r>
          </a:p>
          <a:p>
            <a:pPr>
              <a:buNone/>
            </a:pPr>
            <a:r>
              <a:rPr lang="en-US" dirty="0">
                <a:solidFill>
                  <a:schemeClr val="tx1"/>
                </a:solidFill>
              </a:rPr>
              <a:t>		</a:t>
            </a:r>
          </a:p>
          <a:p>
            <a:pPr>
              <a:buNone/>
            </a:pPr>
            <a:r>
              <a:rPr lang="en-US" dirty="0">
                <a:solidFill>
                  <a:schemeClr val="tx1"/>
                </a:solidFill>
              </a:rPr>
              <a:t>		What’s Dew point?</a:t>
            </a:r>
          </a:p>
          <a:p>
            <a:pPr>
              <a:buNone/>
            </a:pPr>
            <a:r>
              <a:rPr lang="en-US" dirty="0">
                <a:solidFill>
                  <a:schemeClr val="tx1"/>
                </a:solidFill>
              </a:rPr>
              <a:t>		The temperature at which water </a:t>
            </a:r>
            <a:r>
              <a:rPr lang="en-US" dirty="0" err="1">
                <a:solidFill>
                  <a:schemeClr val="tx1"/>
                </a:solidFill>
              </a:rPr>
              <a:t>vapour</a:t>
            </a:r>
            <a:r>
              <a:rPr lang="en-US" dirty="0">
                <a:solidFill>
                  <a:schemeClr val="tx1"/>
                </a:solidFill>
              </a:rPr>
              <a:t> in the air will condense.</a:t>
            </a:r>
          </a:p>
          <a:p>
            <a:pPr>
              <a:buNone/>
            </a:pPr>
            <a:r>
              <a:rPr lang="en-US" dirty="0">
                <a:solidFill>
                  <a:schemeClr val="tx1"/>
                </a:solidFill>
              </a:rPr>
              <a:t>		Air contains moisture, when air is compressed, less moisture can be held by air. Lower the dew point, lower the moisture content in the air.</a:t>
            </a:r>
          </a:p>
          <a:p>
            <a:pPr marL="161925" lvl="1" indent="0">
              <a:buNone/>
            </a:pPr>
            <a:r>
              <a:rPr lang="en-US" dirty="0">
                <a:solidFill>
                  <a:schemeClr val="tx1"/>
                </a:solidFill>
              </a:rPr>
              <a:t>	</a:t>
            </a:r>
          </a:p>
          <a:p>
            <a:pPr marL="161925" lvl="1" indent="0">
              <a:buNone/>
            </a:pPr>
            <a:r>
              <a:rPr lang="en-US" dirty="0">
                <a:solidFill>
                  <a:schemeClr val="tx1"/>
                </a:solidFill>
              </a:rPr>
              <a:t>	Moisture can be removed by:</a:t>
            </a:r>
          </a:p>
          <a:p>
            <a:pPr lvl="5"/>
            <a:r>
              <a:rPr lang="en-US" sz="1200" dirty="0">
                <a:latin typeface="Arial" panose="020B0604020202020204" pitchFamily="34" charset="0"/>
                <a:cs typeface="Arial" panose="020B0604020202020204" pitchFamily="34" charset="0"/>
              </a:rPr>
              <a:t>After coolers (50 – 70%)</a:t>
            </a:r>
          </a:p>
          <a:p>
            <a:pPr lvl="5"/>
            <a:r>
              <a:rPr lang="en-US" sz="1200" dirty="0">
                <a:latin typeface="Arial" panose="020B0604020202020204" pitchFamily="34" charset="0"/>
                <a:cs typeface="Arial" panose="020B0604020202020204" pitchFamily="34" charset="0"/>
              </a:rPr>
              <a:t>Dryers</a:t>
            </a:r>
          </a:p>
          <a:p>
            <a:endParaRPr lang="en-US" dirty="0"/>
          </a:p>
        </p:txBody>
      </p:sp>
    </p:spTree>
    <p:extLst>
      <p:ext uri="{BB962C8B-B14F-4D97-AF65-F5344CB8AC3E}">
        <p14:creationId xmlns:p14="http://schemas.microsoft.com/office/powerpoint/2010/main" val="324741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D40865-69FD-49B6-BECC-AED167D3CBF2}"/>
              </a:ext>
            </a:extLst>
          </p:cNvPr>
          <p:cNvSpPr>
            <a:spLocks noGrp="1"/>
          </p:cNvSpPr>
          <p:nvPr>
            <p:ph type="body" sz="quarter" idx="10"/>
          </p:nvPr>
        </p:nvSpPr>
        <p:spPr>
          <a:xfrm>
            <a:off x="611316" y="715110"/>
            <a:ext cx="10988019" cy="393192"/>
          </a:xfrm>
        </p:spPr>
        <p:txBody>
          <a:bodyPr/>
          <a:lstStyle/>
          <a:p>
            <a:r>
              <a:rPr lang="en-US" sz="2000" b="1" dirty="0"/>
              <a:t>Introduction – Compressed Air Dryers</a:t>
            </a:r>
          </a:p>
        </p:txBody>
      </p:sp>
      <p:sp>
        <p:nvSpPr>
          <p:cNvPr id="3" name="Text Placeholder 2">
            <a:extLst>
              <a:ext uri="{FF2B5EF4-FFF2-40B4-BE49-F238E27FC236}">
                <a16:creationId xmlns:a16="http://schemas.microsoft.com/office/drawing/2014/main" id="{724CE8F2-DB69-42A2-A0CE-8301A61A5FED}"/>
              </a:ext>
            </a:extLst>
          </p:cNvPr>
          <p:cNvSpPr>
            <a:spLocks noGrp="1"/>
          </p:cNvSpPr>
          <p:nvPr>
            <p:ph type="body" sz="quarter" idx="13"/>
          </p:nvPr>
        </p:nvSpPr>
        <p:spPr>
          <a:xfrm>
            <a:off x="612219" y="1298575"/>
            <a:ext cx="8780138" cy="2596092"/>
          </a:xfrm>
        </p:spPr>
        <p:txBody>
          <a:bodyPr/>
          <a:lstStyle/>
          <a:p>
            <a:r>
              <a:rPr lang="en-US" sz="1600" b="1" dirty="0"/>
              <a:t>Dryer</a:t>
            </a:r>
          </a:p>
          <a:p>
            <a:pPr>
              <a:buNone/>
            </a:pPr>
            <a:r>
              <a:rPr lang="en-US" dirty="0"/>
              <a:t>	</a:t>
            </a:r>
          </a:p>
          <a:p>
            <a:pPr>
              <a:buNone/>
            </a:pPr>
            <a:r>
              <a:rPr lang="en-US" sz="1400" dirty="0"/>
              <a:t>There are 3 types of CDA dryers: </a:t>
            </a:r>
          </a:p>
          <a:p>
            <a:pPr lvl="1">
              <a:buFont typeface="Wingdings" pitchFamily="2" charset="2"/>
              <a:buChar char="v"/>
            </a:pPr>
            <a:endParaRPr lang="en-US" dirty="0"/>
          </a:p>
          <a:p>
            <a:pPr lvl="1">
              <a:buFont typeface="Wingdings" pitchFamily="2" charset="2"/>
              <a:buChar char="v"/>
            </a:pPr>
            <a:r>
              <a:rPr lang="en-US" dirty="0"/>
              <a:t>Desiccant, </a:t>
            </a:r>
          </a:p>
          <a:p>
            <a:pPr lvl="1">
              <a:buNone/>
            </a:pPr>
            <a:r>
              <a:rPr lang="en-US" dirty="0"/>
              <a:t>	Essential for lower dewpoint to -40 to -70°C, expensive to operate. </a:t>
            </a:r>
          </a:p>
          <a:p>
            <a:pPr lvl="1">
              <a:buFont typeface="Wingdings" pitchFamily="2" charset="2"/>
              <a:buChar char="v"/>
            </a:pPr>
            <a:endParaRPr lang="en-US" dirty="0"/>
          </a:p>
          <a:p>
            <a:pPr lvl="1">
              <a:buFont typeface="Wingdings" pitchFamily="2" charset="2"/>
              <a:buChar char="v"/>
            </a:pPr>
            <a:r>
              <a:rPr lang="en-US" dirty="0"/>
              <a:t>Refrigerant, </a:t>
            </a:r>
          </a:p>
          <a:p>
            <a:pPr lvl="1">
              <a:buNone/>
            </a:pPr>
            <a:r>
              <a:rPr lang="en-US" dirty="0"/>
              <a:t>	Low energy and capital cost provide pressure dewpoint to +3°C	</a:t>
            </a:r>
          </a:p>
          <a:p>
            <a:pPr>
              <a:buNone/>
            </a:pPr>
            <a:r>
              <a:rPr lang="en-US" dirty="0"/>
              <a:t>	</a:t>
            </a:r>
          </a:p>
          <a:p>
            <a:pPr>
              <a:buNone/>
            </a:pPr>
            <a:r>
              <a:rPr lang="en-US" sz="1400" dirty="0"/>
              <a:t>Drying compressed air beyond the required pressure dew point will result in </a:t>
            </a:r>
          </a:p>
          <a:p>
            <a:pPr>
              <a:buNone/>
            </a:pPr>
            <a:r>
              <a:rPr lang="en-US" sz="1400" dirty="0"/>
              <a:t>unnecessary energy and costs.</a:t>
            </a:r>
          </a:p>
          <a:p>
            <a:endParaRPr lang="en-US" dirty="0"/>
          </a:p>
        </p:txBody>
      </p:sp>
      <p:grpSp>
        <p:nvGrpSpPr>
          <p:cNvPr id="7" name="Group 6">
            <a:extLst>
              <a:ext uri="{FF2B5EF4-FFF2-40B4-BE49-F238E27FC236}">
                <a16:creationId xmlns:a16="http://schemas.microsoft.com/office/drawing/2014/main" id="{76EA0C74-3D85-441B-9D68-B918A8CCA5E4}"/>
              </a:ext>
            </a:extLst>
          </p:cNvPr>
          <p:cNvGrpSpPr/>
          <p:nvPr/>
        </p:nvGrpSpPr>
        <p:grpSpPr>
          <a:xfrm>
            <a:off x="7263363" y="3936350"/>
            <a:ext cx="2128994" cy="2544427"/>
            <a:chOff x="9598939" y="3796752"/>
            <a:chExt cx="2128994" cy="2544427"/>
          </a:xfrm>
        </p:grpSpPr>
        <p:pic>
          <p:nvPicPr>
            <p:cNvPr id="4" name="Picture 2">
              <a:extLst>
                <a:ext uri="{FF2B5EF4-FFF2-40B4-BE49-F238E27FC236}">
                  <a16:creationId xmlns:a16="http://schemas.microsoft.com/office/drawing/2014/main" id="{831F7210-5D4C-446D-91FA-D715227ADADE}"/>
                </a:ext>
              </a:extLst>
            </p:cNvPr>
            <p:cNvPicPr>
              <a:picLocks noChangeAspect="1" noChangeArrowheads="1"/>
            </p:cNvPicPr>
            <p:nvPr>
              <p:custDataLst>
                <p:tags r:id="rId2"/>
              </p:custDataLst>
            </p:nvPr>
          </p:nvPicPr>
          <p:blipFill>
            <a:blip r:embed="rId4" cstate="print"/>
            <a:srcRect/>
            <a:stretch>
              <a:fillRect/>
            </a:stretch>
          </p:blipFill>
          <p:spPr bwMode="auto">
            <a:xfrm>
              <a:off x="9598939" y="3796752"/>
              <a:ext cx="2128994" cy="2346138"/>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1B5E7E25-2516-4F43-8975-C4EE24318715}"/>
                </a:ext>
              </a:extLst>
            </p:cNvPr>
            <p:cNvSpPr txBox="1"/>
            <p:nvPr/>
          </p:nvSpPr>
          <p:spPr>
            <a:xfrm>
              <a:off x="10114611" y="6083269"/>
              <a:ext cx="1328705" cy="257910"/>
            </a:xfrm>
            <a:prstGeom prst="rect">
              <a:avLst/>
            </a:prstGeom>
            <a:noFill/>
          </p:spPr>
          <p:txBody>
            <a:bodyPr wrap="none" lIns="0" tIns="0" rIns="0" bIns="0" rtlCol="0">
              <a:noAutofit/>
            </a:bodyPr>
            <a:lstStyle/>
            <a:p>
              <a:r>
                <a:rPr lang="en-US" sz="1000" dirty="0"/>
                <a:t>Refrigerant dryers</a:t>
              </a:r>
            </a:p>
          </p:txBody>
        </p:sp>
      </p:grpSp>
      <p:grpSp>
        <p:nvGrpSpPr>
          <p:cNvPr id="9" name="Group 8">
            <a:extLst>
              <a:ext uri="{FF2B5EF4-FFF2-40B4-BE49-F238E27FC236}">
                <a16:creationId xmlns:a16="http://schemas.microsoft.com/office/drawing/2014/main" id="{DE921183-8ECA-4BBC-9B19-B13BB49BFB42}"/>
              </a:ext>
            </a:extLst>
          </p:cNvPr>
          <p:cNvGrpSpPr/>
          <p:nvPr/>
        </p:nvGrpSpPr>
        <p:grpSpPr>
          <a:xfrm>
            <a:off x="7426869" y="1270702"/>
            <a:ext cx="3226644" cy="2623965"/>
            <a:chOff x="8501289" y="774731"/>
            <a:chExt cx="3226644" cy="2623965"/>
          </a:xfrm>
        </p:grpSpPr>
        <p:pic>
          <p:nvPicPr>
            <p:cNvPr id="5" name="Picture 3">
              <a:extLst>
                <a:ext uri="{FF2B5EF4-FFF2-40B4-BE49-F238E27FC236}">
                  <a16:creationId xmlns:a16="http://schemas.microsoft.com/office/drawing/2014/main" id="{9F803B52-CDE4-4487-801B-D3A09DE301B0}"/>
                </a:ext>
              </a:extLst>
            </p:cNvPr>
            <p:cNvPicPr>
              <a:picLocks noChangeAspect="1" noChangeArrowheads="1"/>
            </p:cNvPicPr>
            <p:nvPr>
              <p:custDataLst>
                <p:tags r:id="rId1"/>
              </p:custDataLst>
            </p:nvPr>
          </p:nvPicPr>
          <p:blipFill>
            <a:blip r:embed="rId5" cstate="print"/>
            <a:srcRect/>
            <a:stretch>
              <a:fillRect/>
            </a:stretch>
          </p:blipFill>
          <p:spPr bwMode="auto">
            <a:xfrm>
              <a:off x="8501289" y="774731"/>
              <a:ext cx="3226644" cy="2285102"/>
            </a:xfrm>
            <a:prstGeom prst="rect">
              <a:avLst/>
            </a:prstGeom>
            <a:noFill/>
            <a:ln w="9525">
              <a:noFill/>
              <a:miter lim="800000"/>
              <a:headEnd/>
              <a:tailEnd/>
            </a:ln>
            <a:effectLst/>
          </p:spPr>
        </p:pic>
        <p:sp>
          <p:nvSpPr>
            <p:cNvPr id="8" name="TextBox 7">
              <a:extLst>
                <a:ext uri="{FF2B5EF4-FFF2-40B4-BE49-F238E27FC236}">
                  <a16:creationId xmlns:a16="http://schemas.microsoft.com/office/drawing/2014/main" id="{9A160283-F107-4D70-9E96-A91C2F35656C}"/>
                </a:ext>
              </a:extLst>
            </p:cNvPr>
            <p:cNvSpPr txBox="1"/>
            <p:nvPr/>
          </p:nvSpPr>
          <p:spPr>
            <a:xfrm>
              <a:off x="8501289" y="3101516"/>
              <a:ext cx="800100" cy="297180"/>
            </a:xfrm>
            <a:prstGeom prst="rect">
              <a:avLst/>
            </a:prstGeom>
            <a:noFill/>
          </p:spPr>
          <p:txBody>
            <a:bodyPr wrap="none" lIns="0" tIns="0" rIns="0" bIns="0" rtlCol="0">
              <a:noAutofit/>
            </a:bodyPr>
            <a:lstStyle/>
            <a:p>
              <a:r>
                <a:rPr lang="en-US" sz="1000" b="1" dirty="0"/>
                <a:t>Desiccant dryers</a:t>
              </a:r>
            </a:p>
          </p:txBody>
        </p:sp>
      </p:grpSp>
    </p:spTree>
    <p:extLst>
      <p:ext uri="{BB962C8B-B14F-4D97-AF65-F5344CB8AC3E}">
        <p14:creationId xmlns:p14="http://schemas.microsoft.com/office/powerpoint/2010/main" val="187701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F7D334-5872-4C72-B96B-68DD42A1C540}"/>
              </a:ext>
            </a:extLst>
          </p:cNvPr>
          <p:cNvSpPr>
            <a:spLocks noGrp="1"/>
          </p:cNvSpPr>
          <p:nvPr>
            <p:ph type="body" sz="quarter" idx="10"/>
          </p:nvPr>
        </p:nvSpPr>
        <p:spPr/>
        <p:txBody>
          <a:bodyPr/>
          <a:lstStyle/>
          <a:p>
            <a:r>
              <a:rPr lang="en-US" sz="2000" dirty="0"/>
              <a:t>Compressed Dry Air (</a:t>
            </a:r>
            <a:r>
              <a:rPr lang="en-US" dirty="0"/>
              <a:t>CDA) is Not Free !</a:t>
            </a:r>
          </a:p>
        </p:txBody>
      </p:sp>
      <p:sp>
        <p:nvSpPr>
          <p:cNvPr id="3" name="Text Placeholder 2">
            <a:extLst>
              <a:ext uri="{FF2B5EF4-FFF2-40B4-BE49-F238E27FC236}">
                <a16:creationId xmlns:a16="http://schemas.microsoft.com/office/drawing/2014/main" id="{C8500B0C-E14D-4E83-AB22-B3F86B8F6653}"/>
              </a:ext>
            </a:extLst>
          </p:cNvPr>
          <p:cNvSpPr>
            <a:spLocks noGrp="1"/>
          </p:cNvSpPr>
          <p:nvPr>
            <p:ph type="body" sz="quarter" idx="13"/>
          </p:nvPr>
        </p:nvSpPr>
        <p:spPr>
          <a:xfrm>
            <a:off x="611316" y="1474470"/>
            <a:ext cx="9606208" cy="2240280"/>
          </a:xfrm>
        </p:spPr>
        <p:txBody>
          <a:bodyPr/>
          <a:lstStyle/>
          <a:p>
            <a:pPr algn="just">
              <a:lnSpc>
                <a:spcPct val="150000"/>
              </a:lnSpc>
              <a:buFont typeface="Wingdings" pitchFamily="2" charset="2"/>
              <a:buChar char="Ø"/>
            </a:pPr>
            <a:r>
              <a:rPr lang="en-US" sz="1400" dirty="0"/>
              <a:t>Compressed Dry Air (CDA) system is an energy intensive utility, often represent the largest or 2</a:t>
            </a:r>
            <a:r>
              <a:rPr lang="en-US" sz="1400" baseline="30000" dirty="0"/>
              <a:t>nd</a:t>
            </a:r>
            <a:r>
              <a:rPr lang="en-US" sz="1400" dirty="0"/>
              <a:t> largest end use of electricity in industrial plants. Not only is energy required for the compression process, but once the air is compressed to the desired pressure, it often has to be dried and cooled before it is sent through the distribution system to the end use, requiring even more energy.</a:t>
            </a:r>
          </a:p>
          <a:p>
            <a:pPr algn="just">
              <a:lnSpc>
                <a:spcPct val="150000"/>
              </a:lnSpc>
              <a:buFont typeface="Wingdings" pitchFamily="2" charset="2"/>
              <a:buChar char="Ø"/>
            </a:pPr>
            <a:endParaRPr lang="en-US" sz="1400" dirty="0"/>
          </a:p>
          <a:p>
            <a:pPr algn="just">
              <a:lnSpc>
                <a:spcPct val="150000"/>
              </a:lnSpc>
              <a:buFont typeface="Wingdings" pitchFamily="2" charset="2"/>
              <a:buChar char="Ø"/>
            </a:pPr>
            <a:r>
              <a:rPr lang="en-US" sz="1400" dirty="0"/>
              <a:t>Compressed Dry Air (CDA) is NOT free, it’s an expensive resource – Do NOT waste it.</a:t>
            </a:r>
          </a:p>
          <a:p>
            <a:endParaRPr lang="en-US" dirty="0"/>
          </a:p>
        </p:txBody>
      </p:sp>
    </p:spTree>
    <p:extLst>
      <p:ext uri="{BB962C8B-B14F-4D97-AF65-F5344CB8AC3E}">
        <p14:creationId xmlns:p14="http://schemas.microsoft.com/office/powerpoint/2010/main" val="3604763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08D295-F3C8-4AAD-B491-BCAD751A6C1E}"/>
              </a:ext>
            </a:extLst>
          </p:cNvPr>
          <p:cNvSpPr>
            <a:spLocks noGrp="1"/>
          </p:cNvSpPr>
          <p:nvPr>
            <p:ph type="body" sz="quarter" idx="10"/>
          </p:nvPr>
        </p:nvSpPr>
        <p:spPr>
          <a:xfrm>
            <a:off x="611316" y="679410"/>
            <a:ext cx="10988019" cy="393192"/>
          </a:xfrm>
        </p:spPr>
        <p:txBody>
          <a:bodyPr/>
          <a:lstStyle/>
          <a:p>
            <a:r>
              <a:rPr lang="en-US" dirty="0"/>
              <a:t>Good Practices to keep CDA System Efficient</a:t>
            </a:r>
          </a:p>
        </p:txBody>
      </p:sp>
      <p:sp>
        <p:nvSpPr>
          <p:cNvPr id="3" name="Text Placeholder 2">
            <a:extLst>
              <a:ext uri="{FF2B5EF4-FFF2-40B4-BE49-F238E27FC236}">
                <a16:creationId xmlns:a16="http://schemas.microsoft.com/office/drawing/2014/main" id="{214C8628-C727-4B33-BB70-1821B972F128}"/>
              </a:ext>
            </a:extLst>
          </p:cNvPr>
          <p:cNvSpPr>
            <a:spLocks noGrp="1"/>
          </p:cNvSpPr>
          <p:nvPr>
            <p:ph type="body" sz="quarter" idx="13"/>
          </p:nvPr>
        </p:nvSpPr>
        <p:spPr>
          <a:xfrm>
            <a:off x="611316" y="1172844"/>
            <a:ext cx="9903382" cy="5159375"/>
          </a:xfrm>
        </p:spPr>
        <p:txBody>
          <a:bodyPr/>
          <a:lstStyle/>
          <a:p>
            <a:pPr algn="just">
              <a:buFont typeface="Wingdings" pitchFamily="2" charset="2"/>
              <a:buChar char="Ø"/>
            </a:pPr>
            <a:r>
              <a:rPr lang="en-US" sz="1600" dirty="0"/>
              <a:t>Some good practice to keep Compressed Air System efficient</a:t>
            </a:r>
          </a:p>
          <a:p>
            <a:pPr lvl="1" algn="just">
              <a:buFont typeface="Wingdings" pitchFamily="2" charset="2"/>
              <a:buChar char="v"/>
            </a:pPr>
            <a:endParaRPr lang="en-US" sz="1400" dirty="0"/>
          </a:p>
          <a:p>
            <a:pPr lvl="2" algn="just">
              <a:buFont typeface="Wingdings" pitchFamily="2" charset="2"/>
              <a:buChar char="v"/>
            </a:pPr>
            <a:r>
              <a:rPr lang="en-US" sz="1400" dirty="0"/>
              <a:t>Reduce supply pressure, 1barg reduction in pressure setting result in 4% energy saving.</a:t>
            </a:r>
          </a:p>
          <a:p>
            <a:pPr lvl="1" algn="just">
              <a:buFont typeface="Wingdings" pitchFamily="2" charset="2"/>
              <a:buChar char="v"/>
            </a:pPr>
            <a:endParaRPr lang="en-US" sz="1400" dirty="0"/>
          </a:p>
          <a:p>
            <a:pPr lvl="2" algn="just">
              <a:buFont typeface="Wingdings" pitchFamily="2" charset="2"/>
              <a:buChar char="v"/>
            </a:pPr>
            <a:r>
              <a:rPr lang="en-US" sz="1400" dirty="0"/>
              <a:t>Eliminate inappropriate application, e.g. open blowing for cooling, drying, clean up </a:t>
            </a:r>
            <a:r>
              <a:rPr lang="en-US" sz="1400" dirty="0" err="1"/>
              <a:t>etc</a:t>
            </a:r>
            <a:endParaRPr lang="en-US" sz="1400" dirty="0"/>
          </a:p>
          <a:p>
            <a:pPr lvl="1" algn="just">
              <a:buFont typeface="Wingdings" pitchFamily="2" charset="2"/>
              <a:buChar char="v"/>
            </a:pPr>
            <a:endParaRPr lang="en-US" sz="1400" dirty="0"/>
          </a:p>
          <a:p>
            <a:pPr lvl="2" algn="just">
              <a:buFont typeface="Wingdings" pitchFamily="2" charset="2"/>
              <a:buChar char="v"/>
            </a:pPr>
            <a:r>
              <a:rPr lang="en-US" sz="1400" dirty="0"/>
              <a:t>Find &amp; eliminate leaks, total leakage can be estimated by</a:t>
            </a:r>
          </a:p>
          <a:p>
            <a:pPr>
              <a:buNone/>
            </a:pPr>
            <a:r>
              <a:rPr lang="en-US" sz="1400" dirty="0"/>
              <a:t>			</a:t>
            </a:r>
          </a:p>
          <a:p>
            <a:pPr>
              <a:buNone/>
            </a:pPr>
            <a:r>
              <a:rPr lang="en-US" sz="1400" dirty="0">
                <a:solidFill>
                  <a:srgbClr val="FF0000"/>
                </a:solidFill>
              </a:rPr>
              <a:t>		Leakage (%) = [(T x 100)/(</a:t>
            </a:r>
            <a:r>
              <a:rPr lang="en-US" sz="1400" dirty="0" err="1">
                <a:solidFill>
                  <a:srgbClr val="FF0000"/>
                </a:solidFill>
              </a:rPr>
              <a:t>T+t</a:t>
            </a:r>
            <a:r>
              <a:rPr lang="en-US" sz="1400" dirty="0">
                <a:solidFill>
                  <a:srgbClr val="FF0000"/>
                </a:solidFill>
              </a:rPr>
              <a:t>)]</a:t>
            </a:r>
          </a:p>
          <a:p>
            <a:pPr>
              <a:buNone/>
            </a:pPr>
            <a:r>
              <a:rPr lang="en-US" sz="1400" dirty="0"/>
              <a:t>		where: T = on-load time (minutes)</a:t>
            </a:r>
          </a:p>
          <a:p>
            <a:pPr>
              <a:buNone/>
            </a:pPr>
            <a:r>
              <a:rPr lang="en-US" sz="1400" dirty="0"/>
              <a:t>		 t = off-load time (minutes) </a:t>
            </a:r>
          </a:p>
          <a:p>
            <a:pPr>
              <a:buNone/>
            </a:pPr>
            <a:r>
              <a:rPr lang="en-US" sz="1400" dirty="0"/>
              <a:t>		</a:t>
            </a:r>
            <a:r>
              <a:rPr lang="en-US" dirty="0"/>
              <a:t>(Reduced system pressure will result in reduced leakage rates.)</a:t>
            </a:r>
          </a:p>
          <a:p>
            <a:pPr lvl="1">
              <a:buFont typeface="Wingdings" pitchFamily="2" charset="2"/>
              <a:buChar char="v"/>
            </a:pPr>
            <a:endParaRPr lang="en-US" sz="1400" dirty="0"/>
          </a:p>
          <a:p>
            <a:pPr lvl="2" algn="just">
              <a:buFont typeface="Wingdings" pitchFamily="2" charset="2"/>
              <a:buChar char="v"/>
            </a:pPr>
            <a:r>
              <a:rPr lang="en-US" sz="1400" dirty="0"/>
              <a:t>Improve system control, the objective of control strategy is to shut-off unneeded compressors and delay bringing on additional compressors until needed. All units that are operating should be run at full-load, except one unit for trimming.</a:t>
            </a:r>
          </a:p>
          <a:p>
            <a:pPr lvl="2" algn="just">
              <a:buFont typeface="Wingdings" pitchFamily="2" charset="2"/>
              <a:buChar char="v"/>
            </a:pPr>
            <a:endParaRPr lang="en-US" sz="1400" dirty="0"/>
          </a:p>
          <a:p>
            <a:pPr lvl="2">
              <a:buFont typeface="Wingdings" pitchFamily="2" charset="2"/>
              <a:buChar char="v"/>
            </a:pPr>
            <a:r>
              <a:rPr lang="en-US" sz="1400" dirty="0"/>
              <a:t>Minimize pressure drop across filters</a:t>
            </a:r>
          </a:p>
          <a:p>
            <a:pPr lvl="1">
              <a:buNone/>
            </a:pPr>
            <a:r>
              <a:rPr lang="en-US" sz="1400" dirty="0"/>
              <a:t>		Every 0.025Bar pressure drop increase across filters, there will be 2% more power consumption on compressors.</a:t>
            </a:r>
          </a:p>
          <a:p>
            <a:pPr lvl="2">
              <a:buFont typeface="Wingdings" pitchFamily="2" charset="2"/>
              <a:buChar char="v"/>
            </a:pPr>
            <a:endParaRPr lang="en-US" sz="1400" dirty="0"/>
          </a:p>
          <a:p>
            <a:pPr lvl="2">
              <a:buFont typeface="Wingdings" pitchFamily="2" charset="2"/>
              <a:buChar char="v"/>
            </a:pPr>
            <a:r>
              <a:rPr lang="en-US" sz="1400" dirty="0"/>
              <a:t>Lower the intake air temperature</a:t>
            </a:r>
          </a:p>
          <a:p>
            <a:pPr lvl="1">
              <a:buNone/>
            </a:pPr>
            <a:r>
              <a:rPr lang="en-US" sz="1400" dirty="0"/>
              <a:t>		Every 4 °C rise in inlet air temperature results in a higher power consumption about 1-2%, vice versa. </a:t>
            </a:r>
          </a:p>
          <a:p>
            <a:pPr lvl="2" algn="just">
              <a:buFont typeface="Wingdings" pitchFamily="2" charset="2"/>
              <a:buChar char="v"/>
            </a:pPr>
            <a:endParaRPr lang="en-US" sz="1400" dirty="0"/>
          </a:p>
          <a:p>
            <a:endParaRPr lang="en-US" dirty="0"/>
          </a:p>
        </p:txBody>
      </p:sp>
    </p:spTree>
    <p:extLst>
      <p:ext uri="{BB962C8B-B14F-4D97-AF65-F5344CB8AC3E}">
        <p14:creationId xmlns:p14="http://schemas.microsoft.com/office/powerpoint/2010/main" val="3786691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77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FC5C7-6488-4ACD-925A-894B082FE9F7}"/>
              </a:ext>
            </a:extLst>
          </p:cNvPr>
          <p:cNvSpPr>
            <a:spLocks noGrp="1"/>
          </p:cNvSpPr>
          <p:nvPr>
            <p:ph type="body" sz="quarter" idx="10"/>
          </p:nvPr>
        </p:nvSpPr>
        <p:spPr>
          <a:xfrm>
            <a:off x="611312" y="655660"/>
            <a:ext cx="10988019" cy="393192"/>
          </a:xfrm>
        </p:spPr>
        <p:txBody>
          <a:bodyPr/>
          <a:lstStyle/>
          <a:p>
            <a:r>
              <a:rPr lang="en-US" dirty="0"/>
              <a:t>Introduction - CDA system </a:t>
            </a:r>
          </a:p>
        </p:txBody>
      </p:sp>
      <p:sp>
        <p:nvSpPr>
          <p:cNvPr id="3" name="Text Placeholder 2">
            <a:extLst>
              <a:ext uri="{FF2B5EF4-FFF2-40B4-BE49-F238E27FC236}">
                <a16:creationId xmlns:a16="http://schemas.microsoft.com/office/drawing/2014/main" id="{7A89A6B7-94B6-4ED5-8011-113B1AAA2B9E}"/>
              </a:ext>
            </a:extLst>
          </p:cNvPr>
          <p:cNvSpPr>
            <a:spLocks noGrp="1"/>
          </p:cNvSpPr>
          <p:nvPr>
            <p:ph type="body" sz="quarter" idx="13"/>
          </p:nvPr>
        </p:nvSpPr>
        <p:spPr>
          <a:xfrm>
            <a:off x="611313" y="1178249"/>
            <a:ext cx="10988018" cy="2061218"/>
          </a:xfrm>
        </p:spPr>
        <p:txBody>
          <a:bodyPr/>
          <a:lstStyle/>
          <a:p>
            <a:pPr lvl="1">
              <a:buFont typeface="Wingdings" pitchFamily="2" charset="2"/>
              <a:buChar char="Ø"/>
            </a:pPr>
            <a:r>
              <a:rPr lang="en-US" sz="2000" dirty="0"/>
              <a:t>What a typical compressed air system looks like?</a:t>
            </a:r>
          </a:p>
          <a:p>
            <a:pPr lvl="1">
              <a:buNone/>
            </a:pPr>
            <a:r>
              <a:rPr lang="en-US" dirty="0"/>
              <a:t>	</a:t>
            </a:r>
          </a:p>
          <a:p>
            <a:pPr lvl="1">
              <a:buNone/>
            </a:pPr>
            <a:r>
              <a:rPr lang="en-US" sz="1800" dirty="0"/>
              <a:t>Typically compressed air system consists of </a:t>
            </a:r>
          </a:p>
          <a:p>
            <a:pPr lvl="2">
              <a:buFont typeface="Wingdings" pitchFamily="2" charset="2"/>
              <a:buChar char="v"/>
            </a:pPr>
            <a:endParaRPr lang="en-US" dirty="0"/>
          </a:p>
          <a:p>
            <a:pPr lvl="2">
              <a:buFont typeface="Wingdings" pitchFamily="2" charset="2"/>
              <a:buChar char="v"/>
            </a:pPr>
            <a:r>
              <a:rPr lang="en-US" dirty="0"/>
              <a:t>A supply side, which includes compressors and air treatment</a:t>
            </a:r>
          </a:p>
          <a:p>
            <a:pPr lvl="2">
              <a:buFont typeface="Wingdings" pitchFamily="2" charset="2"/>
              <a:buChar char="v"/>
            </a:pPr>
            <a:endParaRPr lang="en-US" dirty="0"/>
          </a:p>
          <a:p>
            <a:pPr lvl="2">
              <a:buFont typeface="Wingdings" pitchFamily="2" charset="2"/>
              <a:buChar char="v"/>
            </a:pPr>
            <a:r>
              <a:rPr lang="en-US" dirty="0"/>
              <a:t>A demand side, which includes distribution, storage systems and end-use equipment.</a:t>
            </a:r>
          </a:p>
          <a:p>
            <a:endParaRPr lang="en-US" dirty="0"/>
          </a:p>
        </p:txBody>
      </p:sp>
      <p:grpSp>
        <p:nvGrpSpPr>
          <p:cNvPr id="4" name="Group 3">
            <a:extLst>
              <a:ext uri="{FF2B5EF4-FFF2-40B4-BE49-F238E27FC236}">
                <a16:creationId xmlns:a16="http://schemas.microsoft.com/office/drawing/2014/main" id="{C7196EF6-1486-4C5A-8C03-8E5308B129D1}"/>
              </a:ext>
            </a:extLst>
          </p:cNvPr>
          <p:cNvGrpSpPr/>
          <p:nvPr/>
        </p:nvGrpSpPr>
        <p:grpSpPr>
          <a:xfrm>
            <a:off x="2099556" y="2982392"/>
            <a:ext cx="7992888" cy="3672408"/>
            <a:chOff x="533400" y="1066800"/>
            <a:chExt cx="8229600" cy="4724400"/>
          </a:xfrm>
        </p:grpSpPr>
        <p:sp>
          <p:nvSpPr>
            <p:cNvPr id="5" name="Rectangle 4">
              <a:extLst>
                <a:ext uri="{FF2B5EF4-FFF2-40B4-BE49-F238E27FC236}">
                  <a16:creationId xmlns:a16="http://schemas.microsoft.com/office/drawing/2014/main" id="{4B13B320-C5FE-4F91-910D-8070C7837F7A}"/>
                </a:ext>
              </a:extLst>
            </p:cNvPr>
            <p:cNvSpPr/>
            <p:nvPr/>
          </p:nvSpPr>
          <p:spPr>
            <a:xfrm>
              <a:off x="740224" y="2362200"/>
              <a:ext cx="1141110" cy="703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Compressor #1</a:t>
              </a:r>
            </a:p>
          </p:txBody>
        </p:sp>
        <p:sp>
          <p:nvSpPr>
            <p:cNvPr id="6" name="Rectangle 5">
              <a:extLst>
                <a:ext uri="{FF2B5EF4-FFF2-40B4-BE49-F238E27FC236}">
                  <a16:creationId xmlns:a16="http://schemas.microsoft.com/office/drawing/2014/main" id="{EC07D41D-3DCB-401B-B151-26C9A58836D0}"/>
                </a:ext>
              </a:extLst>
            </p:cNvPr>
            <p:cNvSpPr/>
            <p:nvPr/>
          </p:nvSpPr>
          <p:spPr>
            <a:xfrm>
              <a:off x="740224" y="3487615"/>
              <a:ext cx="1141110" cy="703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Compressor #2</a:t>
              </a:r>
            </a:p>
          </p:txBody>
        </p:sp>
        <p:cxnSp>
          <p:nvCxnSpPr>
            <p:cNvPr id="7" name="Straight Connector 6">
              <a:extLst>
                <a:ext uri="{FF2B5EF4-FFF2-40B4-BE49-F238E27FC236}">
                  <a16:creationId xmlns:a16="http://schemas.microsoft.com/office/drawing/2014/main" id="{61308993-8413-4FF1-9518-21E84ACBB133}"/>
                </a:ext>
              </a:extLst>
            </p:cNvPr>
            <p:cNvCxnSpPr/>
            <p:nvPr/>
          </p:nvCxnSpPr>
          <p:spPr>
            <a:xfrm>
              <a:off x="2061508" y="2713892"/>
              <a:ext cx="0" cy="10550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05FADBF-7D8D-4C6E-BA3A-AE36BA21784A}"/>
                </a:ext>
              </a:extLst>
            </p:cNvPr>
            <p:cNvCxnSpPr/>
            <p:nvPr/>
          </p:nvCxnSpPr>
          <p:spPr>
            <a:xfrm>
              <a:off x="1881334" y="2713890"/>
              <a:ext cx="1801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05424D-8BCF-4F6B-934B-F2880F7BB724}"/>
                </a:ext>
              </a:extLst>
            </p:cNvPr>
            <p:cNvCxnSpPr/>
            <p:nvPr/>
          </p:nvCxnSpPr>
          <p:spPr>
            <a:xfrm>
              <a:off x="1881334" y="3768969"/>
              <a:ext cx="1801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75A3763-FFBA-45EA-B003-5482D7981F54}"/>
                </a:ext>
              </a:extLst>
            </p:cNvPr>
            <p:cNvCxnSpPr/>
            <p:nvPr/>
          </p:nvCxnSpPr>
          <p:spPr>
            <a:xfrm>
              <a:off x="2072391" y="3246456"/>
              <a:ext cx="30029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0901CB5-52A6-4C15-A3F4-AB2FEFC3F6D0}"/>
                </a:ext>
              </a:extLst>
            </p:cNvPr>
            <p:cNvSpPr/>
            <p:nvPr/>
          </p:nvSpPr>
          <p:spPr>
            <a:xfrm>
              <a:off x="2362201" y="2602230"/>
              <a:ext cx="914399" cy="12992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Wet receiver</a:t>
              </a:r>
            </a:p>
          </p:txBody>
        </p:sp>
        <p:sp>
          <p:nvSpPr>
            <p:cNvPr id="12" name="Rounded Rectangle 12">
              <a:extLst>
                <a:ext uri="{FF2B5EF4-FFF2-40B4-BE49-F238E27FC236}">
                  <a16:creationId xmlns:a16="http://schemas.microsoft.com/office/drawing/2014/main" id="{8A1C59EF-65C5-4929-85F1-CA06BAF26891}"/>
                </a:ext>
              </a:extLst>
            </p:cNvPr>
            <p:cNvSpPr/>
            <p:nvPr/>
          </p:nvSpPr>
          <p:spPr>
            <a:xfrm>
              <a:off x="3556971" y="2854571"/>
              <a:ext cx="720701" cy="8440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Dryer</a:t>
              </a:r>
            </a:p>
          </p:txBody>
        </p:sp>
        <p:cxnSp>
          <p:nvCxnSpPr>
            <p:cNvPr id="13" name="Straight Arrow Connector 12">
              <a:extLst>
                <a:ext uri="{FF2B5EF4-FFF2-40B4-BE49-F238E27FC236}">
                  <a16:creationId xmlns:a16="http://schemas.microsoft.com/office/drawing/2014/main" id="{6BD6D84E-0368-4EC6-9022-94863516E9F8}"/>
                </a:ext>
              </a:extLst>
            </p:cNvPr>
            <p:cNvCxnSpPr/>
            <p:nvPr/>
          </p:nvCxnSpPr>
          <p:spPr>
            <a:xfrm>
              <a:off x="3256678" y="3276600"/>
              <a:ext cx="30029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6B80F8C-6AD3-4B33-8986-9ADE31EF5EA7}"/>
                </a:ext>
              </a:extLst>
            </p:cNvPr>
            <p:cNvSpPr/>
            <p:nvPr/>
          </p:nvSpPr>
          <p:spPr>
            <a:xfrm>
              <a:off x="4569382" y="2995246"/>
              <a:ext cx="840818" cy="5627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Filter</a:t>
              </a:r>
            </a:p>
          </p:txBody>
        </p:sp>
        <p:cxnSp>
          <p:nvCxnSpPr>
            <p:cNvPr id="15" name="Straight Arrow Connector 14">
              <a:extLst>
                <a:ext uri="{FF2B5EF4-FFF2-40B4-BE49-F238E27FC236}">
                  <a16:creationId xmlns:a16="http://schemas.microsoft.com/office/drawing/2014/main" id="{6E8BAABB-2762-44FC-A1F0-010925EBB7F6}"/>
                </a:ext>
              </a:extLst>
            </p:cNvPr>
            <p:cNvCxnSpPr/>
            <p:nvPr/>
          </p:nvCxnSpPr>
          <p:spPr>
            <a:xfrm>
              <a:off x="4277672" y="3276600"/>
              <a:ext cx="30029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DE5F8CE-03E6-4342-9EF7-C2E1A61E8CD2}"/>
                </a:ext>
              </a:extLst>
            </p:cNvPr>
            <p:cNvSpPr/>
            <p:nvPr/>
          </p:nvSpPr>
          <p:spPr>
            <a:xfrm>
              <a:off x="5791200" y="2587440"/>
              <a:ext cx="914400" cy="14173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Dry receiver</a:t>
              </a:r>
            </a:p>
          </p:txBody>
        </p:sp>
        <p:cxnSp>
          <p:nvCxnSpPr>
            <p:cNvPr id="17" name="Straight Arrow Connector 16">
              <a:extLst>
                <a:ext uri="{FF2B5EF4-FFF2-40B4-BE49-F238E27FC236}">
                  <a16:creationId xmlns:a16="http://schemas.microsoft.com/office/drawing/2014/main" id="{D9617E1A-5785-49C1-A8A3-B5321AA9018A}"/>
                </a:ext>
              </a:extLst>
            </p:cNvPr>
            <p:cNvCxnSpPr/>
            <p:nvPr/>
          </p:nvCxnSpPr>
          <p:spPr>
            <a:xfrm>
              <a:off x="5410200" y="32766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6822334-CF70-40AF-AD38-FF1A27F1B742}"/>
                </a:ext>
              </a:extLst>
            </p:cNvPr>
            <p:cNvCxnSpPr/>
            <p:nvPr/>
          </p:nvCxnSpPr>
          <p:spPr>
            <a:xfrm>
              <a:off x="6672942" y="3298372"/>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9733789-7F81-4BC8-A1F3-35A90B8B79D0}"/>
                </a:ext>
              </a:extLst>
            </p:cNvPr>
            <p:cNvSpPr/>
            <p:nvPr/>
          </p:nvSpPr>
          <p:spPr>
            <a:xfrm>
              <a:off x="7903026" y="3701138"/>
              <a:ext cx="6096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End use</a:t>
              </a:r>
            </a:p>
          </p:txBody>
        </p:sp>
        <p:sp>
          <p:nvSpPr>
            <p:cNvPr id="20" name="Rectangle 19">
              <a:extLst>
                <a:ext uri="{FF2B5EF4-FFF2-40B4-BE49-F238E27FC236}">
                  <a16:creationId xmlns:a16="http://schemas.microsoft.com/office/drawing/2014/main" id="{9CF2116D-47D6-41C3-B3D7-859E6775FA9F}"/>
                </a:ext>
              </a:extLst>
            </p:cNvPr>
            <p:cNvSpPr/>
            <p:nvPr/>
          </p:nvSpPr>
          <p:spPr>
            <a:xfrm>
              <a:off x="7870368" y="2242460"/>
              <a:ext cx="6096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End use</a:t>
              </a:r>
            </a:p>
          </p:txBody>
        </p:sp>
        <p:sp>
          <p:nvSpPr>
            <p:cNvPr id="21" name="Rectangle 20">
              <a:extLst>
                <a:ext uri="{FF2B5EF4-FFF2-40B4-BE49-F238E27FC236}">
                  <a16:creationId xmlns:a16="http://schemas.microsoft.com/office/drawing/2014/main" id="{7AC96645-4046-4CD4-8CF0-851A8F9AE1C3}"/>
                </a:ext>
              </a:extLst>
            </p:cNvPr>
            <p:cNvSpPr/>
            <p:nvPr/>
          </p:nvSpPr>
          <p:spPr>
            <a:xfrm>
              <a:off x="7010404" y="1153886"/>
              <a:ext cx="6096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End use</a:t>
              </a:r>
            </a:p>
          </p:txBody>
        </p:sp>
        <p:sp>
          <p:nvSpPr>
            <p:cNvPr id="22" name="Rectangle 21">
              <a:extLst>
                <a:ext uri="{FF2B5EF4-FFF2-40B4-BE49-F238E27FC236}">
                  <a16:creationId xmlns:a16="http://schemas.microsoft.com/office/drawing/2014/main" id="{EE6788B0-D694-4B98-96ED-254EF9B607F3}"/>
                </a:ext>
              </a:extLst>
            </p:cNvPr>
            <p:cNvSpPr/>
            <p:nvPr/>
          </p:nvSpPr>
          <p:spPr>
            <a:xfrm>
              <a:off x="7021286" y="4724396"/>
              <a:ext cx="6096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End use</a:t>
              </a:r>
            </a:p>
          </p:txBody>
        </p:sp>
        <p:cxnSp>
          <p:nvCxnSpPr>
            <p:cNvPr id="23" name="Straight Arrow Connector 22">
              <a:extLst>
                <a:ext uri="{FF2B5EF4-FFF2-40B4-BE49-F238E27FC236}">
                  <a16:creationId xmlns:a16="http://schemas.microsoft.com/office/drawing/2014/main" id="{1F63CA0C-6007-4D1B-8A51-BFE2CD984042}"/>
                </a:ext>
              </a:extLst>
            </p:cNvPr>
            <p:cNvCxnSpPr/>
            <p:nvPr/>
          </p:nvCxnSpPr>
          <p:spPr>
            <a:xfrm>
              <a:off x="7532914" y="38862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8D887E-708D-4B7C-A140-8AD97E1317BD}"/>
                </a:ext>
              </a:extLst>
            </p:cNvPr>
            <p:cNvCxnSpPr/>
            <p:nvPr/>
          </p:nvCxnSpPr>
          <p:spPr>
            <a:xfrm>
              <a:off x="7500254" y="2569032"/>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525A005-C121-4EB6-B8A0-B6ECEE1A8007}"/>
                </a:ext>
              </a:extLst>
            </p:cNvPr>
            <p:cNvCxnSpPr/>
            <p:nvPr/>
          </p:nvCxnSpPr>
          <p:spPr>
            <a:xfrm>
              <a:off x="7315200" y="4267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F6BE2D8-FAB0-4C20-972F-9445E26A8F46}"/>
                </a:ext>
              </a:extLst>
            </p:cNvPr>
            <p:cNvSpPr/>
            <p:nvPr/>
          </p:nvSpPr>
          <p:spPr>
            <a:xfrm>
              <a:off x="7043056" y="2296886"/>
              <a:ext cx="533400" cy="1981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C52822A5-DCAC-44EF-A684-4DF106B48237}"/>
                </a:ext>
              </a:extLst>
            </p:cNvPr>
            <p:cNvCxnSpPr/>
            <p:nvPr/>
          </p:nvCxnSpPr>
          <p:spPr>
            <a:xfrm flipV="1">
              <a:off x="7315200" y="1752600"/>
              <a:ext cx="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6033E1D-4E2A-44BA-8401-1ABDF03F42A5}"/>
                </a:ext>
              </a:extLst>
            </p:cNvPr>
            <p:cNvSpPr/>
            <p:nvPr/>
          </p:nvSpPr>
          <p:spPr>
            <a:xfrm>
              <a:off x="533400" y="1447800"/>
              <a:ext cx="5029200" cy="40386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2894644-E9B8-490B-AD3D-725FEC697B78}"/>
                </a:ext>
              </a:extLst>
            </p:cNvPr>
            <p:cNvSpPr/>
            <p:nvPr/>
          </p:nvSpPr>
          <p:spPr>
            <a:xfrm>
              <a:off x="5638800" y="1066800"/>
              <a:ext cx="3124200" cy="4724400"/>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B93327C-9A42-403E-91A2-5CB791027E42}"/>
                </a:ext>
              </a:extLst>
            </p:cNvPr>
            <p:cNvSpPr txBox="1"/>
            <p:nvPr/>
          </p:nvSpPr>
          <p:spPr>
            <a:xfrm>
              <a:off x="2133600" y="5029200"/>
              <a:ext cx="1371600" cy="555308"/>
            </a:xfrm>
            <a:prstGeom prst="rect">
              <a:avLst/>
            </a:prstGeom>
            <a:noFill/>
          </p:spPr>
          <p:txBody>
            <a:bodyPr wrap="square" rtlCol="0">
              <a:spAutoFit/>
            </a:bodyPr>
            <a:lstStyle/>
            <a:p>
              <a:r>
                <a:rPr lang="en-US" sz="1600" dirty="0"/>
                <a:t>Supply side</a:t>
              </a:r>
            </a:p>
          </p:txBody>
        </p:sp>
        <p:sp>
          <p:nvSpPr>
            <p:cNvPr id="31" name="TextBox 30">
              <a:extLst>
                <a:ext uri="{FF2B5EF4-FFF2-40B4-BE49-F238E27FC236}">
                  <a16:creationId xmlns:a16="http://schemas.microsoft.com/office/drawing/2014/main" id="{5CEBFF9C-011F-48B7-8B32-6EBA9476CD81}"/>
                </a:ext>
              </a:extLst>
            </p:cNvPr>
            <p:cNvSpPr txBox="1"/>
            <p:nvPr/>
          </p:nvSpPr>
          <p:spPr>
            <a:xfrm>
              <a:off x="5723238" y="5200650"/>
              <a:ext cx="1524000" cy="555308"/>
            </a:xfrm>
            <a:prstGeom prst="rect">
              <a:avLst/>
            </a:prstGeom>
            <a:noFill/>
          </p:spPr>
          <p:txBody>
            <a:bodyPr wrap="square" rtlCol="0">
              <a:spAutoFit/>
            </a:bodyPr>
            <a:lstStyle/>
            <a:p>
              <a:r>
                <a:rPr lang="en-US" sz="1600" dirty="0"/>
                <a:t>Demand side</a:t>
              </a:r>
            </a:p>
          </p:txBody>
        </p:sp>
      </p:grpSp>
    </p:spTree>
    <p:extLst>
      <p:ext uri="{BB962C8B-B14F-4D97-AF65-F5344CB8AC3E}">
        <p14:creationId xmlns:p14="http://schemas.microsoft.com/office/powerpoint/2010/main" val="377277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158A5-CCB9-45EA-A1DC-A90C2584AD16}"/>
              </a:ext>
            </a:extLst>
          </p:cNvPr>
          <p:cNvSpPr>
            <a:spLocks noGrp="1"/>
          </p:cNvSpPr>
          <p:nvPr>
            <p:ph type="body" sz="quarter" idx="10"/>
          </p:nvPr>
        </p:nvSpPr>
        <p:spPr>
          <a:xfrm>
            <a:off x="612219" y="715111"/>
            <a:ext cx="10988019" cy="393192"/>
          </a:xfrm>
        </p:spPr>
        <p:txBody>
          <a:bodyPr/>
          <a:lstStyle/>
          <a:p>
            <a:r>
              <a:rPr lang="en-US" sz="2000" b="1" dirty="0"/>
              <a:t>Introduction – Compressor</a:t>
            </a:r>
          </a:p>
        </p:txBody>
      </p:sp>
      <p:sp>
        <p:nvSpPr>
          <p:cNvPr id="3" name="Text Placeholder 2">
            <a:extLst>
              <a:ext uri="{FF2B5EF4-FFF2-40B4-BE49-F238E27FC236}">
                <a16:creationId xmlns:a16="http://schemas.microsoft.com/office/drawing/2014/main" id="{E4184286-9996-43ED-9B03-3CC476AE20EB}"/>
              </a:ext>
            </a:extLst>
          </p:cNvPr>
          <p:cNvSpPr>
            <a:spLocks noGrp="1"/>
          </p:cNvSpPr>
          <p:nvPr>
            <p:ph type="body" sz="quarter" idx="13"/>
          </p:nvPr>
        </p:nvSpPr>
        <p:spPr>
          <a:xfrm>
            <a:off x="612219" y="1434374"/>
            <a:ext cx="6465914" cy="4923689"/>
          </a:xfrm>
        </p:spPr>
        <p:txBody>
          <a:bodyPr/>
          <a:lstStyle/>
          <a:p>
            <a:pPr lvl="1">
              <a:buFont typeface="Wingdings" pitchFamily="2" charset="2"/>
              <a:buChar char="Ø"/>
            </a:pPr>
            <a:r>
              <a:rPr lang="en-US" sz="2000" dirty="0"/>
              <a:t> What is compressor?</a:t>
            </a:r>
          </a:p>
          <a:p>
            <a:pPr lvl="1">
              <a:buNone/>
            </a:pPr>
            <a:endParaRPr lang="en-US" sz="1800" dirty="0"/>
          </a:p>
          <a:p>
            <a:pPr marL="161925" lvl="1" indent="0" algn="just">
              <a:lnSpc>
                <a:spcPct val="150000"/>
              </a:lnSpc>
              <a:buNone/>
            </a:pPr>
            <a:r>
              <a:rPr lang="en-US" sz="1600" dirty="0"/>
              <a:t>Compressor is a machine that is used to increase the pressure of a gas, in other words compressor is a device that converts power into kinetic energy by compressing and pressurizing air. The basic working principle is that free or atmospheric air is compressed after reducing its volume and at the same time, increasing its pressure.</a:t>
            </a:r>
          </a:p>
          <a:p>
            <a:pPr lvl="1">
              <a:buNone/>
            </a:pPr>
            <a:endParaRPr lang="en-US" sz="1800" dirty="0"/>
          </a:p>
          <a:p>
            <a:pPr lvl="3">
              <a:buFont typeface="Wingdings" pitchFamily="2" charset="2"/>
              <a:buChar char="Ø"/>
            </a:pPr>
            <a:r>
              <a:rPr lang="en-US" sz="1950" dirty="0"/>
              <a:t> Major components of a compressor</a:t>
            </a:r>
          </a:p>
          <a:p>
            <a:pPr marL="486000" lvl="3" indent="0">
              <a:buNone/>
            </a:pPr>
            <a:endParaRPr lang="en-US" sz="1950" dirty="0"/>
          </a:p>
          <a:p>
            <a:pPr marL="486000" lvl="3" indent="0" algn="just">
              <a:lnSpc>
                <a:spcPct val="150000"/>
              </a:lnSpc>
              <a:buNone/>
            </a:pPr>
            <a:r>
              <a:rPr lang="en-US" sz="1800" dirty="0"/>
              <a:t>Compressor, prime mover, controls, treatment equipment and accessories.</a:t>
            </a:r>
          </a:p>
          <a:p>
            <a:pPr marL="486000" lvl="3" indent="0">
              <a:buNone/>
            </a:pPr>
            <a:endParaRPr lang="en-US" sz="1800" dirty="0"/>
          </a:p>
          <a:p>
            <a:pPr lvl="1">
              <a:buFont typeface="Wingdings" pitchFamily="2" charset="2"/>
              <a:buChar char="Ø"/>
            </a:pPr>
            <a:endParaRPr lang="en-US" sz="1800" dirty="0"/>
          </a:p>
          <a:p>
            <a:endParaRPr lang="en-US" dirty="0"/>
          </a:p>
        </p:txBody>
      </p:sp>
      <p:pic>
        <p:nvPicPr>
          <p:cNvPr id="4" name="Picture 1">
            <a:extLst>
              <a:ext uri="{FF2B5EF4-FFF2-40B4-BE49-F238E27FC236}">
                <a16:creationId xmlns:a16="http://schemas.microsoft.com/office/drawing/2014/main" id="{F6FE9141-FDBA-421C-A7A8-3CE1A5C29677}"/>
              </a:ext>
            </a:extLst>
          </p:cNvPr>
          <p:cNvPicPr>
            <a:picLocks noChangeAspect="1" noChangeArrowheads="1"/>
          </p:cNvPicPr>
          <p:nvPr>
            <p:custDataLst>
              <p:tags r:id="rId1"/>
            </p:custDataLst>
          </p:nvPr>
        </p:nvPicPr>
        <p:blipFill>
          <a:blip r:embed="rId3" cstate="print"/>
          <a:srcRect/>
          <a:stretch>
            <a:fillRect/>
          </a:stretch>
        </p:blipFill>
        <p:spPr bwMode="auto">
          <a:xfrm>
            <a:off x="7629964" y="715111"/>
            <a:ext cx="4392701" cy="2922263"/>
          </a:xfrm>
          <a:prstGeom prst="rect">
            <a:avLst/>
          </a:prstGeom>
          <a:noFill/>
          <a:ln w="9525">
            <a:noFill/>
            <a:miter lim="800000"/>
            <a:headEnd/>
            <a:tailEnd/>
          </a:ln>
          <a:effectLst/>
        </p:spPr>
      </p:pic>
    </p:spTree>
    <p:extLst>
      <p:ext uri="{BB962C8B-B14F-4D97-AF65-F5344CB8AC3E}">
        <p14:creationId xmlns:p14="http://schemas.microsoft.com/office/powerpoint/2010/main" val="3512317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C1ED5F-3E3A-4F3F-B3C1-B4CE15FD8448}"/>
              </a:ext>
            </a:extLst>
          </p:cNvPr>
          <p:cNvSpPr>
            <a:spLocks noGrp="1"/>
          </p:cNvSpPr>
          <p:nvPr>
            <p:ph type="body" sz="quarter" idx="10"/>
          </p:nvPr>
        </p:nvSpPr>
        <p:spPr>
          <a:xfrm>
            <a:off x="611316" y="737688"/>
            <a:ext cx="10988019" cy="393192"/>
          </a:xfrm>
        </p:spPr>
        <p:txBody>
          <a:bodyPr/>
          <a:lstStyle/>
          <a:p>
            <a:r>
              <a:rPr lang="en-US" u="sng" dirty="0"/>
              <a:t>F</a:t>
            </a:r>
            <a:r>
              <a:rPr lang="en-US" dirty="0"/>
              <a:t>ree </a:t>
            </a:r>
            <a:r>
              <a:rPr lang="en-US" u="sng" dirty="0"/>
              <a:t>A</a:t>
            </a:r>
            <a:r>
              <a:rPr lang="en-US" dirty="0"/>
              <a:t>ir </a:t>
            </a:r>
            <a:r>
              <a:rPr lang="en-US" u="sng" dirty="0"/>
              <a:t>D</a:t>
            </a:r>
            <a:r>
              <a:rPr lang="en-US" dirty="0"/>
              <a:t>elivery - FAD</a:t>
            </a:r>
          </a:p>
        </p:txBody>
      </p:sp>
      <p:sp>
        <p:nvSpPr>
          <p:cNvPr id="3" name="Text Placeholder 2">
            <a:extLst>
              <a:ext uri="{FF2B5EF4-FFF2-40B4-BE49-F238E27FC236}">
                <a16:creationId xmlns:a16="http://schemas.microsoft.com/office/drawing/2014/main" id="{3ED609B8-117C-4B60-BF6B-C1D6CE242009}"/>
              </a:ext>
            </a:extLst>
          </p:cNvPr>
          <p:cNvSpPr>
            <a:spLocks noGrp="1"/>
          </p:cNvSpPr>
          <p:nvPr>
            <p:ph type="body" sz="quarter" idx="13"/>
          </p:nvPr>
        </p:nvSpPr>
        <p:spPr>
          <a:xfrm>
            <a:off x="697027" y="1369647"/>
            <a:ext cx="10987117" cy="2987861"/>
          </a:xfrm>
        </p:spPr>
        <p:txBody>
          <a:bodyPr/>
          <a:lstStyle/>
          <a:p>
            <a:r>
              <a:rPr lang="en-US" sz="1600" dirty="0"/>
              <a:t>Air intake at compressor inlet</a:t>
            </a:r>
          </a:p>
          <a:p>
            <a:endParaRPr lang="en-US" sz="1600" dirty="0"/>
          </a:p>
          <a:p>
            <a:r>
              <a:rPr lang="en-US" sz="1600" dirty="0"/>
              <a:t>Compressors are rated based on free air delivery</a:t>
            </a:r>
          </a:p>
          <a:p>
            <a:endParaRPr lang="en-US" sz="1600" dirty="0"/>
          </a:p>
          <a:p>
            <a:r>
              <a:rPr lang="en-US" sz="1600" dirty="0"/>
              <a:t>If a compressor is rated 100 CMH free air at 10 bar, it means that 100 CMH of air is taken at the inlet</a:t>
            </a:r>
          </a:p>
          <a:p>
            <a:endParaRPr lang="en-US" sz="1600" dirty="0"/>
          </a:p>
          <a:p>
            <a:r>
              <a:rPr lang="en-US" sz="1600" dirty="0"/>
              <a:t>Free Air Delivery, V1 = (V2 x P2 x T1) / (P1 x T2)</a:t>
            </a:r>
          </a:p>
          <a:p>
            <a:endParaRPr lang="en-US" sz="1600" dirty="0"/>
          </a:p>
          <a:p>
            <a:r>
              <a:rPr lang="en-US" sz="1600" dirty="0"/>
              <a:t>Example: </a:t>
            </a:r>
          </a:p>
          <a:p>
            <a:pPr marL="0" indent="0">
              <a:buNone/>
            </a:pPr>
            <a:r>
              <a:rPr lang="en-US" sz="1600" dirty="0"/>
              <a:t>A machine uses 100 CMH of compressed air at 9 bar(absolute), if the compressed air supply to machine at 35 °C, what’s the FAD for compressor if ambient air is 30 °C 1 bar pressure. </a:t>
            </a:r>
          </a:p>
          <a:p>
            <a:endParaRPr lang="en-US" dirty="0"/>
          </a:p>
        </p:txBody>
      </p:sp>
      <p:grpSp>
        <p:nvGrpSpPr>
          <p:cNvPr id="4" name="Group 3">
            <a:extLst>
              <a:ext uri="{FF2B5EF4-FFF2-40B4-BE49-F238E27FC236}">
                <a16:creationId xmlns:a16="http://schemas.microsoft.com/office/drawing/2014/main" id="{2F3B67D1-AF7C-4DC9-8755-DB870BB8A658}"/>
              </a:ext>
            </a:extLst>
          </p:cNvPr>
          <p:cNvGrpSpPr/>
          <p:nvPr/>
        </p:nvGrpSpPr>
        <p:grpSpPr>
          <a:xfrm>
            <a:off x="6190585" y="4466828"/>
            <a:ext cx="5464271" cy="1320816"/>
            <a:chOff x="1331640" y="2996952"/>
            <a:chExt cx="4968552" cy="1087671"/>
          </a:xfrm>
        </p:grpSpPr>
        <p:sp>
          <p:nvSpPr>
            <p:cNvPr id="5" name="Rectangle 4">
              <a:extLst>
                <a:ext uri="{FF2B5EF4-FFF2-40B4-BE49-F238E27FC236}">
                  <a16:creationId xmlns:a16="http://schemas.microsoft.com/office/drawing/2014/main" id="{C91F2AF7-72DF-4BB0-A3D3-7BC996593C0E}"/>
                </a:ext>
              </a:extLst>
            </p:cNvPr>
            <p:cNvSpPr/>
            <p:nvPr>
              <p:custDataLst>
                <p:tags r:id="rId1"/>
              </p:custDataLst>
            </p:nvPr>
          </p:nvSpPr>
          <p:spPr bwMode="auto">
            <a:xfrm>
              <a:off x="2915816" y="3140968"/>
              <a:ext cx="1728192" cy="792088"/>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sp>
          <p:nvSpPr>
            <p:cNvPr id="6" name="Right Arrow 5">
              <a:extLst>
                <a:ext uri="{FF2B5EF4-FFF2-40B4-BE49-F238E27FC236}">
                  <a16:creationId xmlns:a16="http://schemas.microsoft.com/office/drawing/2014/main" id="{7AE5530E-533F-41E7-A66D-3CFDA230B51A}"/>
                </a:ext>
              </a:extLst>
            </p:cNvPr>
            <p:cNvSpPr/>
            <p:nvPr>
              <p:custDataLst>
                <p:tags r:id="rId2"/>
              </p:custDataLst>
            </p:nvPr>
          </p:nvSpPr>
          <p:spPr bwMode="auto">
            <a:xfrm>
              <a:off x="1919279" y="3412309"/>
              <a:ext cx="978408"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sp>
          <p:nvSpPr>
            <p:cNvPr id="7" name="Right Arrow 6">
              <a:extLst>
                <a:ext uri="{FF2B5EF4-FFF2-40B4-BE49-F238E27FC236}">
                  <a16:creationId xmlns:a16="http://schemas.microsoft.com/office/drawing/2014/main" id="{15CBF8D9-DF81-4923-995F-42E3A05F347F}"/>
                </a:ext>
              </a:extLst>
            </p:cNvPr>
            <p:cNvSpPr/>
            <p:nvPr>
              <p:custDataLst>
                <p:tags r:id="rId3"/>
              </p:custDataLst>
            </p:nvPr>
          </p:nvSpPr>
          <p:spPr bwMode="auto">
            <a:xfrm>
              <a:off x="4701883" y="3405850"/>
              <a:ext cx="978408"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sp>
          <p:nvSpPr>
            <p:cNvPr id="8" name="TextBox 7">
              <a:extLst>
                <a:ext uri="{FF2B5EF4-FFF2-40B4-BE49-F238E27FC236}">
                  <a16:creationId xmlns:a16="http://schemas.microsoft.com/office/drawing/2014/main" id="{ACD270A9-C8FF-4448-A773-BB5C6B40901F}"/>
                </a:ext>
              </a:extLst>
            </p:cNvPr>
            <p:cNvSpPr txBox="1"/>
            <p:nvPr>
              <p:custDataLst>
                <p:tags r:id="rId4"/>
              </p:custDataLst>
            </p:nvPr>
          </p:nvSpPr>
          <p:spPr>
            <a:xfrm>
              <a:off x="2987824" y="3284984"/>
              <a:ext cx="1584176" cy="400110"/>
            </a:xfrm>
            <a:prstGeom prst="rect">
              <a:avLst/>
            </a:prstGeom>
            <a:noFill/>
          </p:spPr>
          <p:txBody>
            <a:bodyPr wrap="square" rtlCol="0">
              <a:spAutoFit/>
            </a:bodyPr>
            <a:lstStyle/>
            <a:p>
              <a:r>
                <a:rPr lang="en-US" dirty="0"/>
                <a:t>Compressor</a:t>
              </a:r>
            </a:p>
          </p:txBody>
        </p:sp>
        <p:sp>
          <p:nvSpPr>
            <p:cNvPr id="9" name="TextBox 8">
              <a:extLst>
                <a:ext uri="{FF2B5EF4-FFF2-40B4-BE49-F238E27FC236}">
                  <a16:creationId xmlns:a16="http://schemas.microsoft.com/office/drawing/2014/main" id="{EB920116-3DEF-4FC4-928F-34CB85E33C4A}"/>
                </a:ext>
              </a:extLst>
            </p:cNvPr>
            <p:cNvSpPr txBox="1"/>
            <p:nvPr>
              <p:custDataLst>
                <p:tags r:id="rId5"/>
              </p:custDataLst>
            </p:nvPr>
          </p:nvSpPr>
          <p:spPr>
            <a:xfrm>
              <a:off x="1331640" y="3068960"/>
              <a:ext cx="576064" cy="1015663"/>
            </a:xfrm>
            <a:prstGeom prst="rect">
              <a:avLst/>
            </a:prstGeom>
            <a:noFill/>
          </p:spPr>
          <p:txBody>
            <a:bodyPr wrap="square" rtlCol="0">
              <a:spAutoFit/>
            </a:bodyPr>
            <a:lstStyle/>
            <a:p>
              <a:r>
                <a:rPr lang="en-US" dirty="0"/>
                <a:t>V1</a:t>
              </a:r>
            </a:p>
            <a:p>
              <a:r>
                <a:rPr lang="en-US" dirty="0"/>
                <a:t>P1</a:t>
              </a:r>
            </a:p>
            <a:p>
              <a:r>
                <a:rPr lang="en-US" dirty="0"/>
                <a:t>T1</a:t>
              </a:r>
            </a:p>
          </p:txBody>
        </p:sp>
        <p:sp>
          <p:nvSpPr>
            <p:cNvPr id="10" name="TextBox 9">
              <a:extLst>
                <a:ext uri="{FF2B5EF4-FFF2-40B4-BE49-F238E27FC236}">
                  <a16:creationId xmlns:a16="http://schemas.microsoft.com/office/drawing/2014/main" id="{00BA7885-3E83-49C8-AD95-BC5650365F42}"/>
                </a:ext>
              </a:extLst>
            </p:cNvPr>
            <p:cNvSpPr txBox="1"/>
            <p:nvPr>
              <p:custDataLst>
                <p:tags r:id="rId6"/>
              </p:custDataLst>
            </p:nvPr>
          </p:nvSpPr>
          <p:spPr>
            <a:xfrm>
              <a:off x="5724128" y="2996952"/>
              <a:ext cx="576064" cy="1015663"/>
            </a:xfrm>
            <a:prstGeom prst="rect">
              <a:avLst/>
            </a:prstGeom>
            <a:noFill/>
          </p:spPr>
          <p:txBody>
            <a:bodyPr wrap="square" rtlCol="0">
              <a:spAutoFit/>
            </a:bodyPr>
            <a:lstStyle/>
            <a:p>
              <a:r>
                <a:rPr lang="en-US" dirty="0"/>
                <a:t>V2</a:t>
              </a:r>
            </a:p>
            <a:p>
              <a:r>
                <a:rPr lang="en-US" dirty="0"/>
                <a:t>P2</a:t>
              </a:r>
            </a:p>
            <a:p>
              <a:r>
                <a:rPr lang="en-US" dirty="0"/>
                <a:t>T2</a:t>
              </a:r>
            </a:p>
          </p:txBody>
        </p:sp>
      </p:grpSp>
      <p:sp>
        <p:nvSpPr>
          <p:cNvPr id="11" name="Rectangle 10">
            <a:extLst>
              <a:ext uri="{FF2B5EF4-FFF2-40B4-BE49-F238E27FC236}">
                <a16:creationId xmlns:a16="http://schemas.microsoft.com/office/drawing/2014/main" id="{F0D8A1B8-B971-4707-B230-ED2E54459270}"/>
              </a:ext>
            </a:extLst>
          </p:cNvPr>
          <p:cNvSpPr/>
          <p:nvPr/>
        </p:nvSpPr>
        <p:spPr>
          <a:xfrm>
            <a:off x="611316" y="4466828"/>
            <a:ext cx="5168595" cy="830997"/>
          </a:xfrm>
          <a:prstGeom prst="rect">
            <a:avLst/>
          </a:prstGeom>
        </p:spPr>
        <p:txBody>
          <a:bodyPr wrap="square">
            <a:spAutoFit/>
          </a:bodyPr>
          <a:lstStyle/>
          <a:p>
            <a:r>
              <a:rPr lang="en-US" sz="1600" dirty="0"/>
              <a:t>V1 = (P2 x V2 x T1) / (P1 x T2)</a:t>
            </a:r>
          </a:p>
          <a:p>
            <a:pPr>
              <a:buNone/>
            </a:pPr>
            <a:r>
              <a:rPr lang="en-US" sz="1600" dirty="0"/>
              <a:t>	     =  (9 x 100 x 303.15) / (1 x 308.15)</a:t>
            </a:r>
          </a:p>
          <a:p>
            <a:pPr>
              <a:buNone/>
            </a:pPr>
            <a:r>
              <a:rPr lang="en-US" sz="1600" dirty="0"/>
              <a:t>	     =  885.4 CMH</a:t>
            </a:r>
          </a:p>
        </p:txBody>
      </p:sp>
    </p:spTree>
    <p:extLst>
      <p:ext uri="{BB962C8B-B14F-4D97-AF65-F5344CB8AC3E}">
        <p14:creationId xmlns:p14="http://schemas.microsoft.com/office/powerpoint/2010/main" val="83330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5E9220-80C1-4921-8121-0E2DA32EA197}"/>
              </a:ext>
            </a:extLst>
          </p:cNvPr>
          <p:cNvSpPr>
            <a:spLocks noGrp="1"/>
          </p:cNvSpPr>
          <p:nvPr>
            <p:ph type="body" sz="quarter" idx="10"/>
          </p:nvPr>
        </p:nvSpPr>
        <p:spPr/>
        <p:txBody>
          <a:bodyPr/>
          <a:lstStyle/>
          <a:p>
            <a:r>
              <a:rPr lang="en-US" sz="2000" dirty="0"/>
              <a:t>Introduction – Compressor Type</a:t>
            </a:r>
          </a:p>
        </p:txBody>
      </p:sp>
      <p:sp>
        <p:nvSpPr>
          <p:cNvPr id="3" name="Text Placeholder 2">
            <a:extLst>
              <a:ext uri="{FF2B5EF4-FFF2-40B4-BE49-F238E27FC236}">
                <a16:creationId xmlns:a16="http://schemas.microsoft.com/office/drawing/2014/main" id="{7D008D5C-4FAF-4962-B0C6-B6CC046F5E59}"/>
              </a:ext>
            </a:extLst>
          </p:cNvPr>
          <p:cNvSpPr>
            <a:spLocks noGrp="1"/>
          </p:cNvSpPr>
          <p:nvPr>
            <p:ph type="body" sz="quarter" idx="13"/>
          </p:nvPr>
        </p:nvSpPr>
        <p:spPr>
          <a:xfrm>
            <a:off x="612212" y="1828800"/>
            <a:ext cx="10987117" cy="3093156"/>
          </a:xfrm>
        </p:spPr>
        <p:txBody>
          <a:bodyPr/>
          <a:lstStyle/>
          <a:p>
            <a:pPr>
              <a:buFont typeface="Wingdings" pitchFamily="2" charset="2"/>
              <a:buChar char="Ø"/>
            </a:pPr>
            <a:r>
              <a:rPr lang="en-US" sz="1800" dirty="0"/>
              <a:t>Compressor types</a:t>
            </a:r>
          </a:p>
          <a:p>
            <a:pPr>
              <a:buNone/>
            </a:pPr>
            <a:r>
              <a:rPr lang="en-US" sz="1400" dirty="0"/>
              <a:t>	</a:t>
            </a:r>
          </a:p>
          <a:p>
            <a:pPr>
              <a:buNone/>
            </a:pPr>
            <a:r>
              <a:rPr lang="en-US" sz="1400" dirty="0"/>
              <a:t>There are two basic compressor types: positive-displacement and dynamic.</a:t>
            </a:r>
          </a:p>
          <a:p>
            <a:pPr>
              <a:buFont typeface="Wingdings" pitchFamily="2" charset="2"/>
              <a:buChar char="v"/>
            </a:pPr>
            <a:endParaRPr lang="en-US" sz="1400" dirty="0"/>
          </a:p>
          <a:p>
            <a:pPr>
              <a:lnSpc>
                <a:spcPct val="150000"/>
              </a:lnSpc>
              <a:buFont typeface="Wingdings" pitchFamily="2" charset="2"/>
              <a:buChar char="v"/>
            </a:pPr>
            <a:r>
              <a:rPr lang="en-US" sz="1400" dirty="0"/>
              <a:t>In the positive-displacement type, a given quantity of air or gas is trapped in a compression chamber and the volume it occupies is mechanically reduced, causing a corresponding rise in pressure prior to discharge. </a:t>
            </a:r>
          </a:p>
          <a:p>
            <a:pPr>
              <a:buFont typeface="Wingdings" pitchFamily="2" charset="2"/>
              <a:buChar char="v"/>
            </a:pPr>
            <a:endParaRPr lang="en-US" sz="1400" dirty="0"/>
          </a:p>
          <a:p>
            <a:pPr>
              <a:lnSpc>
                <a:spcPct val="150000"/>
              </a:lnSpc>
              <a:buFont typeface="Wingdings" pitchFamily="2" charset="2"/>
              <a:buChar char="v"/>
            </a:pPr>
            <a:r>
              <a:rPr lang="en-US" sz="1400" dirty="0"/>
              <a:t>Dynamic compressors impart velocity energy to continuously flowing air or gas by means of impellers rotating at very high speeds. The velocity energy is changed into pressure energy both by the impellers and the discharge volutes or diffusers.</a:t>
            </a:r>
          </a:p>
          <a:p>
            <a:endParaRPr lang="en-US" dirty="0"/>
          </a:p>
        </p:txBody>
      </p:sp>
    </p:spTree>
    <p:extLst>
      <p:ext uri="{BB962C8B-B14F-4D97-AF65-F5344CB8AC3E}">
        <p14:creationId xmlns:p14="http://schemas.microsoft.com/office/powerpoint/2010/main" val="318430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869ECA-DE11-4312-9129-3C0D9E59E1BB}"/>
              </a:ext>
            </a:extLst>
          </p:cNvPr>
          <p:cNvSpPr>
            <a:spLocks noGrp="1"/>
          </p:cNvSpPr>
          <p:nvPr>
            <p:ph type="body" sz="quarter" idx="10"/>
          </p:nvPr>
        </p:nvSpPr>
        <p:spPr/>
        <p:txBody>
          <a:bodyPr/>
          <a:lstStyle/>
          <a:p>
            <a:r>
              <a:rPr lang="en-US" dirty="0"/>
              <a:t>Introduction - Compressor Family Tree</a:t>
            </a:r>
          </a:p>
        </p:txBody>
      </p:sp>
      <p:pic>
        <p:nvPicPr>
          <p:cNvPr id="4" name="Picture 2">
            <a:extLst>
              <a:ext uri="{FF2B5EF4-FFF2-40B4-BE49-F238E27FC236}">
                <a16:creationId xmlns:a16="http://schemas.microsoft.com/office/drawing/2014/main" id="{10DBA73D-54C6-4000-BE7D-58A8242F5F81}"/>
              </a:ext>
            </a:extLst>
          </p:cNvPr>
          <p:cNvPicPr>
            <a:picLocks noChangeAspect="1" noChangeArrowheads="1"/>
          </p:cNvPicPr>
          <p:nvPr>
            <p:custDataLst>
              <p:tags r:id="rId1"/>
            </p:custDataLst>
          </p:nvPr>
        </p:nvPicPr>
        <p:blipFill>
          <a:blip r:embed="rId3" cstate="print"/>
          <a:srcRect/>
          <a:stretch>
            <a:fillRect/>
          </a:stretch>
        </p:blipFill>
        <p:spPr bwMode="auto">
          <a:xfrm>
            <a:off x="1910933" y="2074408"/>
            <a:ext cx="8388784" cy="4248471"/>
          </a:xfrm>
          <a:prstGeom prst="rect">
            <a:avLst/>
          </a:prstGeom>
          <a:noFill/>
          <a:ln w="9525">
            <a:noFill/>
            <a:miter lim="800000"/>
            <a:headEnd/>
            <a:tailEnd/>
          </a:ln>
        </p:spPr>
      </p:pic>
      <p:sp>
        <p:nvSpPr>
          <p:cNvPr id="5" name="Rectangle 4">
            <a:extLst>
              <a:ext uri="{FF2B5EF4-FFF2-40B4-BE49-F238E27FC236}">
                <a16:creationId xmlns:a16="http://schemas.microsoft.com/office/drawing/2014/main" id="{158BFFBF-54E9-47BB-8CB6-3D7C43B2DB33}"/>
              </a:ext>
            </a:extLst>
          </p:cNvPr>
          <p:cNvSpPr/>
          <p:nvPr/>
        </p:nvSpPr>
        <p:spPr>
          <a:xfrm>
            <a:off x="611316" y="1573578"/>
            <a:ext cx="2377639" cy="369332"/>
          </a:xfrm>
          <a:prstGeom prst="rect">
            <a:avLst/>
          </a:prstGeom>
        </p:spPr>
        <p:txBody>
          <a:bodyPr wrap="none">
            <a:spAutoFit/>
          </a:bodyPr>
          <a:lstStyle/>
          <a:p>
            <a:r>
              <a:rPr lang="en-US" dirty="0"/>
              <a:t>Types of Compressor</a:t>
            </a:r>
          </a:p>
        </p:txBody>
      </p:sp>
    </p:spTree>
    <p:extLst>
      <p:ext uri="{BB962C8B-B14F-4D97-AF65-F5344CB8AC3E}">
        <p14:creationId xmlns:p14="http://schemas.microsoft.com/office/powerpoint/2010/main" val="286358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D8D3A7-95B3-41A2-97BD-CDF43D1E95C3}"/>
              </a:ext>
            </a:extLst>
          </p:cNvPr>
          <p:cNvSpPr>
            <a:spLocks noGrp="1"/>
          </p:cNvSpPr>
          <p:nvPr>
            <p:ph type="body" sz="quarter" idx="10"/>
          </p:nvPr>
        </p:nvSpPr>
        <p:spPr/>
        <p:txBody>
          <a:bodyPr/>
          <a:lstStyle/>
          <a:p>
            <a:r>
              <a:rPr lang="en-US" sz="2000" dirty="0"/>
              <a:t>Introduction – Reciprocating Compressor</a:t>
            </a:r>
          </a:p>
        </p:txBody>
      </p:sp>
      <p:sp>
        <p:nvSpPr>
          <p:cNvPr id="3" name="Text Placeholder 2">
            <a:extLst>
              <a:ext uri="{FF2B5EF4-FFF2-40B4-BE49-F238E27FC236}">
                <a16:creationId xmlns:a16="http://schemas.microsoft.com/office/drawing/2014/main" id="{81573530-4AEA-4153-B7BF-C6B2A737C853}"/>
              </a:ext>
            </a:extLst>
          </p:cNvPr>
          <p:cNvSpPr>
            <a:spLocks noGrp="1"/>
          </p:cNvSpPr>
          <p:nvPr>
            <p:ph type="body" sz="quarter" idx="13"/>
          </p:nvPr>
        </p:nvSpPr>
        <p:spPr>
          <a:xfrm>
            <a:off x="602441" y="1433688"/>
            <a:ext cx="10987117" cy="393192"/>
          </a:xfrm>
        </p:spPr>
        <p:txBody>
          <a:bodyPr/>
          <a:lstStyle/>
          <a:p>
            <a:pPr marL="0" indent="0">
              <a:buNone/>
            </a:pPr>
            <a:r>
              <a:rPr lang="en-US" sz="1600" b="1" dirty="0"/>
              <a:t>Reciprocating Compressor</a:t>
            </a:r>
          </a:p>
          <a:p>
            <a:endParaRPr lang="en-US" dirty="0"/>
          </a:p>
        </p:txBody>
      </p:sp>
      <p:pic>
        <p:nvPicPr>
          <p:cNvPr id="4" name="Picture 2">
            <a:extLst>
              <a:ext uri="{FF2B5EF4-FFF2-40B4-BE49-F238E27FC236}">
                <a16:creationId xmlns:a16="http://schemas.microsoft.com/office/drawing/2014/main" id="{ACF8078B-B0D4-4021-91A1-804D6B285DBA}"/>
              </a:ext>
            </a:extLst>
          </p:cNvPr>
          <p:cNvPicPr>
            <a:picLocks noChangeAspect="1" noChangeArrowheads="1"/>
          </p:cNvPicPr>
          <p:nvPr>
            <p:custDataLst>
              <p:tags r:id="rId1"/>
            </p:custDataLst>
          </p:nvPr>
        </p:nvPicPr>
        <p:blipFill>
          <a:blip r:embed="rId3" cstate="print"/>
          <a:srcRect/>
          <a:stretch>
            <a:fillRect/>
          </a:stretch>
        </p:blipFill>
        <p:spPr bwMode="auto">
          <a:xfrm>
            <a:off x="1927429" y="2039376"/>
            <a:ext cx="8595849" cy="4113068"/>
          </a:xfrm>
          <a:prstGeom prst="rect">
            <a:avLst/>
          </a:prstGeom>
          <a:noFill/>
          <a:ln w="9525">
            <a:noFill/>
            <a:miter lim="800000"/>
            <a:headEnd/>
            <a:tailEnd/>
          </a:ln>
        </p:spPr>
      </p:pic>
    </p:spTree>
    <p:extLst>
      <p:ext uri="{BB962C8B-B14F-4D97-AF65-F5344CB8AC3E}">
        <p14:creationId xmlns:p14="http://schemas.microsoft.com/office/powerpoint/2010/main" val="18737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476A4E-7055-47CE-8667-6DCE8ABCFF42}"/>
              </a:ext>
            </a:extLst>
          </p:cNvPr>
          <p:cNvSpPr>
            <a:spLocks noGrp="1"/>
          </p:cNvSpPr>
          <p:nvPr>
            <p:ph type="body" sz="quarter" idx="10"/>
          </p:nvPr>
        </p:nvSpPr>
        <p:spPr/>
        <p:txBody>
          <a:bodyPr/>
          <a:lstStyle/>
          <a:p>
            <a:r>
              <a:rPr lang="en-US" dirty="0"/>
              <a:t>Introduction – Rotary Screw Compressor</a:t>
            </a:r>
          </a:p>
        </p:txBody>
      </p:sp>
      <p:sp>
        <p:nvSpPr>
          <p:cNvPr id="3" name="Text Placeholder 2">
            <a:extLst>
              <a:ext uri="{FF2B5EF4-FFF2-40B4-BE49-F238E27FC236}">
                <a16:creationId xmlns:a16="http://schemas.microsoft.com/office/drawing/2014/main" id="{3457E9C0-7192-4D7A-A4D2-0E19DABC2C72}"/>
              </a:ext>
            </a:extLst>
          </p:cNvPr>
          <p:cNvSpPr>
            <a:spLocks noGrp="1"/>
          </p:cNvSpPr>
          <p:nvPr>
            <p:ph type="body" sz="quarter" idx="13"/>
          </p:nvPr>
        </p:nvSpPr>
        <p:spPr>
          <a:xfrm>
            <a:off x="465456" y="1603022"/>
            <a:ext cx="6262722" cy="5023556"/>
          </a:xfrm>
        </p:spPr>
        <p:txBody>
          <a:bodyPr/>
          <a:lstStyle/>
          <a:p>
            <a:r>
              <a:rPr lang="en-US" sz="1400" dirty="0"/>
              <a:t>There are two type of rotary screw compressors as lubricant-injected and lubricant-free screw compressor. </a:t>
            </a:r>
          </a:p>
          <a:p>
            <a:pPr lvl="1"/>
            <a:endParaRPr lang="en-US" dirty="0">
              <a:solidFill>
                <a:schemeClr val="tx1"/>
              </a:solidFill>
              <a:latin typeface="Times New Roman" pitchFamily="18" charset="0"/>
            </a:endParaRPr>
          </a:p>
          <a:p>
            <a:pPr lvl="1"/>
            <a:r>
              <a:rPr lang="en-US" dirty="0">
                <a:solidFill>
                  <a:schemeClr val="tx1"/>
                </a:solidFill>
              </a:rPr>
              <a:t>Air flowing in through the inlet port fills the spaces between the lobes on each rotor. Rotation then causes the air to be trapped between the lobes and the stator as the inter-lobe spaces pass beyond the inlet port. As rotation continues, a lobe on one rotor rolls into a groove on the other rotor and the point of intermeshing moves progressively along the axial length of the rotors, reducing the space occupied by the air, resulting in increased pressure. </a:t>
            </a:r>
          </a:p>
          <a:p>
            <a:endParaRPr lang="en-US" sz="1400" dirty="0">
              <a:solidFill>
                <a:schemeClr val="tx1"/>
              </a:solidFill>
              <a:latin typeface="Times New Roman" pitchFamily="18" charset="0"/>
            </a:endParaRPr>
          </a:p>
          <a:p>
            <a:r>
              <a:rPr lang="en-US" sz="1400" dirty="0">
                <a:solidFill>
                  <a:schemeClr val="tx1"/>
                </a:solidFill>
              </a:rPr>
              <a:t>The lubricant serves three functions: </a:t>
            </a:r>
          </a:p>
          <a:p>
            <a:pPr lvl="1"/>
            <a:r>
              <a:rPr lang="en-US" dirty="0">
                <a:solidFill>
                  <a:schemeClr val="tx1"/>
                </a:solidFill>
                <a:latin typeface="Times New Roman" pitchFamily="18" charset="0"/>
              </a:rPr>
              <a:t>(1) It lubricates the intermeshing rotors and associated bearings; </a:t>
            </a:r>
          </a:p>
          <a:p>
            <a:pPr lvl="1"/>
            <a:r>
              <a:rPr lang="en-US" dirty="0">
                <a:solidFill>
                  <a:schemeClr val="tx1"/>
                </a:solidFill>
                <a:latin typeface="Times New Roman" pitchFamily="18" charset="0"/>
              </a:rPr>
              <a:t>(2) it takes away most of the heat caused by compression; and </a:t>
            </a:r>
          </a:p>
          <a:p>
            <a:pPr lvl="1"/>
            <a:r>
              <a:rPr lang="en-US" dirty="0">
                <a:solidFill>
                  <a:schemeClr val="tx1"/>
                </a:solidFill>
                <a:latin typeface="Times New Roman" pitchFamily="18" charset="0"/>
              </a:rPr>
              <a:t>(3) it acts as a seal in the clearances between the meshing rotors and between rotors and stator.</a:t>
            </a:r>
          </a:p>
          <a:p>
            <a:endParaRPr lang="en-US" sz="1400" dirty="0">
              <a:solidFill>
                <a:schemeClr val="tx1"/>
              </a:solidFill>
              <a:latin typeface="Times New Roman" pitchFamily="18" charset="0"/>
            </a:endParaRPr>
          </a:p>
          <a:p>
            <a:r>
              <a:rPr lang="en-US" dirty="0">
                <a:solidFill>
                  <a:schemeClr val="tx1"/>
                </a:solidFill>
              </a:rPr>
              <a:t>A mixture of compressed air and injected lubricant is passed to a sump/separator where the lubricant is removed from the compressed air. Directional and velocity changes are used to separate most of the liquid. The remaining aerosols in the compressed air then are separated by means of a coalescing filter, usually only 2 – 5ppm of lubricant carry-over.</a:t>
            </a:r>
          </a:p>
          <a:p>
            <a:endParaRPr lang="en-US" sz="1400" dirty="0">
              <a:solidFill>
                <a:schemeClr val="tx1"/>
              </a:solidFill>
              <a:latin typeface="Times New Roman" pitchFamily="18" charset="0"/>
            </a:endParaRPr>
          </a:p>
          <a:p>
            <a:r>
              <a:rPr lang="en-US" dirty="0">
                <a:solidFill>
                  <a:schemeClr val="tx1"/>
                </a:solidFill>
              </a:rPr>
              <a:t>Dry type and water-injected type are available for lubricant-free compressor.</a:t>
            </a:r>
            <a:endParaRPr lang="en-US" dirty="0"/>
          </a:p>
          <a:p>
            <a:endParaRPr lang="en-US" dirty="0"/>
          </a:p>
        </p:txBody>
      </p:sp>
      <p:pic>
        <p:nvPicPr>
          <p:cNvPr id="4" name="Picture 3">
            <a:extLst>
              <a:ext uri="{FF2B5EF4-FFF2-40B4-BE49-F238E27FC236}">
                <a16:creationId xmlns:a16="http://schemas.microsoft.com/office/drawing/2014/main" id="{64DF450A-C1EC-426F-A683-BB01D6B40F9F}"/>
              </a:ext>
            </a:extLst>
          </p:cNvPr>
          <p:cNvPicPr>
            <a:picLocks noChangeAspect="1" noChangeArrowheads="1"/>
          </p:cNvPicPr>
          <p:nvPr>
            <p:custDataLst>
              <p:tags r:id="rId1"/>
            </p:custDataLst>
          </p:nvPr>
        </p:nvPicPr>
        <p:blipFill>
          <a:blip r:embed="rId3" cstate="print"/>
          <a:srcRect/>
          <a:stretch>
            <a:fillRect/>
          </a:stretch>
        </p:blipFill>
        <p:spPr bwMode="auto">
          <a:xfrm>
            <a:off x="7222371" y="2076300"/>
            <a:ext cx="4752528" cy="367240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2772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958EF9-3607-40F9-99EE-F9F232204859}"/>
              </a:ext>
            </a:extLst>
          </p:cNvPr>
          <p:cNvSpPr>
            <a:spLocks noGrp="1"/>
          </p:cNvSpPr>
          <p:nvPr>
            <p:ph type="body" sz="quarter" idx="10"/>
          </p:nvPr>
        </p:nvSpPr>
        <p:spPr/>
        <p:txBody>
          <a:bodyPr/>
          <a:lstStyle/>
          <a:p>
            <a:r>
              <a:rPr lang="en-US" dirty="0"/>
              <a:t>Introduction – Centrifugal Compressor</a:t>
            </a:r>
          </a:p>
        </p:txBody>
      </p:sp>
      <p:sp>
        <p:nvSpPr>
          <p:cNvPr id="3" name="Text Placeholder 2">
            <a:extLst>
              <a:ext uri="{FF2B5EF4-FFF2-40B4-BE49-F238E27FC236}">
                <a16:creationId xmlns:a16="http://schemas.microsoft.com/office/drawing/2014/main" id="{DC28204C-62E1-418F-AFC6-6E31FFC6ACE4}"/>
              </a:ext>
            </a:extLst>
          </p:cNvPr>
          <p:cNvSpPr>
            <a:spLocks noGrp="1"/>
          </p:cNvSpPr>
          <p:nvPr>
            <p:ph type="body" sz="quarter" idx="13"/>
          </p:nvPr>
        </p:nvSpPr>
        <p:spPr>
          <a:xfrm>
            <a:off x="368141" y="2765778"/>
            <a:ext cx="5484684" cy="2111022"/>
          </a:xfrm>
        </p:spPr>
        <p:txBody>
          <a:bodyPr/>
          <a:lstStyle/>
          <a:p>
            <a:pPr algn="just">
              <a:lnSpc>
                <a:spcPct val="150000"/>
              </a:lnSpc>
            </a:pPr>
            <a:r>
              <a:rPr lang="en-US" sz="1400" dirty="0">
                <a:solidFill>
                  <a:schemeClr val="tx1"/>
                </a:solidFill>
              </a:rPr>
              <a:t>Dynamic compressors include centrifugal and axial types. It raises the pressure of air or gas by imparting velocity energy and converting it to pressure energy by means of a rotating impeller. Each impeller, rotating at high speed, imparts primarily radial flow to the air or gas which then passes through a volute or diffuser to convert the residual velocity energy to pressure energy.</a:t>
            </a:r>
            <a:endParaRPr lang="en-US" sz="1400" dirty="0"/>
          </a:p>
          <a:p>
            <a:endParaRPr lang="en-US" dirty="0"/>
          </a:p>
        </p:txBody>
      </p:sp>
      <p:pic>
        <p:nvPicPr>
          <p:cNvPr id="4" name="Picture 3">
            <a:extLst>
              <a:ext uri="{FF2B5EF4-FFF2-40B4-BE49-F238E27FC236}">
                <a16:creationId xmlns:a16="http://schemas.microsoft.com/office/drawing/2014/main" id="{E6E40C9F-F8BA-4D7F-9E5A-76A1E45D83C6}"/>
              </a:ext>
            </a:extLst>
          </p:cNvPr>
          <p:cNvPicPr>
            <a:picLocks noChangeAspect="1" noChangeArrowheads="1"/>
          </p:cNvPicPr>
          <p:nvPr>
            <p:custDataLst>
              <p:tags r:id="rId1"/>
            </p:custDataLst>
          </p:nvPr>
        </p:nvPicPr>
        <p:blipFill>
          <a:blip r:embed="rId3" cstate="print"/>
          <a:srcRect/>
          <a:stretch>
            <a:fillRect/>
          </a:stretch>
        </p:blipFill>
        <p:spPr bwMode="auto">
          <a:xfrm>
            <a:off x="6105325" y="1964268"/>
            <a:ext cx="5595846" cy="4065732"/>
          </a:xfrm>
          <a:prstGeom prst="rect">
            <a:avLst/>
          </a:prstGeom>
          <a:noFill/>
          <a:ln w="9525">
            <a:noFill/>
            <a:miter lim="800000"/>
            <a:headEnd/>
            <a:tailEnd/>
          </a:ln>
        </p:spPr>
      </p:pic>
    </p:spTree>
    <p:extLst>
      <p:ext uri="{BB962C8B-B14F-4D97-AF65-F5344CB8AC3E}">
        <p14:creationId xmlns:p14="http://schemas.microsoft.com/office/powerpoint/2010/main" val="2549484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 val="SlideFooterFontC"/>
  <p:tag name="FONTSETCLASSNAME" val="FontSet1"/>
  <p:tag name="COLORS" val="-2;-2;-2;-2;SlideFooterFontColorDark;-2"/>
  <p:tag name="COLORSETCLASSNAME" val="ColorSet1"/>
  <p:tag name="SCRIPT" val="1"/>
  <p:tag name="FIELDS" val="DATE;DIVISION;ADDINFO;"/>
  <p:tag name="MLI" val="1"/>
  <p:tag name="SHAPESETGROUPCLASSNAME" val="ShapeSetGroup2"/>
  <p:tag name="SHAPESETCLASSNAME" val="FORMCOLORTEXT01"/>
  <p:tag name="COLORSETGROUPCLASSNAME" val="ColorSetGroupLight"/>
  <p:tag name="FONTSETGROUPCLASSNAME" val="FontSetGroup1"/>
  <p:tag name="SHAPECLASSNAME" val="FLineInfo1BlackG1S3"/>
  <p:tag name="SHAPECLASSPROTECTIONTYPE" val="63"/>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7.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xml><?xml version="1.0" encoding="utf-8"?>
<p:tagLst xmlns:a="http://schemas.openxmlformats.org/drawingml/2006/main" xmlns:r="http://schemas.openxmlformats.org/officeDocument/2006/relationships" xmlns:p="http://schemas.openxmlformats.org/presentationml/2006/main">
  <p:tag name="FONT" val="SlidePageNumberFontC"/>
  <p:tag name="FONTSETCLASSNAME" val="FontSet1"/>
  <p:tag name="COLORS" val="-2;-2;-2;-2;SlidePageNoFontColorLight;-2"/>
  <p:tag name="COLORSETCLASSNAME" val="ColorSet1"/>
  <p:tag name="SCRIPT" val="1"/>
  <p:tag name="MLI" val="1"/>
  <p:tag name="SHAPESETGROUPCLASSNAME" val="ShapeSetGroup2"/>
  <p:tag name="SHAPESETCLASSNAME" val="COLORSLIDE01"/>
  <p:tag name="COLORSETGROUPCLASSNAME" val="ColorSetGroupLight"/>
  <p:tag name="FONTSETGROUPCLASSNAME" val="FontSetGroup1"/>
  <p:tag name="SHAPECLASSNAME" val="PageNoWhiteG1S3"/>
  <p:tag name="SHAPECLASSPROTECTIONTYPE" val="47"/>
</p:tagLst>
</file>

<file path=ppt/tags/tag2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2.xml><?xml version="1.0" encoding="utf-8"?>
<p:tagLst xmlns:a="http://schemas.openxmlformats.org/drawingml/2006/main" xmlns:r="http://schemas.openxmlformats.org/officeDocument/2006/relationships" xmlns:p="http://schemas.openxmlformats.org/presentationml/2006/main">
  <p:tag name="COLORSETCLASSNAME" val="ColorSet1"/>
  <p:tag name="COLORS" val="-2;-2;HighlightColor2;Scheme1;-1;-2"/>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xml><?xml version="1.0" encoding="utf-8"?>
<p:tagLst xmlns:a="http://schemas.openxmlformats.org/drawingml/2006/main" xmlns:r="http://schemas.openxmlformats.org/officeDocument/2006/relationships" xmlns:p="http://schemas.openxmlformats.org/presentationml/2006/main">
  <p:tag name="FONT" val="SlideFooterFontC"/>
  <p:tag name="FONTSETCLASSNAME" val="FontSet1"/>
  <p:tag name="COLORS" val="-2;-2;-2;-2;SlideFooterFontColorDark;-2"/>
  <p:tag name="COLORSETCLASSNAME" val="ColorSet1"/>
  <p:tag name="SCRIPT" val="1"/>
  <p:tag name="FIELDS" val="DATE;DIVISION;ADDINFO;"/>
  <p:tag name="MLI" val="1"/>
  <p:tag name="SHAPESETGROUPCLASSNAME" val="ShapeSetGroup2"/>
  <p:tag name="SHAPESETCLASSNAME" val="FORMCOLORTEXT01"/>
  <p:tag name="COLORSETGROUPCLASSNAME" val="ColorSetGroupLight"/>
  <p:tag name="FONTSETGROUPCLASSNAME" val="FontSetGroup1"/>
  <p:tag name="SHAPECLASSNAME" val="FLineInfo1BlackG1S3"/>
  <p:tag name="SHAPECLASSPROTECTIONTYPE" val="63"/>
</p:tagLst>
</file>

<file path=ppt/tags/tag4.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5.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6.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7.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heme/theme1.xml><?xml version="1.0" encoding="utf-8"?>
<a:theme xmlns:a="http://schemas.openxmlformats.org/drawingml/2006/main" name="China Intro 20150406">
  <a:themeElements>
    <a:clrScheme name="lumileds_030515">
      <a:dk1>
        <a:srgbClr val="000000"/>
      </a:dk1>
      <a:lt1>
        <a:srgbClr val="FFFFFF"/>
      </a:lt1>
      <a:dk2>
        <a:srgbClr val="000000"/>
      </a:dk2>
      <a:lt2>
        <a:srgbClr val="CCCEDB"/>
      </a:lt2>
      <a:accent1>
        <a:srgbClr val="005E9D"/>
      </a:accent1>
      <a:accent2>
        <a:srgbClr val="149B9E"/>
      </a:accent2>
      <a:accent3>
        <a:srgbClr val="75B443"/>
      </a:accent3>
      <a:accent4>
        <a:srgbClr val="F7931E"/>
      </a:accent4>
      <a:accent5>
        <a:srgbClr val="D1521D"/>
      </a:accent5>
      <a:accent6>
        <a:srgbClr val="5C2D91"/>
      </a:accent6>
      <a:hlink>
        <a:srgbClr val="005E9D"/>
      </a:hlink>
      <a:folHlink>
        <a:srgbClr val="B33F97"/>
      </a:folHlink>
    </a:clrScheme>
    <a:fontScheme name="Lumileds -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a:defPPr>
      </a:lstStyle>
    </a:txDef>
  </a:objectDefaults>
  <a:extraClrSchemeLst/>
  <a:extLst>
    <a:ext uri="{05A4C25C-085E-4340-85A3-A5531E510DB2}">
      <thm15:themeFamily xmlns:thm15="http://schemas.microsoft.com/office/thememl/2012/main" name="Presentation1" id="{540F0A58-B606-48A3-9FDC-308CE039F4D8}" vid="{78C155F3-5A34-4DFD-BB2C-D54C91E0D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5E602842BE8E4EAA8890F53748EB93" ma:contentTypeVersion="0" ma:contentTypeDescription="Create a new document." ma:contentTypeScope="" ma:versionID="da729104d152c87dd07d5c93826b84a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1B0CF-3CF1-437D-AB79-0D19E83A8EA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095FB2E-A714-477E-B38F-60156C5D7C1B}">
  <ds:schemaRefs>
    <ds:schemaRef ds:uri="http://schemas.microsoft.com/sharepoint/v3/contenttype/forms"/>
  </ds:schemaRefs>
</ds:datastoreItem>
</file>

<file path=customXml/itemProps3.xml><?xml version="1.0" encoding="utf-8"?>
<ds:datastoreItem xmlns:ds="http://schemas.openxmlformats.org/officeDocument/2006/customXml" ds:itemID="{2543A8FF-1B76-4C65-AD1D-BCA9C2ED9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951</Words>
  <Application>Microsoft Office PowerPoint</Application>
  <PresentationFormat>Widescreen</PresentationFormat>
  <Paragraphs>179</Paragraphs>
  <Slides>18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Segoe UI</vt:lpstr>
      <vt:lpstr>Segoe UI Light</vt:lpstr>
      <vt:lpstr>Times New Roman</vt:lpstr>
      <vt:lpstr>Wingdings</vt:lpstr>
      <vt:lpstr>China Intro 20150406</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Philips</dc:creator>
  <dc:description>Version 6.4 - 1.0</dc:description>
  <cp:lastModifiedBy>Wong, Chee Keat</cp:lastModifiedBy>
  <cp:revision>309</cp:revision>
  <cp:lastPrinted>2015-11-27T02:05:15Z</cp:lastPrinted>
  <dcterms:created xsi:type="dcterms:W3CDTF">2015-04-05T07:15:17Z</dcterms:created>
  <dcterms:modified xsi:type="dcterms:W3CDTF">2019-06-03T07:57:03Z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0x010100A95E602842BE8E4EAA8890F53748EB93</vt:lpwstr>
  </property>
</Properties>
</file>