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4"/>
  </p:sldMasterIdLst>
  <p:notesMasterIdLst>
    <p:notesMasterId r:id="rId26"/>
  </p:notesMasterIdLst>
  <p:handoutMasterIdLst>
    <p:handoutMasterId r:id="rId27"/>
  </p:handoutMasterIdLst>
  <p:sldIdLst>
    <p:sldId id="256" r:id="rId5"/>
    <p:sldId id="257" r:id="rId6"/>
    <p:sldId id="259" r:id="rId7"/>
    <p:sldId id="261" r:id="rId8"/>
    <p:sldId id="262" r:id="rId9"/>
    <p:sldId id="263" r:id="rId10"/>
    <p:sldId id="265" r:id="rId11"/>
    <p:sldId id="268" r:id="rId12"/>
    <p:sldId id="270" r:id="rId13"/>
    <p:sldId id="272" r:id="rId14"/>
    <p:sldId id="274" r:id="rId15"/>
    <p:sldId id="276" r:id="rId16"/>
    <p:sldId id="277" r:id="rId17"/>
    <p:sldId id="278" r:id="rId18"/>
    <p:sldId id="280" r:id="rId19"/>
    <p:sldId id="283" r:id="rId20"/>
    <p:sldId id="284" r:id="rId21"/>
    <p:sldId id="285" r:id="rId22"/>
    <p:sldId id="287" r:id="rId23"/>
    <p:sldId id="288" r:id="rId24"/>
    <p:sldId id="289" r:id="rId25"/>
  </p:sldIdLst>
  <p:sldSz cx="12192000" cy="6858000"/>
  <p:notesSz cx="7019925" cy="9305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757" userDrawn="1">
          <p15:clr>
            <a:srgbClr val="A4A3A4"/>
          </p15:clr>
        </p15:guide>
        <p15:guide id="4" orient="horz" pos="1008" userDrawn="1">
          <p15:clr>
            <a:srgbClr val="A4A3A4"/>
          </p15:clr>
        </p15:guide>
        <p15:guide id="5" orient="horz" pos="1371" userDrawn="1">
          <p15:clr>
            <a:srgbClr val="A4A3A4"/>
          </p15:clr>
        </p15:guide>
        <p15:guide id="6" orient="horz" pos="2174" userDrawn="1">
          <p15:clr>
            <a:srgbClr val="A4A3A4"/>
          </p15:clr>
        </p15:guide>
        <p15:guide id="7" orient="horz" pos="519"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 LNCreative" initials="LN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E9D"/>
    <a:srgbClr val="CCCCFF"/>
    <a:srgbClr val="E98300"/>
    <a:srgbClr val="0089C4"/>
    <a:srgbClr val="629FD5"/>
    <a:srgbClr val="0F0063"/>
    <a:srgbClr val="003478"/>
    <a:srgbClr val="7D0063"/>
    <a:srgbClr val="A87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361" autoAdjust="0"/>
  </p:normalViewPr>
  <p:slideViewPr>
    <p:cSldViewPr snapToGrid="0">
      <p:cViewPr varScale="1">
        <p:scale>
          <a:sx n="54" d="100"/>
          <a:sy n="54" d="100"/>
        </p:scale>
        <p:origin x="900" y="72"/>
      </p:cViewPr>
      <p:guideLst>
        <p:guide pos="3840"/>
        <p:guide orient="horz" pos="757"/>
        <p:guide orient="horz" pos="1008"/>
        <p:guide orient="horz" pos="1371"/>
        <p:guide orient="horz" pos="2174"/>
        <p:guide orient="horz" pos="51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3630" y="-10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79A7EC63-897E-454D-B55F-2342D0E94F84}" type="datetimeFigureOut">
              <a:rPr lang="en-US" smtClean="0"/>
              <a:t>5/21/2019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09FBACE8-EEC3-49F8-9FE0-EEC730DC72FE}" type="slidenum">
              <a:rPr lang="en-US" smtClean="0"/>
              <a:t>‹#›</a:t>
            </a:fld>
            <a:endParaRPr lang="en-US"/>
          </a:p>
        </p:txBody>
      </p:sp>
    </p:spTree>
    <p:extLst>
      <p:ext uri="{BB962C8B-B14F-4D97-AF65-F5344CB8AC3E}">
        <p14:creationId xmlns:p14="http://schemas.microsoft.com/office/powerpoint/2010/main" val="3784725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2875E557-BA2D-4EA7-BF2F-43D3322701AE}" type="datetimeFigureOut">
              <a:rPr lang="en-US" smtClean="0"/>
              <a:t>5/21/2019</a:t>
            </a:fld>
            <a:endParaRPr lang="en-US"/>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1AFC57C-2D5B-4CE3-B5D8-5B866E6CF508}" type="slidenum">
              <a:rPr lang="en-US" smtClean="0"/>
              <a:t>‹#›</a:t>
            </a:fld>
            <a:endParaRPr lang="en-US"/>
          </a:p>
        </p:txBody>
      </p:sp>
    </p:spTree>
    <p:extLst>
      <p:ext uri="{BB962C8B-B14F-4D97-AF65-F5344CB8AC3E}">
        <p14:creationId xmlns:p14="http://schemas.microsoft.com/office/powerpoint/2010/main" val="74315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FC57C-2D5B-4CE3-B5D8-5B866E6CF508}" type="slidenum">
              <a:rPr lang="en-US" smtClean="0"/>
              <a:t>15</a:t>
            </a:fld>
            <a:endParaRPr lang="en-US"/>
          </a:p>
        </p:txBody>
      </p:sp>
    </p:spTree>
    <p:extLst>
      <p:ext uri="{BB962C8B-B14F-4D97-AF65-F5344CB8AC3E}">
        <p14:creationId xmlns:p14="http://schemas.microsoft.com/office/powerpoint/2010/main" val="1497901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4775201" y="914400"/>
            <a:ext cx="6358467" cy="1143000"/>
          </a:xfrm>
          <a:prstGeom prst="rect">
            <a:avLst/>
          </a:prstGeom>
        </p:spPr>
        <p:txBody>
          <a:bodyPr lIns="0" tIns="0" rIns="0" bIns="0" anchor="b" anchorCtr="0"/>
          <a:lstStyle>
            <a:lvl1pPr marL="0" indent="0" algn="l">
              <a:spcBef>
                <a:spcPts val="0"/>
              </a:spcBef>
              <a:buFontTx/>
              <a:buNone/>
              <a:defRPr sz="2700">
                <a:solidFill>
                  <a:schemeClr val="bg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to </a:t>
            </a:r>
            <a:r>
              <a:rPr lang="de-DE" dirty="0" err="1"/>
              <a:t>add</a:t>
            </a:r>
            <a:r>
              <a:rPr lang="de-DE" dirty="0"/>
              <a:t> title</a:t>
            </a:r>
          </a:p>
        </p:txBody>
      </p:sp>
      <p:sp>
        <p:nvSpPr>
          <p:cNvPr id="4" name="Text Placeholder 3"/>
          <p:cNvSpPr>
            <a:spLocks noGrp="1"/>
          </p:cNvSpPr>
          <p:nvPr>
            <p:ph type="body" sz="quarter" idx="11" hasCustomPrompt="1"/>
          </p:nvPr>
        </p:nvSpPr>
        <p:spPr>
          <a:xfrm>
            <a:off x="4775201" y="2872200"/>
            <a:ext cx="6358467" cy="252000"/>
          </a:xfrm>
          <a:prstGeom prst="rect">
            <a:avLst/>
          </a:prstGeom>
        </p:spPr>
        <p:txBody>
          <a:bodyPr lIns="0" tIns="0" rIns="0" bIns="0"/>
          <a:lstStyle>
            <a:lvl1pPr marL="0" indent="0">
              <a:spcBef>
                <a:spcPts val="0"/>
              </a:spcBef>
              <a:buFontTx/>
              <a:buNone/>
              <a:defRPr sz="1500" b="0">
                <a:solidFill>
                  <a:schemeClr val="bg1"/>
                </a:solidFill>
                <a:latin typeface="Arial" panose="020B0604020202020204" pitchFamily="34" charset="0"/>
                <a:cs typeface="Arial" panose="020B0604020202020204" pitchFamily="34" charset="0"/>
              </a:defRPr>
            </a:lvl1pPr>
          </a:lstStyle>
          <a:p>
            <a:pPr lvl="0"/>
            <a:r>
              <a:rPr lang="de-DE" dirty="0"/>
              <a:t>_</a:t>
            </a:r>
            <a:r>
              <a:rPr lang="de-DE" dirty="0" err="1"/>
              <a:t>Author</a:t>
            </a:r>
            <a:endParaRPr lang="de-DE" dirty="0"/>
          </a:p>
        </p:txBody>
      </p:sp>
      <p:sp>
        <p:nvSpPr>
          <p:cNvPr id="9" name="Text Placeholder 8"/>
          <p:cNvSpPr>
            <a:spLocks noGrp="1"/>
          </p:cNvSpPr>
          <p:nvPr>
            <p:ph type="body" sz="quarter" idx="12"/>
          </p:nvPr>
        </p:nvSpPr>
        <p:spPr>
          <a:xfrm>
            <a:off x="4775201" y="2057400"/>
            <a:ext cx="6358467" cy="762000"/>
          </a:xfrm>
          <a:prstGeom prst="rect">
            <a:avLst/>
          </a:prstGeom>
        </p:spPr>
        <p:txBody>
          <a:bodyPr lIns="0" tIns="0" rIns="0" bIns="0"/>
          <a:lstStyle>
            <a:lvl1pPr marL="0" indent="0">
              <a:buNone/>
              <a:defRPr sz="2100">
                <a:solidFill>
                  <a:schemeClr val="bg1"/>
                </a:solidFill>
                <a:latin typeface="Arial" panose="020B0604020202020204" pitchFamily="34" charset="0"/>
                <a:cs typeface="Arial" panose="020B0604020202020204" pitchFamily="34" charset="0"/>
              </a:defRPr>
            </a:lvl1pPr>
            <a:lvl2pPr marL="342900" indent="0">
              <a:buNone/>
              <a:defRPr sz="2100"/>
            </a:lvl2pPr>
            <a:lvl3pPr marL="685800" indent="0">
              <a:buNone/>
              <a:defRPr sz="2100"/>
            </a:lvl3pPr>
            <a:lvl4pPr marL="1028700" indent="0">
              <a:buNone/>
              <a:defRPr sz="2100"/>
            </a:lvl4pPr>
            <a:lvl5pPr marL="1371600" indent="0">
              <a:buNone/>
              <a:defRPr sz="2100"/>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524" y="5997399"/>
            <a:ext cx="3129779" cy="596223"/>
          </a:xfrm>
          <a:prstGeom prst="rect">
            <a:avLst/>
          </a:prstGeom>
        </p:spPr>
      </p:pic>
      <p:sp>
        <p:nvSpPr>
          <p:cNvPr id="7" name="Text Placeholder 3"/>
          <p:cNvSpPr>
            <a:spLocks noGrp="1"/>
          </p:cNvSpPr>
          <p:nvPr>
            <p:ph type="body" sz="quarter" idx="13" hasCustomPrompt="1"/>
          </p:nvPr>
        </p:nvSpPr>
        <p:spPr>
          <a:xfrm>
            <a:off x="4775201" y="3177000"/>
            <a:ext cx="6358467" cy="252000"/>
          </a:xfrm>
          <a:prstGeom prst="rect">
            <a:avLst/>
          </a:prstGeom>
        </p:spPr>
        <p:txBody>
          <a:bodyPr lIns="0" tIns="0" rIns="0" bIns="0"/>
          <a:lstStyle>
            <a:lvl1pPr marL="0" indent="0">
              <a:spcBef>
                <a:spcPts val="0"/>
              </a:spcBef>
              <a:buFontTx/>
              <a:buNone/>
              <a:defRPr sz="1500" b="0">
                <a:solidFill>
                  <a:schemeClr val="bg1"/>
                </a:solidFill>
                <a:latin typeface="Arial" panose="020B0604020202020204" pitchFamily="34" charset="0"/>
                <a:cs typeface="Arial" panose="020B0604020202020204" pitchFamily="34" charset="0"/>
              </a:defRPr>
            </a:lvl1pPr>
          </a:lstStyle>
          <a:p>
            <a:pPr lvl="0"/>
            <a:r>
              <a:rPr lang="de-DE" dirty="0"/>
              <a:t>_Date</a:t>
            </a:r>
          </a:p>
        </p:txBody>
      </p:sp>
    </p:spTree>
    <p:extLst>
      <p:ext uri="{BB962C8B-B14F-4D97-AF65-F5344CB8AC3E}">
        <p14:creationId xmlns:p14="http://schemas.microsoft.com/office/powerpoint/2010/main" val="205314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40003" y="2647200"/>
            <a:ext cx="9059332" cy="1620000"/>
          </a:xfrm>
          <a:prstGeom prst="rect">
            <a:avLst/>
          </a:prstGeom>
        </p:spPr>
        <p:txBody>
          <a:bodyPr lIns="0" tIns="0" rIns="0" bIns="0"/>
          <a:lstStyle>
            <a:lvl1pPr marL="0" indent="0" algn="l">
              <a:spcBef>
                <a:spcPts val="0"/>
              </a:spcBef>
              <a:buFontTx/>
              <a:buNone/>
              <a:defRPr sz="2700">
                <a:solidFill>
                  <a:schemeClr val="bg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a:t>
            </a:r>
            <a:r>
              <a:rPr lang="de-DE" dirty="0" err="1"/>
              <a:t>to</a:t>
            </a:r>
            <a:r>
              <a:rPr lang="de-DE" dirty="0"/>
              <a:t> </a:t>
            </a:r>
            <a:r>
              <a:rPr lang="de-DE" dirty="0" err="1"/>
              <a:t>add</a:t>
            </a:r>
            <a:r>
              <a:rPr lang="de-DE" dirty="0"/>
              <a:t> title</a:t>
            </a:r>
          </a:p>
        </p:txBody>
      </p:sp>
      <p:sp>
        <p:nvSpPr>
          <p:cNvPr id="6" name="Text Placeholder 5"/>
          <p:cNvSpPr>
            <a:spLocks noGrp="1"/>
          </p:cNvSpPr>
          <p:nvPr>
            <p:ph type="body" sz="quarter" idx="11" hasCustomPrompt="1"/>
          </p:nvPr>
        </p:nvSpPr>
        <p:spPr>
          <a:xfrm>
            <a:off x="2540000" y="1963200"/>
            <a:ext cx="9059621" cy="404816"/>
          </a:xfrm>
          <a:prstGeom prst="rect">
            <a:avLst/>
          </a:prstGeom>
        </p:spPr>
        <p:txBody>
          <a:bodyPr lIns="0" tIns="0" rIns="0" bIns="0" anchor="ctr"/>
          <a:lstStyle>
            <a:lvl1pPr marL="0" indent="0">
              <a:spcBef>
                <a:spcPts val="0"/>
              </a:spcBef>
              <a:buFontTx/>
              <a:buNone/>
              <a:defRPr sz="1350">
                <a:solidFill>
                  <a:schemeClr val="bg1"/>
                </a:solidFill>
                <a:latin typeface="Arial" panose="020B0604020202020204" pitchFamily="34" charset="0"/>
                <a:cs typeface="Arial" panose="020B0604020202020204" pitchFamily="34" charset="0"/>
              </a:defRPr>
            </a:lvl1pPr>
          </a:lstStyle>
          <a:p>
            <a:pPr lvl="0"/>
            <a:r>
              <a:rPr lang="de-DE" dirty="0"/>
              <a:t>Click to </a:t>
            </a:r>
            <a:r>
              <a:rPr lang="de-DE" dirty="0" err="1"/>
              <a:t>add</a:t>
            </a:r>
            <a:r>
              <a:rPr lang="de-DE" dirty="0"/>
              <a:t> </a:t>
            </a:r>
            <a:r>
              <a:rPr lang="de-DE" dirty="0" err="1"/>
              <a:t>section</a:t>
            </a:r>
            <a:r>
              <a:rPr lang="de-DE" dirty="0"/>
              <a:t> </a:t>
            </a:r>
            <a:r>
              <a:rPr lang="de-DE" dirty="0" err="1"/>
              <a:t>number</a:t>
            </a:r>
            <a:endParaRPr lang="de-DE" dirty="0"/>
          </a:p>
        </p:txBody>
      </p:sp>
    </p:spTree>
    <p:extLst>
      <p:ext uri="{BB962C8B-B14F-4D97-AF65-F5344CB8AC3E}">
        <p14:creationId xmlns:p14="http://schemas.microsoft.com/office/powerpoint/2010/main" val="272741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w Product - insert photo to backgroun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2540000" y="2647200"/>
            <a:ext cx="9059333" cy="1620000"/>
          </a:xfrm>
          <a:prstGeom prst="rect">
            <a:avLst/>
          </a:prstGeom>
        </p:spPr>
        <p:txBody>
          <a:bodyPr lIns="0" tIns="0" rIns="0" bIns="0"/>
          <a:lstStyle>
            <a:lvl1pPr marL="0" indent="0" algn="l">
              <a:spcBef>
                <a:spcPts val="0"/>
              </a:spcBef>
              <a:buFontTx/>
              <a:buNone/>
              <a:defRPr sz="2700">
                <a:solidFill>
                  <a:srgbClr val="005E9D"/>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a:t>
            </a:r>
            <a:r>
              <a:rPr lang="de-DE" dirty="0" err="1"/>
              <a:t>to</a:t>
            </a:r>
            <a:r>
              <a:rPr lang="de-DE" dirty="0"/>
              <a:t> </a:t>
            </a:r>
            <a:r>
              <a:rPr lang="de-DE" dirty="0" err="1"/>
              <a:t>add</a:t>
            </a:r>
            <a:r>
              <a:rPr lang="de-DE" dirty="0"/>
              <a:t> title</a:t>
            </a:r>
          </a:p>
        </p:txBody>
      </p:sp>
      <p:sp>
        <p:nvSpPr>
          <p:cNvPr id="6" name="Text Placeholder 5"/>
          <p:cNvSpPr>
            <a:spLocks noGrp="1"/>
          </p:cNvSpPr>
          <p:nvPr>
            <p:ph type="body" sz="quarter" idx="11" hasCustomPrompt="1"/>
          </p:nvPr>
        </p:nvSpPr>
        <p:spPr>
          <a:xfrm>
            <a:off x="2540023" y="1963200"/>
            <a:ext cx="9059623" cy="404816"/>
          </a:xfrm>
          <a:prstGeom prst="rect">
            <a:avLst/>
          </a:prstGeom>
        </p:spPr>
        <p:txBody>
          <a:bodyPr lIns="0" tIns="0" rIns="0" bIns="0" anchor="ctr"/>
          <a:lstStyle>
            <a:lvl1pPr marL="0" indent="0">
              <a:spcBef>
                <a:spcPts val="0"/>
              </a:spcBef>
              <a:buFontTx/>
              <a:buNone/>
              <a:defRPr sz="1350">
                <a:solidFill>
                  <a:srgbClr val="005E9D"/>
                </a:solidFill>
                <a:latin typeface="Arial" panose="020B0604020202020204" pitchFamily="34" charset="0"/>
                <a:cs typeface="Arial" panose="020B0604020202020204" pitchFamily="34" charset="0"/>
              </a:defRPr>
            </a:lvl1pPr>
          </a:lstStyle>
          <a:p>
            <a:pPr lvl="0"/>
            <a:r>
              <a:rPr lang="de-DE" dirty="0"/>
              <a:t>Click to </a:t>
            </a:r>
            <a:r>
              <a:rPr lang="de-DE" dirty="0" err="1"/>
              <a:t>add</a:t>
            </a:r>
            <a:r>
              <a:rPr lang="de-DE" dirty="0"/>
              <a:t> </a:t>
            </a:r>
            <a:r>
              <a:rPr lang="de-DE" dirty="0" err="1"/>
              <a:t>section</a:t>
            </a:r>
            <a:r>
              <a:rPr lang="de-DE" dirty="0"/>
              <a:t> </a:t>
            </a:r>
            <a:r>
              <a:rPr lang="de-DE" dirty="0" err="1"/>
              <a:t>number</a:t>
            </a:r>
            <a:endParaRPr lang="de-DE" dirty="0"/>
          </a:p>
        </p:txBody>
      </p:sp>
    </p:spTree>
    <p:extLst>
      <p:ext uri="{BB962C8B-B14F-4D97-AF65-F5344CB8AC3E}">
        <p14:creationId xmlns:p14="http://schemas.microsoft.com/office/powerpoint/2010/main" val="404463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729" y="2743203"/>
            <a:ext cx="7406545" cy="1410947"/>
          </a:xfrm>
          <a:prstGeom prst="rect">
            <a:avLst/>
          </a:prstGeom>
        </p:spPr>
      </p:pic>
    </p:spTree>
    <p:extLst>
      <p:ext uri="{BB962C8B-B14F-4D97-AF65-F5344CB8AC3E}">
        <p14:creationId xmlns:p14="http://schemas.microsoft.com/office/powerpoint/2010/main" val="41963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852" y="5381037"/>
            <a:ext cx="5236025" cy="997463"/>
          </a:xfrm>
          <a:prstGeom prst="rect">
            <a:avLst/>
          </a:prstGeom>
        </p:spPr>
      </p:pic>
      <p:sp>
        <p:nvSpPr>
          <p:cNvPr id="3" name="Text Placeholder 2"/>
          <p:cNvSpPr>
            <a:spLocks noGrp="1"/>
          </p:cNvSpPr>
          <p:nvPr>
            <p:ph type="body" sz="quarter" idx="10"/>
          </p:nvPr>
        </p:nvSpPr>
        <p:spPr>
          <a:xfrm>
            <a:off x="8227283" y="1009073"/>
            <a:ext cx="3375389" cy="921066"/>
          </a:xfrm>
          <a:prstGeom prst="rect">
            <a:avLst/>
          </a:prstGeom>
        </p:spPr>
        <p:txBody>
          <a:bodyPr lIns="0" tIns="0" rIns="0" bIns="0"/>
          <a:lstStyle>
            <a:lvl1pPr marL="0" indent="0" algn="l">
              <a:buFont typeface="Arial" panose="020B0604020202020204" pitchFamily="34" charset="0"/>
              <a:buNone/>
              <a:defRPr sz="825">
                <a:solidFill>
                  <a:schemeClr val="bg1"/>
                </a:solidFill>
                <a:latin typeface="Arial" panose="020B0604020202020204" pitchFamily="34" charset="0"/>
                <a:cs typeface="Arial" panose="020B0604020202020204" pitchFamily="34" charset="0"/>
              </a:defRPr>
            </a:lvl1pPr>
            <a:lvl2pPr marL="342900" indent="0" algn="l">
              <a:buNone/>
              <a:defRPr>
                <a:solidFill>
                  <a:schemeClr val="bg1"/>
                </a:solidFill>
              </a:defRPr>
            </a:lvl2pPr>
            <a:lvl3pPr marL="685800" indent="0" algn="l">
              <a:buNone/>
              <a:defRPr>
                <a:solidFill>
                  <a:schemeClr val="bg1"/>
                </a:solidFill>
              </a:defRPr>
            </a:lvl3pPr>
            <a:lvl4pPr marL="1028700" indent="0" algn="l">
              <a:buNone/>
              <a:defRPr>
                <a:solidFill>
                  <a:schemeClr val="bg1"/>
                </a:solidFill>
              </a:defRPr>
            </a:lvl4pPr>
            <a:lvl5pPr marL="1371600" indent="0" algn="l">
              <a:buNone/>
              <a:defRPr>
                <a:solidFill>
                  <a:schemeClr val="bg1"/>
                </a:solidFill>
              </a:defRPr>
            </a:lvl5pPr>
          </a:lstStyle>
          <a:p>
            <a:pPr lvl="0"/>
            <a:r>
              <a:rPr lang="en-US"/>
              <a:t>Click to edit Master text styles</a:t>
            </a:r>
          </a:p>
        </p:txBody>
      </p:sp>
      <p:sp>
        <p:nvSpPr>
          <p:cNvPr id="4" name="TextBox 3"/>
          <p:cNvSpPr txBox="1"/>
          <p:nvPr userDrawn="1"/>
        </p:nvSpPr>
        <p:spPr>
          <a:xfrm>
            <a:off x="882623" y="738700"/>
            <a:ext cx="4878840" cy="369332"/>
          </a:xfrm>
          <a:prstGeom prst="rect">
            <a:avLst/>
          </a:prstGeom>
          <a:noFill/>
        </p:spPr>
        <p:txBody>
          <a:bodyPr wrap="square" lIns="0" tIns="0" rIns="0" bIns="0" rtlCol="0">
            <a:spAutoFit/>
          </a:bodyPr>
          <a:lstStyle/>
          <a:p>
            <a:r>
              <a:rPr lang="en-US" sz="2400" dirty="0">
                <a:solidFill>
                  <a:schemeClr val="bg1"/>
                </a:solidFill>
                <a:latin typeface="Arial" panose="020B0604020202020204" pitchFamily="34" charset="0"/>
                <a:cs typeface="Arial" panose="020B0604020202020204" pitchFamily="34" charset="0"/>
              </a:rPr>
              <a:t>Contact</a:t>
            </a:r>
          </a:p>
        </p:txBody>
      </p:sp>
      <p:sp>
        <p:nvSpPr>
          <p:cNvPr id="9" name="Text Placeholder 8"/>
          <p:cNvSpPr>
            <a:spLocks noGrp="1"/>
          </p:cNvSpPr>
          <p:nvPr>
            <p:ph type="body" sz="quarter" idx="11"/>
          </p:nvPr>
        </p:nvSpPr>
        <p:spPr>
          <a:xfrm>
            <a:off x="8226701" y="3318141"/>
            <a:ext cx="3372632" cy="931077"/>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11" name="Text Placeholder 10"/>
          <p:cNvSpPr>
            <a:spLocks noGrp="1"/>
          </p:cNvSpPr>
          <p:nvPr>
            <p:ph type="body" sz="quarter" idx="12"/>
          </p:nvPr>
        </p:nvSpPr>
        <p:spPr>
          <a:xfrm>
            <a:off x="8226701" y="4522731"/>
            <a:ext cx="3372632" cy="840973"/>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13" name="Text Placeholder 12"/>
          <p:cNvSpPr>
            <a:spLocks noGrp="1"/>
          </p:cNvSpPr>
          <p:nvPr>
            <p:ph type="body" sz="quarter" idx="13"/>
          </p:nvPr>
        </p:nvSpPr>
        <p:spPr>
          <a:xfrm>
            <a:off x="8229602" y="2203655"/>
            <a:ext cx="3386420" cy="840973"/>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5" name="Text Placeholder 4"/>
          <p:cNvSpPr>
            <a:spLocks noGrp="1"/>
          </p:cNvSpPr>
          <p:nvPr>
            <p:ph type="body" sz="quarter" idx="20"/>
          </p:nvPr>
        </p:nvSpPr>
        <p:spPr>
          <a:xfrm>
            <a:off x="8226701" y="5637216"/>
            <a:ext cx="3372632" cy="915987"/>
          </a:xfrm>
          <a:prstGeom prst="rect">
            <a:avLst/>
          </a:prstGeom>
        </p:spPr>
        <p:txBody>
          <a:bodyPr lIns="0" tIns="0" rIns="0" bIns="0"/>
          <a:lstStyle>
            <a:lvl1pPr>
              <a:defRPr lang="en-US" sz="825" kern="1200" dirty="0" smtClean="0">
                <a:solidFill>
                  <a:schemeClr val="bg1"/>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spcBef>
                <a:spcPct val="20000"/>
              </a:spcBef>
              <a:buFont typeface="Arial" pitchFamily="34" charset="0"/>
              <a:buNone/>
            </a:pPr>
            <a:r>
              <a:rPr lang="en-US"/>
              <a:t>Click to edit Master text styles</a:t>
            </a:r>
          </a:p>
        </p:txBody>
      </p:sp>
    </p:spTree>
    <p:extLst>
      <p:ext uri="{BB962C8B-B14F-4D97-AF65-F5344CB8AC3E}">
        <p14:creationId xmlns:p14="http://schemas.microsoft.com/office/powerpoint/2010/main" val="41205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ternal 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4775201" y="914400"/>
            <a:ext cx="6358467" cy="1143000"/>
          </a:xfrm>
          <a:prstGeom prst="rect">
            <a:avLst/>
          </a:prstGeom>
        </p:spPr>
        <p:txBody>
          <a:bodyPr lIns="0" tIns="0" rIns="0" bIns="0" anchor="b" anchorCtr="0"/>
          <a:lstStyle>
            <a:lvl1pPr marL="0" indent="0" algn="l">
              <a:spcBef>
                <a:spcPts val="0"/>
              </a:spcBef>
              <a:buFontTx/>
              <a:buNone/>
              <a:defRPr sz="2700">
                <a:solidFill>
                  <a:schemeClr val="accent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to </a:t>
            </a:r>
            <a:r>
              <a:rPr lang="de-DE" dirty="0" err="1"/>
              <a:t>add</a:t>
            </a:r>
            <a:r>
              <a:rPr lang="de-DE" dirty="0"/>
              <a:t> title</a:t>
            </a:r>
          </a:p>
        </p:txBody>
      </p:sp>
      <p:sp>
        <p:nvSpPr>
          <p:cNvPr id="4" name="Text Placeholder 3"/>
          <p:cNvSpPr>
            <a:spLocks noGrp="1"/>
          </p:cNvSpPr>
          <p:nvPr>
            <p:ph type="body" sz="quarter" idx="11" hasCustomPrompt="1"/>
          </p:nvPr>
        </p:nvSpPr>
        <p:spPr>
          <a:xfrm>
            <a:off x="4775201" y="2872200"/>
            <a:ext cx="6358467" cy="252000"/>
          </a:xfrm>
          <a:prstGeom prst="rect">
            <a:avLst/>
          </a:prstGeom>
        </p:spPr>
        <p:txBody>
          <a:bodyPr lIns="0" tIns="0" rIns="0" bIns="0"/>
          <a:lstStyle>
            <a:lvl1pPr marL="0" indent="0">
              <a:spcBef>
                <a:spcPts val="0"/>
              </a:spcBef>
              <a:buFontTx/>
              <a:buNone/>
              <a:defRPr sz="1500" b="0">
                <a:solidFill>
                  <a:schemeClr val="tx1">
                    <a:lumMod val="75000"/>
                    <a:lumOff val="25000"/>
                  </a:schemeClr>
                </a:solidFill>
                <a:latin typeface="Arial" panose="020B0604020202020204" pitchFamily="34" charset="0"/>
                <a:cs typeface="Arial" panose="020B0604020202020204" pitchFamily="34" charset="0"/>
              </a:defRPr>
            </a:lvl1pPr>
          </a:lstStyle>
          <a:p>
            <a:pPr lvl="0"/>
            <a:r>
              <a:rPr lang="de-DE" dirty="0"/>
              <a:t>_</a:t>
            </a:r>
            <a:r>
              <a:rPr lang="de-DE" dirty="0" err="1"/>
              <a:t>Author</a:t>
            </a:r>
            <a:endParaRPr lang="de-DE" dirty="0"/>
          </a:p>
        </p:txBody>
      </p:sp>
      <p:sp>
        <p:nvSpPr>
          <p:cNvPr id="9" name="Text Placeholder 8"/>
          <p:cNvSpPr>
            <a:spLocks noGrp="1"/>
          </p:cNvSpPr>
          <p:nvPr>
            <p:ph type="body" sz="quarter" idx="12"/>
          </p:nvPr>
        </p:nvSpPr>
        <p:spPr>
          <a:xfrm>
            <a:off x="4775201" y="2057400"/>
            <a:ext cx="6358467" cy="762000"/>
          </a:xfrm>
          <a:prstGeom prst="rect">
            <a:avLst/>
          </a:prstGeom>
        </p:spPr>
        <p:txBody>
          <a:bodyPr lIns="0" tIns="0" rIns="0" bIns="0"/>
          <a:lstStyle>
            <a:lvl1pPr marL="0" indent="0">
              <a:buNone/>
              <a:defRPr sz="2100">
                <a:solidFill>
                  <a:schemeClr val="accent1"/>
                </a:solidFill>
                <a:latin typeface="Arial" panose="020B0604020202020204" pitchFamily="34" charset="0"/>
                <a:cs typeface="Arial" panose="020B0604020202020204" pitchFamily="34" charset="0"/>
              </a:defRPr>
            </a:lvl1pPr>
            <a:lvl2pPr marL="342900" indent="0">
              <a:buNone/>
              <a:defRPr sz="2100"/>
            </a:lvl2pPr>
            <a:lvl3pPr marL="685800" indent="0">
              <a:buNone/>
              <a:defRPr sz="2100"/>
            </a:lvl3pPr>
            <a:lvl4pPr marL="1028700" indent="0">
              <a:buNone/>
              <a:defRPr sz="2100"/>
            </a:lvl4pPr>
            <a:lvl5pPr marL="1371600" indent="0">
              <a:buNone/>
              <a:defRPr sz="2100"/>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527" y="5997396"/>
            <a:ext cx="3129773" cy="596222"/>
          </a:xfrm>
          <a:prstGeom prst="rect">
            <a:avLst/>
          </a:prstGeom>
        </p:spPr>
      </p:pic>
      <p:sp>
        <p:nvSpPr>
          <p:cNvPr id="7" name="Text Placeholder 3"/>
          <p:cNvSpPr>
            <a:spLocks noGrp="1"/>
          </p:cNvSpPr>
          <p:nvPr>
            <p:ph type="body" sz="quarter" idx="13" hasCustomPrompt="1"/>
          </p:nvPr>
        </p:nvSpPr>
        <p:spPr>
          <a:xfrm>
            <a:off x="4775201" y="3177000"/>
            <a:ext cx="6358467" cy="252000"/>
          </a:xfrm>
          <a:prstGeom prst="rect">
            <a:avLst/>
          </a:prstGeom>
        </p:spPr>
        <p:txBody>
          <a:bodyPr lIns="0" tIns="0" rIns="0" bIns="0"/>
          <a:lstStyle>
            <a:lvl1pPr marL="0" indent="0">
              <a:spcBef>
                <a:spcPts val="0"/>
              </a:spcBef>
              <a:buFontTx/>
              <a:buNone/>
              <a:defRPr sz="1500" b="0">
                <a:solidFill>
                  <a:schemeClr val="tx1">
                    <a:lumMod val="75000"/>
                    <a:lumOff val="25000"/>
                  </a:schemeClr>
                </a:solidFill>
                <a:latin typeface="Arial" panose="020B0604020202020204" pitchFamily="34" charset="0"/>
                <a:cs typeface="Arial" panose="020B0604020202020204" pitchFamily="34" charset="0"/>
              </a:defRPr>
            </a:lvl1pPr>
          </a:lstStyle>
          <a:p>
            <a:pPr lvl="0"/>
            <a:r>
              <a:rPr lang="de-DE" dirty="0"/>
              <a:t>_Date</a:t>
            </a:r>
          </a:p>
        </p:txBody>
      </p:sp>
    </p:spTree>
    <p:extLst>
      <p:ext uri="{BB962C8B-B14F-4D97-AF65-F5344CB8AC3E}">
        <p14:creationId xmlns:p14="http://schemas.microsoft.com/office/powerpoint/2010/main" val="253264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 subtitle">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609602" y="828000"/>
            <a:ext cx="10986401"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7" name="Textplatzhalter 3"/>
          <p:cNvSpPr>
            <a:spLocks noGrp="1"/>
          </p:cNvSpPr>
          <p:nvPr>
            <p:ph type="body" sz="quarter" idx="12" hasCustomPrompt="1"/>
          </p:nvPr>
        </p:nvSpPr>
        <p:spPr>
          <a:xfrm>
            <a:off x="612938" y="1216152"/>
            <a:ext cx="10986401" cy="498348"/>
          </a:xfrm>
          <a:prstGeom prst="rect">
            <a:avLst/>
          </a:prstGeom>
        </p:spPr>
        <p:txBody>
          <a:bodyPr lIns="0" tIns="0" rIns="0" bIns="0" anchor="t"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to add subtitle</a:t>
            </a:r>
          </a:p>
        </p:txBody>
      </p:sp>
      <p:sp>
        <p:nvSpPr>
          <p:cNvPr id="8" name="Textplatzhalter 4"/>
          <p:cNvSpPr>
            <a:spLocks noGrp="1"/>
          </p:cNvSpPr>
          <p:nvPr>
            <p:ph type="body" sz="quarter" idx="13"/>
          </p:nvPr>
        </p:nvSpPr>
        <p:spPr>
          <a:xfrm>
            <a:off x="613835" y="1828800"/>
            <a:ext cx="10985500" cy="4337050"/>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255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316" y="828000"/>
            <a:ext cx="10988019"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5" name="Textplatzhalter 4"/>
          <p:cNvSpPr>
            <a:spLocks noGrp="1"/>
          </p:cNvSpPr>
          <p:nvPr>
            <p:ph type="body" sz="quarter" idx="13"/>
          </p:nvPr>
        </p:nvSpPr>
        <p:spPr>
          <a:xfrm>
            <a:off x="612212" y="1828800"/>
            <a:ext cx="10987117" cy="4260850"/>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0896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with Objec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4"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609600" y="1447800"/>
            <a:ext cx="3901440"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609600" y="1828802"/>
            <a:ext cx="3901440"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8" name="Inhaltsplatzhalter 6"/>
          <p:cNvSpPr>
            <a:spLocks noGrp="1"/>
          </p:cNvSpPr>
          <p:nvPr>
            <p:ph sz="half" idx="2" hasCustomPrompt="1"/>
            <p:custDataLst>
              <p:tags r:id="rId1"/>
            </p:custDataLst>
          </p:nvPr>
        </p:nvSpPr>
        <p:spPr>
          <a:xfrm>
            <a:off x="4876801" y="1828800"/>
            <a:ext cx="6722535" cy="4724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306910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with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7696996" y="1444752"/>
            <a:ext cx="3901440" cy="374400"/>
          </a:xfrm>
          <a:prstGeom prst="rect">
            <a:avLst/>
          </a:prstGeom>
        </p:spPr>
        <p:txBody>
          <a:bodyPr lIns="0" tIns="0" rIns="0" bIns="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7697893" y="1851310"/>
            <a:ext cx="3901440"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8" name="Inhaltsplatzhalter 6"/>
          <p:cNvSpPr>
            <a:spLocks noGrp="1"/>
          </p:cNvSpPr>
          <p:nvPr>
            <p:ph sz="half" idx="2" hasCustomPrompt="1"/>
            <p:custDataLst>
              <p:tags r:id="rId1"/>
            </p:custDataLst>
          </p:nvPr>
        </p:nvSpPr>
        <p:spPr>
          <a:xfrm>
            <a:off x="609602" y="1828800"/>
            <a:ext cx="6722535" cy="4724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209196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with 2-column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5" name="Textplatzhalter 4"/>
          <p:cNvSpPr>
            <a:spLocks noGrp="1"/>
          </p:cNvSpPr>
          <p:nvPr>
            <p:ph type="body" sz="quarter" idx="13"/>
          </p:nvPr>
        </p:nvSpPr>
        <p:spPr>
          <a:xfrm>
            <a:off x="614732" y="1828803"/>
            <a:ext cx="10984603" cy="1748245"/>
          </a:xfrm>
          <a:prstGeom prst="rect">
            <a:avLst/>
          </a:prstGeom>
          <a:ln>
            <a:noFill/>
          </a:ln>
        </p:spPr>
        <p:txBody>
          <a:bodyPr lIns="0" tIns="0" rIns="0" bIns="0" spcCol="432000"/>
          <a:lstStyle>
            <a:lvl1pPr marL="0" indent="0">
              <a:spcBef>
                <a:spcPts val="0"/>
              </a:spcBef>
              <a:spcAft>
                <a:spcPts val="450"/>
              </a:spcAft>
              <a:buNone/>
              <a:defRPr sz="1350">
                <a:solidFill>
                  <a:schemeClr val="tx1">
                    <a:lumMod val="75000"/>
                    <a:lumOff val="25000"/>
                  </a:schemeClr>
                </a:solidFill>
                <a:latin typeface="Arial" panose="020B0604020202020204" pitchFamily="34" charset="0"/>
                <a:cs typeface="Arial" panose="020B0604020202020204" pitchFamily="34" charset="0"/>
              </a:defRPr>
            </a:lvl1pPr>
            <a:lvl2pPr marL="162000" indent="0">
              <a:spcBef>
                <a:spcPts val="0"/>
              </a:spcBef>
              <a:spcAft>
                <a:spcPts val="450"/>
              </a:spcAft>
              <a:buNone/>
              <a:defRPr sz="1350">
                <a:solidFill>
                  <a:schemeClr val="tx1">
                    <a:lumMod val="75000"/>
                    <a:lumOff val="25000"/>
                  </a:schemeClr>
                </a:solidFill>
                <a:latin typeface="Segoe UI" panose="020B0502040204020203" pitchFamily="34" charset="0"/>
                <a:cs typeface="Segoe UI" panose="020B0502040204020203" pitchFamily="34" charset="0"/>
              </a:defRPr>
            </a:lvl2pPr>
            <a:lvl3pPr marL="324000" indent="0">
              <a:spcBef>
                <a:spcPts val="0"/>
              </a:spcBef>
              <a:spcAft>
                <a:spcPts val="450"/>
              </a:spcAft>
              <a:buFont typeface="Arial" panose="020B0604020202020204" pitchFamily="34" charset="0"/>
              <a:buNone/>
              <a:defRPr sz="1350">
                <a:solidFill>
                  <a:schemeClr val="tx1">
                    <a:lumMod val="75000"/>
                    <a:lumOff val="25000"/>
                  </a:schemeClr>
                </a:solidFill>
                <a:latin typeface="Segoe UI" panose="020B0502040204020203" pitchFamily="34" charset="0"/>
                <a:cs typeface="Segoe UI" panose="020B0502040204020203"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p:txBody>
      </p:sp>
      <p:sp>
        <p:nvSpPr>
          <p:cNvPr id="4" name="Textplatzhalter 3"/>
          <p:cNvSpPr>
            <a:spLocks noGrp="1"/>
          </p:cNvSpPr>
          <p:nvPr>
            <p:ph type="body" sz="quarter" idx="12" hasCustomPrompt="1"/>
          </p:nvPr>
        </p:nvSpPr>
        <p:spPr>
          <a:xfrm>
            <a:off x="613836" y="38100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6" name="Textplatzhalter 4"/>
          <p:cNvSpPr>
            <a:spLocks noGrp="1"/>
          </p:cNvSpPr>
          <p:nvPr>
            <p:ph type="body" sz="quarter" idx="14"/>
          </p:nvPr>
        </p:nvSpPr>
        <p:spPr>
          <a:xfrm>
            <a:off x="614733" y="4184402"/>
            <a:ext cx="5133289" cy="22164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7" name="Textplatzhalter 3"/>
          <p:cNvSpPr>
            <a:spLocks noGrp="1"/>
          </p:cNvSpPr>
          <p:nvPr>
            <p:ph type="body" sz="quarter" idx="15" hasCustomPrompt="1"/>
          </p:nvPr>
        </p:nvSpPr>
        <p:spPr>
          <a:xfrm>
            <a:off x="6465149" y="38100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8" name="Textplatzhalter 4"/>
          <p:cNvSpPr>
            <a:spLocks noGrp="1"/>
          </p:cNvSpPr>
          <p:nvPr>
            <p:ph type="body" sz="quarter" idx="16"/>
          </p:nvPr>
        </p:nvSpPr>
        <p:spPr>
          <a:xfrm>
            <a:off x="6466046" y="4184402"/>
            <a:ext cx="5133289" cy="22164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14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609602" y="1444752"/>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609602" y="1828802"/>
            <a:ext cx="5133289"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6" name="Textplatzhalter 3"/>
          <p:cNvSpPr>
            <a:spLocks noGrp="1"/>
          </p:cNvSpPr>
          <p:nvPr>
            <p:ph type="body" sz="quarter" idx="14" hasCustomPrompt="1"/>
          </p:nvPr>
        </p:nvSpPr>
        <p:spPr>
          <a:xfrm>
            <a:off x="6465149" y="1447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7" name="Textplatzhalter 4"/>
          <p:cNvSpPr>
            <a:spLocks noGrp="1"/>
          </p:cNvSpPr>
          <p:nvPr>
            <p:ph type="body" sz="quarter" idx="15"/>
          </p:nvPr>
        </p:nvSpPr>
        <p:spPr>
          <a:xfrm>
            <a:off x="6466046" y="1828802"/>
            <a:ext cx="5133289"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0544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98148"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8" name="Inhaltsplatzhalter 6"/>
          <p:cNvSpPr>
            <a:spLocks noGrp="1"/>
          </p:cNvSpPr>
          <p:nvPr>
            <p:ph sz="half" idx="2" hasCustomPrompt="1"/>
            <p:custDataLst>
              <p:tags r:id="rId1"/>
            </p:custDataLst>
          </p:nvPr>
        </p:nvSpPr>
        <p:spPr>
          <a:xfrm>
            <a:off x="603678" y="1828803"/>
            <a:ext cx="5143447" cy="2666999"/>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
        <p:nvSpPr>
          <p:cNvPr id="6" name="Textplatzhalter 3"/>
          <p:cNvSpPr>
            <a:spLocks noGrp="1"/>
          </p:cNvSpPr>
          <p:nvPr>
            <p:ph type="body" sz="quarter" idx="12" hasCustomPrompt="1"/>
          </p:nvPr>
        </p:nvSpPr>
        <p:spPr>
          <a:xfrm>
            <a:off x="613836" y="4495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7" name="Textplatzhalter 4"/>
          <p:cNvSpPr>
            <a:spLocks noGrp="1"/>
          </p:cNvSpPr>
          <p:nvPr>
            <p:ph type="body" sz="quarter" idx="13"/>
          </p:nvPr>
        </p:nvSpPr>
        <p:spPr>
          <a:xfrm>
            <a:off x="614733" y="4870202"/>
            <a:ext cx="5133289" cy="15306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9" name="Textplatzhalter 3"/>
          <p:cNvSpPr>
            <a:spLocks noGrp="1"/>
          </p:cNvSpPr>
          <p:nvPr>
            <p:ph type="body" sz="quarter" idx="14" hasCustomPrompt="1"/>
          </p:nvPr>
        </p:nvSpPr>
        <p:spPr>
          <a:xfrm>
            <a:off x="6465149" y="4495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10" name="Textplatzhalter 4"/>
          <p:cNvSpPr>
            <a:spLocks noGrp="1"/>
          </p:cNvSpPr>
          <p:nvPr>
            <p:ph type="body" sz="quarter" idx="15"/>
          </p:nvPr>
        </p:nvSpPr>
        <p:spPr>
          <a:xfrm>
            <a:off x="6466046" y="4870202"/>
            <a:ext cx="5133289" cy="15306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11" name="Inhaltsplatzhalter 6"/>
          <p:cNvSpPr>
            <a:spLocks noGrp="1"/>
          </p:cNvSpPr>
          <p:nvPr>
            <p:ph sz="half" idx="16" hasCustomPrompt="1"/>
            <p:custDataLst>
              <p:tags r:id="rId2"/>
            </p:custDataLst>
          </p:nvPr>
        </p:nvSpPr>
        <p:spPr>
          <a:xfrm>
            <a:off x="6468537" y="1828803"/>
            <a:ext cx="5143447" cy="2666999"/>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152688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p:cNvSpPr>
          <p:nvPr>
            <p:custDataLst>
              <p:tags r:id="rId15"/>
            </p:custDataLst>
          </p:nvPr>
        </p:nvSpPr>
        <p:spPr>
          <a:xfrm>
            <a:off x="4673600" y="6611938"/>
            <a:ext cx="5163237" cy="157162"/>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r"/>
            <a:r>
              <a:rPr lang="en-US" sz="525" kern="1200" dirty="0">
                <a:solidFill>
                  <a:schemeClr val="bg1">
                    <a:lumMod val="65000"/>
                  </a:schemeClr>
                </a:solidFill>
                <a:effectLst/>
                <a:latin typeface="+mn-lt"/>
                <a:ea typeface="+mn-ea"/>
                <a:cs typeface="Segoe UI" panose="020B0502040204020203" pitchFamily="34" charset="0"/>
              </a:rPr>
              <a:t>©2015 Lumileds Holding B.V.  </a:t>
            </a:r>
            <a:r>
              <a:rPr lang="en-US" sz="525" kern="1200" dirty="0">
                <a:solidFill>
                  <a:schemeClr val="bg1">
                    <a:lumMod val="65000"/>
                  </a:schemeClr>
                </a:solidFill>
                <a:effectLst/>
                <a:latin typeface="+mn-lt"/>
                <a:ea typeface="+mn-ea"/>
                <a:cs typeface="Segoe UI Light" panose="020B0502040204020203" pitchFamily="34" charset="0"/>
              </a:rPr>
              <a:t>|</a:t>
            </a:r>
            <a:r>
              <a:rPr lang="en-US" sz="525" kern="1200" dirty="0">
                <a:solidFill>
                  <a:schemeClr val="bg1">
                    <a:lumMod val="65000"/>
                  </a:schemeClr>
                </a:solidFill>
                <a:effectLst/>
                <a:latin typeface="+mn-lt"/>
                <a:ea typeface="+mn-ea"/>
                <a:cs typeface="Segoe UI" panose="020B0502040204020203" pitchFamily="34" charset="0"/>
              </a:rPr>
              <a:t>  </a:t>
            </a:r>
            <a:r>
              <a:rPr lang="en-US" sz="525" dirty="0">
                <a:solidFill>
                  <a:schemeClr val="bg1">
                    <a:lumMod val="65000"/>
                  </a:schemeClr>
                </a:solidFill>
                <a:latin typeface="+mn-lt"/>
                <a:cs typeface="Segoe UI" panose="020B0502040204020203" pitchFamily="34" charset="0"/>
              </a:rPr>
              <a:t>Confidential </a:t>
            </a:r>
            <a:r>
              <a:rPr lang="en-US" sz="525" kern="1200" dirty="0">
                <a:solidFill>
                  <a:schemeClr val="bg1">
                    <a:lumMod val="65000"/>
                  </a:schemeClr>
                </a:solidFill>
                <a:effectLst/>
                <a:latin typeface="+mn-lt"/>
                <a:ea typeface="+mn-ea"/>
                <a:cs typeface="Segoe UI" panose="020B0502040204020203" pitchFamily="34" charset="0"/>
              </a:rPr>
              <a:t> </a:t>
            </a:r>
            <a:r>
              <a:rPr lang="en-US" sz="525" kern="1200" dirty="0">
                <a:solidFill>
                  <a:schemeClr val="bg1">
                    <a:lumMod val="65000"/>
                  </a:schemeClr>
                </a:solidFill>
                <a:effectLst/>
                <a:latin typeface="+mn-lt"/>
                <a:ea typeface="+mn-ea"/>
                <a:cs typeface="Segoe UI Light" panose="020B0502040204020203" pitchFamily="34" charset="0"/>
              </a:rPr>
              <a:t>|</a:t>
            </a:r>
            <a:r>
              <a:rPr lang="en-US" sz="525" kern="1200" dirty="0">
                <a:solidFill>
                  <a:schemeClr val="bg1">
                    <a:lumMod val="65000"/>
                  </a:schemeClr>
                </a:solidFill>
                <a:effectLst/>
                <a:latin typeface="+mn-lt"/>
                <a:ea typeface="+mn-ea"/>
                <a:cs typeface="Segoe UI" panose="020B0502040204020203" pitchFamily="34" charset="0"/>
              </a:rPr>
              <a:t> </a:t>
            </a:r>
            <a:endParaRPr lang="en-US" sz="525" dirty="0">
              <a:solidFill>
                <a:schemeClr val="bg1">
                  <a:lumMod val="65000"/>
                </a:schemeClr>
              </a:solidFill>
              <a:latin typeface="+mn-lt"/>
              <a:cs typeface="Segoe UI" panose="020B0502040204020203" pitchFamily="34" charset="0"/>
            </a:endParaRPr>
          </a:p>
        </p:txBody>
      </p:sp>
      <p:sp>
        <p:nvSpPr>
          <p:cNvPr id="3" name="TextBox 6"/>
          <p:cNvSpPr txBox="1">
            <a:spLocks/>
          </p:cNvSpPr>
          <p:nvPr>
            <p:custDataLst>
              <p:tags r:id="rId16"/>
            </p:custDataLst>
          </p:nvPr>
        </p:nvSpPr>
        <p:spPr>
          <a:xfrm>
            <a:off x="11457678" y="6611938"/>
            <a:ext cx="429524" cy="157162"/>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l"/>
            <a:fld id="{AFB868B0-0EA7-468E-A823-2874C090DC2E}" type="slidenum">
              <a:rPr lang="de-DE" sz="675" b="0" smtClean="0">
                <a:solidFill>
                  <a:schemeClr val="tx1">
                    <a:lumMod val="50000"/>
                    <a:lumOff val="50000"/>
                  </a:schemeClr>
                </a:solidFill>
                <a:latin typeface="+mn-lt"/>
                <a:cs typeface="Segoe UI" panose="020B0502040204020203" pitchFamily="34" charset="0"/>
              </a:rPr>
              <a:pPr algn="l"/>
              <a:t>‹#›</a:t>
            </a:fld>
            <a:endParaRPr lang="en-US" sz="675" b="0" dirty="0">
              <a:solidFill>
                <a:schemeClr val="tx1">
                  <a:lumMod val="50000"/>
                  <a:lumOff val="50000"/>
                </a:schemeClr>
              </a:solidFill>
              <a:latin typeface="+mn-lt"/>
              <a:cs typeface="Segoe UI" panose="020B0502040204020203" pitchFamily="34" charset="0"/>
            </a:endParaRPr>
          </a:p>
        </p:txBody>
      </p:sp>
      <p:sp>
        <p:nvSpPr>
          <p:cNvPr id="5" name="TextBox 4"/>
          <p:cNvSpPr txBox="1">
            <a:spLocks/>
          </p:cNvSpPr>
          <p:nvPr>
            <p:custDataLst>
              <p:tags r:id="rId17"/>
            </p:custDataLst>
          </p:nvPr>
        </p:nvSpPr>
        <p:spPr>
          <a:xfrm>
            <a:off x="9900920" y="6620669"/>
            <a:ext cx="1376680" cy="1397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l"/>
            <a:fld id="{E6AD6ABE-BDF7-4E30-949A-E7B28044E176}" type="datetime4">
              <a:rPr lang="en-US" sz="525" smtClean="0">
                <a:solidFill>
                  <a:schemeClr val="bg1">
                    <a:lumMod val="65000"/>
                  </a:schemeClr>
                </a:solidFill>
                <a:latin typeface="+mn-lt"/>
                <a:cs typeface="Segoe UI" panose="020B0502040204020203" pitchFamily="34" charset="0"/>
              </a:rPr>
              <a:pPr algn="l"/>
              <a:t>May 21, 2019</a:t>
            </a:fld>
            <a:endParaRPr lang="en-US" sz="525" dirty="0">
              <a:solidFill>
                <a:schemeClr val="bg1">
                  <a:lumMod val="65000"/>
                </a:schemeClr>
              </a:solidFill>
              <a:latin typeface="+mn-lt"/>
              <a:cs typeface="Segoe UI" panose="020B0502040204020203" pitchFamily="34" charset="0"/>
            </a:endParaRPr>
          </a:p>
        </p:txBody>
      </p:sp>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6402" y="64008"/>
            <a:ext cx="2255999" cy="429768"/>
          </a:xfrm>
          <a:prstGeom prst="rect">
            <a:avLst/>
          </a:prstGeom>
        </p:spPr>
      </p:pic>
    </p:spTree>
    <p:extLst>
      <p:ext uri="{BB962C8B-B14F-4D97-AF65-F5344CB8AC3E}">
        <p14:creationId xmlns:p14="http://schemas.microsoft.com/office/powerpoint/2010/main" val="1236936761"/>
      </p:ext>
    </p:extLst>
  </p:cSld>
  <p:clrMap bg1="lt1" tx1="dk1" bg2="lt2" tx2="dk2" accent1="accent1" accent2="accent2" accent3="accent3" accent4="accent4" accent5="accent5" accent6="accent6" hlink="hlink" folHlink="folHlink"/>
  <p:sldLayoutIdLst>
    <p:sldLayoutId id="2147483803" r:id="rId1"/>
    <p:sldLayoutId id="2147483819" r:id="rId2"/>
    <p:sldLayoutId id="2147483804" r:id="rId3"/>
    <p:sldLayoutId id="2147483823" r:id="rId4"/>
    <p:sldLayoutId id="2147483825" r:id="rId5"/>
    <p:sldLayoutId id="2147483826" r:id="rId6"/>
    <p:sldLayoutId id="2147483827" r:id="rId7"/>
    <p:sldLayoutId id="2147483828" r:id="rId8"/>
    <p:sldLayoutId id="2147483829" r:id="rId9"/>
    <p:sldLayoutId id="2147483808" r:id="rId10"/>
    <p:sldLayoutId id="2147483820" r:id="rId11"/>
    <p:sldLayoutId id="2147483809" r:id="rId12"/>
    <p:sldLayoutId id="2147483822" r:id="rId13"/>
  </p:sldLayoutIdLst>
  <p:hf sldNum="0"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userDrawn="1">
          <p15:clr>
            <a:srgbClr val="F26B43"/>
          </p15:clr>
        </p15:guide>
        <p15:guide id="1" pos="387" userDrawn="1">
          <p15:clr>
            <a:srgbClr val="F26B43"/>
          </p15:clr>
        </p15:guide>
        <p15:guide id="2" pos="7307" userDrawn="1">
          <p15:clr>
            <a:srgbClr val="F26B43"/>
          </p15:clr>
        </p15:guide>
        <p15:guide id="3" orient="horz" pos="4165" userDrawn="1">
          <p15:clr>
            <a:srgbClr val="F26B43"/>
          </p15:clr>
        </p15:guide>
        <p15:guide id="4" orient="horz" pos="720" userDrawn="1">
          <p15:clr>
            <a:srgbClr val="F26B43"/>
          </p15:clr>
        </p15:guide>
        <p15:guide id="5" orient="horz" pos="1080" userDrawn="1">
          <p15:clr>
            <a:srgbClr val="F26B43"/>
          </p15:clr>
        </p15:guide>
        <p15:guide id="7" orient="horz" pos="900" userDrawn="1">
          <p15:clr>
            <a:srgbClr val="F26B43"/>
          </p15:clr>
        </p15:guide>
        <p15:guide id="8" orient="horz" pos="1300" userDrawn="1">
          <p15:clr>
            <a:srgbClr val="F26B43"/>
          </p15:clr>
        </p15:guide>
        <p15:guide id="9" orient="horz" pos="1443" userDrawn="1">
          <p15:clr>
            <a:srgbClr val="F26B43"/>
          </p15:clr>
        </p15:guide>
        <p15:guide id="10" pos="57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146EA-A13F-4579-BCC1-5415F4138AEF}"/>
              </a:ext>
            </a:extLst>
          </p:cNvPr>
          <p:cNvSpPr>
            <a:spLocks noGrp="1"/>
          </p:cNvSpPr>
          <p:nvPr>
            <p:ph type="body" sz="quarter" idx="10"/>
          </p:nvPr>
        </p:nvSpPr>
        <p:spPr/>
        <p:txBody>
          <a:bodyPr/>
          <a:lstStyle/>
          <a:p>
            <a:r>
              <a:rPr lang="en-US" dirty="0"/>
              <a:t>ACMV Fundamentals </a:t>
            </a:r>
          </a:p>
        </p:txBody>
      </p:sp>
      <p:sp>
        <p:nvSpPr>
          <p:cNvPr id="3" name="Text Placeholder 2">
            <a:extLst>
              <a:ext uri="{FF2B5EF4-FFF2-40B4-BE49-F238E27FC236}">
                <a16:creationId xmlns:a16="http://schemas.microsoft.com/office/drawing/2014/main" id="{25BFE23B-BB23-4532-A0DB-895386DD2785}"/>
              </a:ext>
            </a:extLst>
          </p:cNvPr>
          <p:cNvSpPr>
            <a:spLocks noGrp="1"/>
          </p:cNvSpPr>
          <p:nvPr>
            <p:ph type="body" sz="quarter" idx="11"/>
          </p:nvPr>
        </p:nvSpPr>
        <p:spPr>
          <a:xfrm>
            <a:off x="4775201" y="2617694"/>
            <a:ext cx="6358467" cy="506506"/>
          </a:xfrm>
        </p:spPr>
        <p:txBody>
          <a:bodyPr/>
          <a:lstStyle/>
          <a:p>
            <a:r>
              <a:rPr lang="en-US" dirty="0"/>
              <a:t>Author: Yang Hai Xiang</a:t>
            </a:r>
          </a:p>
          <a:p>
            <a:r>
              <a:rPr lang="en-US" dirty="0"/>
              <a:t>Editor: Wong Chee Keat</a:t>
            </a:r>
          </a:p>
          <a:p>
            <a:endParaRPr lang="en-US" dirty="0"/>
          </a:p>
        </p:txBody>
      </p:sp>
      <p:sp>
        <p:nvSpPr>
          <p:cNvPr id="4" name="Text Placeholder 3">
            <a:extLst>
              <a:ext uri="{FF2B5EF4-FFF2-40B4-BE49-F238E27FC236}">
                <a16:creationId xmlns:a16="http://schemas.microsoft.com/office/drawing/2014/main" id="{9910A338-C612-42F6-9172-302B482655EB}"/>
              </a:ext>
            </a:extLst>
          </p:cNvPr>
          <p:cNvSpPr>
            <a:spLocks noGrp="1"/>
          </p:cNvSpPr>
          <p:nvPr>
            <p:ph type="body" sz="quarter" idx="12"/>
          </p:nvPr>
        </p:nvSpPr>
        <p:spPr>
          <a:xfrm>
            <a:off x="4775201" y="2057400"/>
            <a:ext cx="6358467" cy="1066800"/>
          </a:xfrm>
        </p:spPr>
        <p:txBody>
          <a:bodyPr/>
          <a:lstStyle/>
          <a:p>
            <a:r>
              <a:rPr lang="en-US" dirty="0"/>
              <a:t>Basic Facilities Knowledge Package</a:t>
            </a:r>
          </a:p>
        </p:txBody>
      </p:sp>
      <p:sp>
        <p:nvSpPr>
          <p:cNvPr id="5" name="Text Placeholder 4">
            <a:extLst>
              <a:ext uri="{FF2B5EF4-FFF2-40B4-BE49-F238E27FC236}">
                <a16:creationId xmlns:a16="http://schemas.microsoft.com/office/drawing/2014/main" id="{09CFF2F8-61A7-4B7D-979E-CD1FE958DA75}"/>
              </a:ext>
            </a:extLst>
          </p:cNvPr>
          <p:cNvSpPr>
            <a:spLocks noGrp="1"/>
          </p:cNvSpPr>
          <p:nvPr>
            <p:ph type="body" sz="quarter" idx="13"/>
          </p:nvPr>
        </p:nvSpPr>
        <p:spPr/>
        <p:txBody>
          <a:bodyPr/>
          <a:lstStyle/>
          <a:p>
            <a:r>
              <a:rPr lang="en-US" dirty="0"/>
              <a:t>Yr.2019</a:t>
            </a:r>
          </a:p>
        </p:txBody>
      </p:sp>
    </p:spTree>
    <p:extLst>
      <p:ext uri="{BB962C8B-B14F-4D97-AF65-F5344CB8AC3E}">
        <p14:creationId xmlns:p14="http://schemas.microsoft.com/office/powerpoint/2010/main" val="64260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A879D-45DA-4640-AE30-E30634A8D246}"/>
              </a:ext>
            </a:extLst>
          </p:cNvPr>
          <p:cNvSpPr>
            <a:spLocks noGrp="1"/>
          </p:cNvSpPr>
          <p:nvPr>
            <p:ph type="body" sz="quarter" idx="10"/>
          </p:nvPr>
        </p:nvSpPr>
        <p:spPr/>
        <p:txBody>
          <a:bodyPr/>
          <a:lstStyle/>
          <a:p>
            <a:r>
              <a:rPr lang="en-US" sz="2000" dirty="0"/>
              <a:t>ACMV Fundamental Knowledge – Exercise # 1</a:t>
            </a:r>
            <a:endParaRPr lang="en-US" dirty="0"/>
          </a:p>
        </p:txBody>
      </p:sp>
      <p:sp>
        <p:nvSpPr>
          <p:cNvPr id="3" name="Text Placeholder 2">
            <a:extLst>
              <a:ext uri="{FF2B5EF4-FFF2-40B4-BE49-F238E27FC236}">
                <a16:creationId xmlns:a16="http://schemas.microsoft.com/office/drawing/2014/main" id="{6CEDF4C5-71F0-4101-AFCE-24E9D2B5BB96}"/>
              </a:ext>
            </a:extLst>
          </p:cNvPr>
          <p:cNvSpPr>
            <a:spLocks noGrp="1"/>
          </p:cNvSpPr>
          <p:nvPr>
            <p:ph type="body" sz="quarter" idx="13"/>
          </p:nvPr>
        </p:nvSpPr>
        <p:spPr>
          <a:xfrm>
            <a:off x="602441" y="1444978"/>
            <a:ext cx="10987117" cy="3901722"/>
          </a:xfrm>
        </p:spPr>
        <p:txBody>
          <a:bodyPr/>
          <a:lstStyle/>
          <a:p>
            <a:r>
              <a:rPr lang="en-US" sz="1800" b="1" dirty="0"/>
              <a:t>Please try the following question,</a:t>
            </a:r>
          </a:p>
          <a:p>
            <a:pPr>
              <a:buNone/>
            </a:pPr>
            <a:r>
              <a:rPr lang="en-US" sz="1600" dirty="0"/>
              <a:t>	</a:t>
            </a:r>
          </a:p>
          <a:p>
            <a:pPr>
              <a:buNone/>
            </a:pPr>
            <a:r>
              <a:rPr lang="en-US" sz="1600" dirty="0"/>
              <a:t>Considering a room which contains air at 1atm, 23 °C and 65% relative humidity. Using psychrometric chart to determine,</a:t>
            </a:r>
          </a:p>
          <a:p>
            <a:pPr marL="914400" lvl="1" indent="-457200">
              <a:buAutoNum type="alphaLcPeriod"/>
            </a:pPr>
            <a:endParaRPr lang="en-US" sz="1600" dirty="0"/>
          </a:p>
          <a:p>
            <a:pPr marL="914400" lvl="1" indent="-457200">
              <a:buAutoNum type="alphaLcPeriod"/>
            </a:pPr>
            <a:r>
              <a:rPr lang="en-US" sz="1600" dirty="0"/>
              <a:t>Wet bulb temperature</a:t>
            </a:r>
          </a:p>
          <a:p>
            <a:pPr marL="914400" lvl="1" indent="-457200">
              <a:buAutoNum type="alphaLcPeriod"/>
            </a:pPr>
            <a:endParaRPr lang="en-US" sz="1600" dirty="0"/>
          </a:p>
          <a:p>
            <a:pPr marL="914400" lvl="1" indent="-457200">
              <a:buAutoNum type="alphaLcPeriod"/>
            </a:pPr>
            <a:r>
              <a:rPr lang="en-US" sz="1600" dirty="0"/>
              <a:t>Absolute humidity</a:t>
            </a:r>
          </a:p>
          <a:p>
            <a:pPr marL="914400" lvl="1" indent="-457200">
              <a:buAutoNum type="alphaLcPeriod"/>
            </a:pPr>
            <a:endParaRPr lang="en-US" sz="1600" dirty="0"/>
          </a:p>
          <a:p>
            <a:pPr marL="914400" lvl="1" indent="-457200">
              <a:buAutoNum type="alphaLcPeriod"/>
            </a:pPr>
            <a:r>
              <a:rPr lang="en-US" sz="1600" dirty="0"/>
              <a:t>Dew point temperature</a:t>
            </a:r>
          </a:p>
          <a:p>
            <a:pPr marL="914400" lvl="1" indent="-457200">
              <a:buAutoNum type="alphaLcPeriod"/>
            </a:pPr>
            <a:endParaRPr lang="en-US" sz="1600" dirty="0"/>
          </a:p>
          <a:p>
            <a:pPr marL="914400" lvl="1" indent="-457200">
              <a:buAutoNum type="alphaLcPeriod"/>
            </a:pPr>
            <a:r>
              <a:rPr lang="en-US" sz="1600" dirty="0"/>
              <a:t>Specific volume</a:t>
            </a:r>
          </a:p>
          <a:p>
            <a:pPr marL="914400" lvl="1" indent="-457200">
              <a:buAutoNum type="alphaLcPeriod"/>
            </a:pPr>
            <a:endParaRPr lang="en-US" sz="1600" dirty="0"/>
          </a:p>
          <a:p>
            <a:pPr marL="914400" lvl="1" indent="-457200">
              <a:buAutoNum type="alphaLcPeriod"/>
            </a:pPr>
            <a:r>
              <a:rPr lang="en-US" sz="1600" dirty="0"/>
              <a:t>Enthalpy</a:t>
            </a:r>
          </a:p>
          <a:p>
            <a:endParaRPr lang="en-US" dirty="0"/>
          </a:p>
        </p:txBody>
      </p:sp>
    </p:spTree>
    <p:extLst>
      <p:ext uri="{BB962C8B-B14F-4D97-AF65-F5344CB8AC3E}">
        <p14:creationId xmlns:p14="http://schemas.microsoft.com/office/powerpoint/2010/main" val="166883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38BA2F-6AAC-4A38-8B5A-D8099939B9B6}"/>
              </a:ext>
            </a:extLst>
          </p:cNvPr>
          <p:cNvSpPr>
            <a:spLocks noGrp="1"/>
          </p:cNvSpPr>
          <p:nvPr>
            <p:ph type="body" sz="quarter" idx="10"/>
          </p:nvPr>
        </p:nvSpPr>
        <p:spPr>
          <a:xfrm>
            <a:off x="395759" y="830948"/>
            <a:ext cx="10988019" cy="393192"/>
          </a:xfrm>
        </p:spPr>
        <p:txBody>
          <a:bodyPr/>
          <a:lstStyle/>
          <a:p>
            <a:r>
              <a:rPr lang="en-US" dirty="0"/>
              <a:t>Using the Psychrometric Chart</a:t>
            </a:r>
          </a:p>
        </p:txBody>
      </p:sp>
      <p:pic>
        <p:nvPicPr>
          <p:cNvPr id="4" name="Picture 3">
            <a:extLst>
              <a:ext uri="{FF2B5EF4-FFF2-40B4-BE49-F238E27FC236}">
                <a16:creationId xmlns:a16="http://schemas.microsoft.com/office/drawing/2014/main" id="{3C3B3B47-1C81-4B43-A967-B3716E315B52}"/>
              </a:ext>
            </a:extLst>
          </p:cNvPr>
          <p:cNvPicPr>
            <a:picLocks noChangeAspect="1"/>
          </p:cNvPicPr>
          <p:nvPr/>
        </p:nvPicPr>
        <p:blipFill>
          <a:blip r:embed="rId2"/>
          <a:stretch>
            <a:fillRect/>
          </a:stretch>
        </p:blipFill>
        <p:spPr>
          <a:xfrm>
            <a:off x="3931235" y="1555395"/>
            <a:ext cx="8260766" cy="5059893"/>
          </a:xfrm>
          <a:prstGeom prst="rect">
            <a:avLst/>
          </a:prstGeom>
        </p:spPr>
      </p:pic>
      <p:sp>
        <p:nvSpPr>
          <p:cNvPr id="3" name="Text Placeholder 2">
            <a:extLst>
              <a:ext uri="{FF2B5EF4-FFF2-40B4-BE49-F238E27FC236}">
                <a16:creationId xmlns:a16="http://schemas.microsoft.com/office/drawing/2014/main" id="{7C64B435-6279-4EB2-B875-ADDC88D073CD}"/>
              </a:ext>
            </a:extLst>
          </p:cNvPr>
          <p:cNvSpPr>
            <a:spLocks noGrp="1"/>
          </p:cNvSpPr>
          <p:nvPr>
            <p:ph type="body" sz="quarter" idx="13"/>
          </p:nvPr>
        </p:nvSpPr>
        <p:spPr>
          <a:xfrm>
            <a:off x="395759" y="1555396"/>
            <a:ext cx="4739617" cy="1301045"/>
          </a:xfrm>
        </p:spPr>
        <p:txBody>
          <a:bodyPr/>
          <a:lstStyle/>
          <a:p>
            <a:r>
              <a:rPr lang="en-US" sz="1400" b="1" dirty="0"/>
              <a:t>Determine the entering air condition</a:t>
            </a:r>
          </a:p>
          <a:p>
            <a:pPr>
              <a:buNone/>
            </a:pPr>
            <a:r>
              <a:rPr lang="en-US" dirty="0"/>
              <a:t>	</a:t>
            </a:r>
          </a:p>
          <a:p>
            <a:pPr>
              <a:buNone/>
            </a:pPr>
            <a:r>
              <a:rPr lang="en-US" dirty="0"/>
              <a:t>If outdoor air (</a:t>
            </a:r>
            <a:r>
              <a:rPr lang="en-US" dirty="0">
                <a:latin typeface="Arial Black" pitchFamily="34" charset="0"/>
              </a:rPr>
              <a:t>B</a:t>
            </a:r>
            <a:r>
              <a:rPr lang="en-US" dirty="0"/>
              <a:t>) is mixed with recirculated air (</a:t>
            </a:r>
            <a:r>
              <a:rPr lang="en-US" dirty="0">
                <a:latin typeface="Arial Black" pitchFamily="34" charset="0"/>
              </a:rPr>
              <a:t>A</a:t>
            </a:r>
            <a:r>
              <a:rPr lang="en-US" dirty="0"/>
              <a:t>), how to determine the mixed air condition?</a:t>
            </a:r>
          </a:p>
          <a:p>
            <a:endParaRPr lang="en-US" dirty="0"/>
          </a:p>
        </p:txBody>
      </p:sp>
      <p:sp>
        <p:nvSpPr>
          <p:cNvPr id="5" name="Text Placeholder 2">
            <a:extLst>
              <a:ext uri="{FF2B5EF4-FFF2-40B4-BE49-F238E27FC236}">
                <a16:creationId xmlns:a16="http://schemas.microsoft.com/office/drawing/2014/main" id="{504AD5CF-C084-43C8-8837-B787AE5ED32B}"/>
              </a:ext>
            </a:extLst>
          </p:cNvPr>
          <p:cNvSpPr txBox="1">
            <a:spLocks/>
          </p:cNvSpPr>
          <p:nvPr/>
        </p:nvSpPr>
        <p:spPr>
          <a:xfrm>
            <a:off x="395759" y="2811638"/>
            <a:ext cx="5709566" cy="2822222"/>
          </a:xfrm>
          <a:prstGeom prst="rect">
            <a:avLst/>
          </a:prstGeom>
          <a:ln>
            <a:noFill/>
          </a:ln>
        </p:spPr>
        <p:txBody>
          <a:bodyPr lIns="0" tIns="0" rIns="0" bIns="0" spcCol="432000"/>
          <a:lstStyle>
            <a:lvl1pPr marL="128588" indent="-128588"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00038" indent="-138113"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86000" indent="-162000" algn="l" defTabSz="685800" rtl="0" eaLnBrk="1" latinLnBrk="0" hangingPunct="1">
              <a:spcBef>
                <a:spcPts val="0"/>
              </a:spcBef>
              <a:spcAft>
                <a:spcPts val="225"/>
              </a:spcAft>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648000" indent="-162000" algn="l" defTabSz="685800" rtl="0" eaLnBrk="1" latinLnBrk="0" hangingPunct="1">
              <a:spcBef>
                <a:spcPts val="0"/>
              </a:spcBef>
              <a:spcAft>
                <a:spcPts val="450"/>
              </a:spcAft>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810000" indent="-171450" algn="l" defTabSz="685800" rtl="0" eaLnBrk="1" latinLnBrk="0" hangingPunct="1">
              <a:spcBef>
                <a:spcPts val="0"/>
              </a:spcBef>
              <a:spcAft>
                <a:spcPts val="450"/>
              </a:spcAft>
              <a:buFont typeface="Calibri" panose="020F0502020204030204" pitchFamily="34" charset="0"/>
              <a:buChar char="─"/>
              <a:defRPr sz="1350" kern="1200">
                <a:solidFill>
                  <a:schemeClr val="tx1"/>
                </a:solidFill>
                <a:latin typeface="+mn-lt"/>
                <a:ea typeface="+mn-ea"/>
                <a:cs typeface="+mn-cs"/>
              </a:defRPr>
            </a:lvl5pPr>
            <a:lvl6pPr marL="972000" indent="-17145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6pPr>
            <a:lvl7pPr marL="1134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7pPr>
            <a:lvl8pPr marL="1296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8pPr>
            <a:lvl9pPr marL="1458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9pPr>
          </a:lstStyle>
          <a:p>
            <a:r>
              <a:rPr lang="en-US" b="1" dirty="0"/>
              <a:t>First step</a:t>
            </a:r>
            <a:r>
              <a:rPr lang="en-US" dirty="0"/>
              <a:t>, need to determine the ratio of mixtures.</a:t>
            </a:r>
          </a:p>
          <a:p>
            <a:pPr>
              <a:buFont typeface="Arial" pitchFamily="34" charset="0"/>
              <a:buNone/>
            </a:pPr>
            <a:r>
              <a:rPr lang="en-US" dirty="0"/>
              <a:t>	e.g. Fresh air 1000CMH, and recirculated air 3000CMH.</a:t>
            </a:r>
          </a:p>
          <a:p>
            <a:pPr>
              <a:buFont typeface="Arial" pitchFamily="34" charset="0"/>
              <a:buNone/>
            </a:pPr>
            <a:r>
              <a:rPr lang="en-US" dirty="0"/>
              <a:t>	FA = 1000 / (1000+3000) = 25%, RA = 75%</a:t>
            </a:r>
          </a:p>
          <a:p>
            <a:endParaRPr lang="en-US" dirty="0"/>
          </a:p>
          <a:p>
            <a:r>
              <a:rPr lang="en-US" b="1" dirty="0"/>
              <a:t>Second step</a:t>
            </a:r>
            <a:r>
              <a:rPr lang="en-US" dirty="0"/>
              <a:t>, determine the dry bulb temperature.</a:t>
            </a:r>
          </a:p>
          <a:p>
            <a:pPr>
              <a:buFont typeface="Arial" pitchFamily="34" charset="0"/>
              <a:buNone/>
            </a:pPr>
            <a:r>
              <a:rPr lang="en-US" dirty="0"/>
              <a:t>	30 °C x 0.25 = 7.5 °C		sum up = 24.75 °C</a:t>
            </a:r>
          </a:p>
          <a:p>
            <a:pPr>
              <a:buFont typeface="Arial" pitchFamily="34" charset="0"/>
              <a:buNone/>
            </a:pPr>
            <a:r>
              <a:rPr lang="en-US" dirty="0"/>
              <a:t>	23 °C x 0.75 = 17.25 °C</a:t>
            </a:r>
          </a:p>
          <a:p>
            <a:endParaRPr lang="en-US" dirty="0"/>
          </a:p>
          <a:p>
            <a:r>
              <a:rPr lang="en-US" dirty="0"/>
              <a:t>This point will falls on the line of AB, so from the psychrometric </a:t>
            </a:r>
          </a:p>
          <a:p>
            <a:pPr marL="0" indent="0">
              <a:buNone/>
            </a:pPr>
            <a:r>
              <a:rPr lang="en-US" dirty="0"/>
              <a:t>chart you can get all other properties.</a:t>
            </a:r>
          </a:p>
          <a:p>
            <a:endParaRPr lang="en-US" dirty="0"/>
          </a:p>
        </p:txBody>
      </p:sp>
    </p:spTree>
    <p:extLst>
      <p:ext uri="{BB962C8B-B14F-4D97-AF65-F5344CB8AC3E}">
        <p14:creationId xmlns:p14="http://schemas.microsoft.com/office/powerpoint/2010/main" val="179255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265DBB-7B84-467F-92C9-7855D6EEB0C2}"/>
              </a:ext>
            </a:extLst>
          </p:cNvPr>
          <p:cNvSpPr>
            <a:spLocks noGrp="1"/>
          </p:cNvSpPr>
          <p:nvPr>
            <p:ph type="body" sz="quarter" idx="10"/>
          </p:nvPr>
        </p:nvSpPr>
        <p:spPr>
          <a:xfrm>
            <a:off x="182339" y="681244"/>
            <a:ext cx="10988019" cy="393192"/>
          </a:xfrm>
        </p:spPr>
        <p:txBody>
          <a:bodyPr/>
          <a:lstStyle/>
          <a:p>
            <a:r>
              <a:rPr lang="en-US" dirty="0"/>
              <a:t>ACMV Fundamentals – HVAC overview</a:t>
            </a:r>
          </a:p>
        </p:txBody>
      </p:sp>
      <p:pic>
        <p:nvPicPr>
          <p:cNvPr id="4" name="Picture 3">
            <a:extLst>
              <a:ext uri="{FF2B5EF4-FFF2-40B4-BE49-F238E27FC236}">
                <a16:creationId xmlns:a16="http://schemas.microsoft.com/office/drawing/2014/main" id="{3DD213CA-E999-4B9E-B85F-23D93853262D}"/>
              </a:ext>
            </a:extLst>
          </p:cNvPr>
          <p:cNvPicPr>
            <a:picLocks noChangeAspect="1"/>
          </p:cNvPicPr>
          <p:nvPr/>
        </p:nvPicPr>
        <p:blipFill>
          <a:blip r:embed="rId2"/>
          <a:stretch>
            <a:fillRect/>
          </a:stretch>
        </p:blipFill>
        <p:spPr>
          <a:xfrm>
            <a:off x="1986844" y="1170120"/>
            <a:ext cx="8624711" cy="5535100"/>
          </a:xfrm>
          <a:prstGeom prst="rect">
            <a:avLst/>
          </a:prstGeom>
        </p:spPr>
      </p:pic>
    </p:spTree>
    <p:extLst>
      <p:ext uri="{BB962C8B-B14F-4D97-AF65-F5344CB8AC3E}">
        <p14:creationId xmlns:p14="http://schemas.microsoft.com/office/powerpoint/2010/main" val="324993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E2D2D7-A87B-4F64-B75E-74E82DA8A836}"/>
              </a:ext>
            </a:extLst>
          </p:cNvPr>
          <p:cNvSpPr>
            <a:spLocks noGrp="1"/>
          </p:cNvSpPr>
          <p:nvPr>
            <p:ph type="body" sz="quarter" idx="10"/>
          </p:nvPr>
        </p:nvSpPr>
        <p:spPr/>
        <p:txBody>
          <a:bodyPr/>
          <a:lstStyle/>
          <a:p>
            <a:r>
              <a:rPr lang="en-US" dirty="0"/>
              <a:t>ACMV Fundamentals – HVAC overview</a:t>
            </a:r>
          </a:p>
        </p:txBody>
      </p:sp>
      <p:pic>
        <p:nvPicPr>
          <p:cNvPr id="4" name="Picture 3">
            <a:extLst>
              <a:ext uri="{FF2B5EF4-FFF2-40B4-BE49-F238E27FC236}">
                <a16:creationId xmlns:a16="http://schemas.microsoft.com/office/drawing/2014/main" id="{1476B87A-FDB6-4BEF-BC5C-840FA1A5042B}"/>
              </a:ext>
            </a:extLst>
          </p:cNvPr>
          <p:cNvPicPr>
            <a:picLocks noChangeAspect="1"/>
          </p:cNvPicPr>
          <p:nvPr/>
        </p:nvPicPr>
        <p:blipFill>
          <a:blip r:embed="rId2"/>
          <a:stretch>
            <a:fillRect/>
          </a:stretch>
        </p:blipFill>
        <p:spPr>
          <a:xfrm>
            <a:off x="2236699" y="1221192"/>
            <a:ext cx="7718601" cy="5327348"/>
          </a:xfrm>
          <a:prstGeom prst="rect">
            <a:avLst/>
          </a:prstGeom>
        </p:spPr>
      </p:pic>
    </p:spTree>
    <p:extLst>
      <p:ext uri="{BB962C8B-B14F-4D97-AF65-F5344CB8AC3E}">
        <p14:creationId xmlns:p14="http://schemas.microsoft.com/office/powerpoint/2010/main" val="405454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2EF786-5A44-4D4E-8063-5EE55228D52C}"/>
              </a:ext>
            </a:extLst>
          </p:cNvPr>
          <p:cNvSpPr>
            <a:spLocks noGrp="1"/>
          </p:cNvSpPr>
          <p:nvPr>
            <p:ph type="body" sz="quarter" idx="10"/>
          </p:nvPr>
        </p:nvSpPr>
        <p:spPr>
          <a:xfrm>
            <a:off x="601990" y="828000"/>
            <a:ext cx="10988019" cy="393192"/>
          </a:xfrm>
        </p:spPr>
        <p:txBody>
          <a:bodyPr/>
          <a:lstStyle/>
          <a:p>
            <a:r>
              <a:rPr lang="en-US" sz="2000" dirty="0"/>
              <a:t>Cleanroom ACMV design</a:t>
            </a:r>
          </a:p>
        </p:txBody>
      </p:sp>
      <p:pic>
        <p:nvPicPr>
          <p:cNvPr id="4" name="Picture 3">
            <a:extLst>
              <a:ext uri="{FF2B5EF4-FFF2-40B4-BE49-F238E27FC236}">
                <a16:creationId xmlns:a16="http://schemas.microsoft.com/office/drawing/2014/main" id="{B7898306-ED77-4BCF-81B2-EA34410FE47D}"/>
              </a:ext>
            </a:extLst>
          </p:cNvPr>
          <p:cNvPicPr>
            <a:picLocks noChangeAspect="1"/>
          </p:cNvPicPr>
          <p:nvPr/>
        </p:nvPicPr>
        <p:blipFill>
          <a:blip r:embed="rId2"/>
          <a:stretch>
            <a:fillRect/>
          </a:stretch>
        </p:blipFill>
        <p:spPr>
          <a:xfrm>
            <a:off x="158045" y="2202715"/>
            <a:ext cx="5289394" cy="3827285"/>
          </a:xfrm>
          <a:prstGeom prst="rect">
            <a:avLst/>
          </a:prstGeom>
        </p:spPr>
      </p:pic>
      <p:pic>
        <p:nvPicPr>
          <p:cNvPr id="5" name="Picture 4">
            <a:extLst>
              <a:ext uri="{FF2B5EF4-FFF2-40B4-BE49-F238E27FC236}">
                <a16:creationId xmlns:a16="http://schemas.microsoft.com/office/drawing/2014/main" id="{F0B73021-18E4-42C5-A737-5F08221A975D}"/>
              </a:ext>
            </a:extLst>
          </p:cNvPr>
          <p:cNvPicPr>
            <a:picLocks noChangeAspect="1"/>
          </p:cNvPicPr>
          <p:nvPr/>
        </p:nvPicPr>
        <p:blipFill>
          <a:blip r:embed="rId3"/>
          <a:stretch>
            <a:fillRect/>
          </a:stretch>
        </p:blipFill>
        <p:spPr>
          <a:xfrm>
            <a:off x="5916553" y="2202715"/>
            <a:ext cx="6117402" cy="4051682"/>
          </a:xfrm>
          <a:prstGeom prst="rect">
            <a:avLst/>
          </a:prstGeom>
        </p:spPr>
      </p:pic>
    </p:spTree>
    <p:extLst>
      <p:ext uri="{BB962C8B-B14F-4D97-AF65-F5344CB8AC3E}">
        <p14:creationId xmlns:p14="http://schemas.microsoft.com/office/powerpoint/2010/main" val="222658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1BA4D-15DC-44E8-9ECA-E5DBB790ABA1}"/>
              </a:ext>
            </a:extLst>
          </p:cNvPr>
          <p:cNvPicPr>
            <a:picLocks noChangeAspect="1"/>
          </p:cNvPicPr>
          <p:nvPr/>
        </p:nvPicPr>
        <p:blipFill>
          <a:blip r:embed="rId3"/>
          <a:stretch>
            <a:fillRect/>
          </a:stretch>
        </p:blipFill>
        <p:spPr>
          <a:xfrm>
            <a:off x="5534552" y="2118585"/>
            <a:ext cx="6657448" cy="4468287"/>
          </a:xfrm>
          <a:prstGeom prst="rect">
            <a:avLst/>
          </a:prstGeom>
        </p:spPr>
      </p:pic>
      <p:sp>
        <p:nvSpPr>
          <p:cNvPr id="2" name="Text Placeholder 1">
            <a:extLst>
              <a:ext uri="{FF2B5EF4-FFF2-40B4-BE49-F238E27FC236}">
                <a16:creationId xmlns:a16="http://schemas.microsoft.com/office/drawing/2014/main" id="{C9B120C7-ED1F-47AD-9D3E-7BD145E31F5F}"/>
              </a:ext>
            </a:extLst>
          </p:cNvPr>
          <p:cNvSpPr>
            <a:spLocks noGrp="1"/>
          </p:cNvSpPr>
          <p:nvPr>
            <p:ph type="body" sz="quarter" idx="10"/>
          </p:nvPr>
        </p:nvSpPr>
        <p:spPr>
          <a:xfrm>
            <a:off x="612218" y="636088"/>
            <a:ext cx="10988019" cy="393192"/>
          </a:xfrm>
        </p:spPr>
        <p:txBody>
          <a:bodyPr/>
          <a:lstStyle/>
          <a:p>
            <a:r>
              <a:rPr lang="en-US" sz="2000" dirty="0"/>
              <a:t>Sensible heat and Latent heat</a:t>
            </a:r>
          </a:p>
        </p:txBody>
      </p:sp>
      <p:sp>
        <p:nvSpPr>
          <p:cNvPr id="3" name="Text Placeholder 2">
            <a:extLst>
              <a:ext uri="{FF2B5EF4-FFF2-40B4-BE49-F238E27FC236}">
                <a16:creationId xmlns:a16="http://schemas.microsoft.com/office/drawing/2014/main" id="{680112E0-9B4A-42A4-909A-FBCE062E2C11}"/>
              </a:ext>
            </a:extLst>
          </p:cNvPr>
          <p:cNvSpPr>
            <a:spLocks noGrp="1"/>
          </p:cNvSpPr>
          <p:nvPr>
            <p:ph type="body" sz="quarter" idx="13"/>
          </p:nvPr>
        </p:nvSpPr>
        <p:spPr>
          <a:xfrm>
            <a:off x="613120" y="1127985"/>
            <a:ext cx="10987117" cy="1600200"/>
          </a:xfrm>
        </p:spPr>
        <p:txBody>
          <a:bodyPr/>
          <a:lstStyle/>
          <a:p>
            <a:pPr>
              <a:buFont typeface="Wingdings" pitchFamily="2" charset="2"/>
              <a:buChar char="Ø"/>
            </a:pPr>
            <a:r>
              <a:rPr lang="en-US" dirty="0"/>
              <a:t>The process of comfort heating and air conditioning is simply a transfer of energy from one substance to another. This energy can be classified as either sensible or latent heat energy.</a:t>
            </a:r>
          </a:p>
          <a:p>
            <a:pPr>
              <a:buFont typeface="Wingdings" pitchFamily="2" charset="2"/>
              <a:buChar char="Ø"/>
            </a:pPr>
            <a:endParaRPr lang="en-US" b="1" dirty="0"/>
          </a:p>
          <a:p>
            <a:pPr>
              <a:buFont typeface="Wingdings" pitchFamily="2" charset="2"/>
              <a:buChar char="Ø"/>
            </a:pPr>
            <a:r>
              <a:rPr lang="en-US" b="1" dirty="0"/>
              <a:t>Sensible heat</a:t>
            </a:r>
            <a:r>
              <a:rPr lang="en-US" dirty="0"/>
              <a:t> is heat energy that, when added to or removed from a substance, results in a measurable change in dry-bulb temperature.</a:t>
            </a:r>
            <a:endParaRPr lang="en-US" b="1" dirty="0"/>
          </a:p>
          <a:p>
            <a:endParaRPr lang="en-US" b="1" dirty="0"/>
          </a:p>
          <a:p>
            <a:pPr>
              <a:buFont typeface="Wingdings" pitchFamily="2" charset="2"/>
              <a:buChar char="Ø"/>
            </a:pPr>
            <a:r>
              <a:rPr lang="en-US" dirty="0"/>
              <a:t>Changes in the </a:t>
            </a:r>
            <a:r>
              <a:rPr lang="en-US" b="1" dirty="0"/>
              <a:t>latent heat </a:t>
            </a:r>
            <a:r>
              <a:rPr lang="en-US" dirty="0"/>
              <a:t>content of a substance are associated with the addition or removal of moisture. </a:t>
            </a:r>
          </a:p>
          <a:p>
            <a:endParaRPr lang="en-US" dirty="0"/>
          </a:p>
        </p:txBody>
      </p:sp>
      <p:pic>
        <p:nvPicPr>
          <p:cNvPr id="5" name="Picture 4">
            <a:extLst>
              <a:ext uri="{FF2B5EF4-FFF2-40B4-BE49-F238E27FC236}">
                <a16:creationId xmlns:a16="http://schemas.microsoft.com/office/drawing/2014/main" id="{5E3A7D70-AB85-40E3-8C2E-C21F845CD240}"/>
              </a:ext>
            </a:extLst>
          </p:cNvPr>
          <p:cNvPicPr>
            <a:picLocks noChangeAspect="1"/>
          </p:cNvPicPr>
          <p:nvPr/>
        </p:nvPicPr>
        <p:blipFill>
          <a:blip r:embed="rId4"/>
          <a:stretch>
            <a:fillRect/>
          </a:stretch>
        </p:blipFill>
        <p:spPr>
          <a:xfrm>
            <a:off x="124178" y="2852364"/>
            <a:ext cx="5496778" cy="3465689"/>
          </a:xfrm>
          <a:prstGeom prst="rect">
            <a:avLst/>
          </a:prstGeom>
        </p:spPr>
      </p:pic>
    </p:spTree>
    <p:extLst>
      <p:ext uri="{BB962C8B-B14F-4D97-AF65-F5344CB8AC3E}">
        <p14:creationId xmlns:p14="http://schemas.microsoft.com/office/powerpoint/2010/main" val="293405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1174DB-8F63-4C5A-BE33-656EC65B962D}"/>
              </a:ext>
            </a:extLst>
          </p:cNvPr>
          <p:cNvSpPr>
            <a:spLocks noGrp="1"/>
          </p:cNvSpPr>
          <p:nvPr>
            <p:ph type="body" sz="quarter" idx="10"/>
          </p:nvPr>
        </p:nvSpPr>
        <p:spPr/>
        <p:txBody>
          <a:bodyPr/>
          <a:lstStyle/>
          <a:p>
            <a:r>
              <a:rPr lang="en-US" sz="2400" dirty="0"/>
              <a:t>Air-conditioning Space design</a:t>
            </a:r>
          </a:p>
        </p:txBody>
      </p:sp>
      <p:sp>
        <p:nvSpPr>
          <p:cNvPr id="3" name="Text Placeholder 2">
            <a:extLst>
              <a:ext uri="{FF2B5EF4-FFF2-40B4-BE49-F238E27FC236}">
                <a16:creationId xmlns:a16="http://schemas.microsoft.com/office/drawing/2014/main" id="{D3C72BFA-11DA-49AC-9908-550CD570B1B3}"/>
              </a:ext>
            </a:extLst>
          </p:cNvPr>
          <p:cNvSpPr>
            <a:spLocks noGrp="1"/>
          </p:cNvSpPr>
          <p:nvPr>
            <p:ph type="body" sz="quarter" idx="13"/>
          </p:nvPr>
        </p:nvSpPr>
        <p:spPr>
          <a:xfrm>
            <a:off x="612219" y="1625600"/>
            <a:ext cx="5258003" cy="4165600"/>
          </a:xfrm>
        </p:spPr>
        <p:txBody>
          <a:bodyPr/>
          <a:lstStyle/>
          <a:p>
            <a:pPr>
              <a:buFont typeface="Wingdings" pitchFamily="2" charset="2"/>
              <a:buChar char="Ø"/>
            </a:pPr>
            <a:r>
              <a:rPr lang="en-US" sz="1800" b="1" dirty="0"/>
              <a:t>Step 1 </a:t>
            </a:r>
          </a:p>
          <a:p>
            <a:pPr marL="161925" lvl="1" indent="0">
              <a:buNone/>
            </a:pPr>
            <a:endParaRPr lang="en-US" sz="1600" dirty="0"/>
          </a:p>
          <a:p>
            <a:pPr lvl="1">
              <a:buFont typeface="Wingdings" panose="05000000000000000000" pitchFamily="2" charset="2"/>
              <a:buChar char="q"/>
            </a:pPr>
            <a:r>
              <a:rPr lang="en-US" sz="1600" dirty="0"/>
              <a:t> Calculate the heat load in the space</a:t>
            </a:r>
          </a:p>
          <a:p>
            <a:pPr>
              <a:buFont typeface="Wingdings" pitchFamily="2" charset="2"/>
              <a:buChar char="Ø"/>
            </a:pPr>
            <a:endParaRPr lang="en-US" sz="1600" dirty="0"/>
          </a:p>
          <a:p>
            <a:pPr>
              <a:buFont typeface="Wingdings" pitchFamily="2" charset="2"/>
              <a:buChar char="Ø"/>
            </a:pPr>
            <a:r>
              <a:rPr lang="en-US" sz="1800" b="1" dirty="0"/>
              <a:t>Step 2</a:t>
            </a:r>
          </a:p>
          <a:p>
            <a:pPr marL="161925" lvl="1" indent="0">
              <a:buNone/>
            </a:pPr>
            <a:endParaRPr lang="en-US" sz="1600" dirty="0"/>
          </a:p>
          <a:p>
            <a:pPr lvl="1">
              <a:buFont typeface="Wingdings" panose="05000000000000000000" pitchFamily="2" charset="2"/>
              <a:buChar char="q"/>
            </a:pPr>
            <a:r>
              <a:rPr lang="en-US" sz="1600" dirty="0"/>
              <a:t> Determine the space air-condition requirement</a:t>
            </a:r>
          </a:p>
          <a:p>
            <a:pPr>
              <a:buFont typeface="Wingdings" pitchFamily="2" charset="2"/>
              <a:buChar char="Ø"/>
            </a:pPr>
            <a:endParaRPr lang="en-US" sz="1600" dirty="0"/>
          </a:p>
          <a:p>
            <a:pPr>
              <a:buFont typeface="Wingdings" pitchFamily="2" charset="2"/>
              <a:buChar char="Ø"/>
            </a:pPr>
            <a:r>
              <a:rPr lang="en-US" sz="1800" b="1" dirty="0"/>
              <a:t>Step 3</a:t>
            </a:r>
          </a:p>
          <a:p>
            <a:pPr marL="161925" lvl="1" indent="0">
              <a:buNone/>
            </a:pPr>
            <a:endParaRPr lang="en-US" sz="1600" dirty="0"/>
          </a:p>
          <a:p>
            <a:pPr lvl="1">
              <a:buFont typeface="Wingdings" panose="05000000000000000000" pitchFamily="2" charset="2"/>
              <a:buChar char="q"/>
            </a:pPr>
            <a:r>
              <a:rPr lang="en-US" sz="1600" dirty="0"/>
              <a:t> Identify the supply air conditions</a:t>
            </a:r>
          </a:p>
          <a:p>
            <a:pPr>
              <a:buFont typeface="Wingdings" pitchFamily="2" charset="2"/>
              <a:buChar char="Ø"/>
            </a:pPr>
            <a:endParaRPr lang="en-US" sz="1600" dirty="0"/>
          </a:p>
          <a:p>
            <a:pPr>
              <a:buFont typeface="Wingdings" pitchFamily="2" charset="2"/>
              <a:buChar char="Ø"/>
            </a:pPr>
            <a:r>
              <a:rPr lang="en-US" sz="1800" b="1" dirty="0"/>
              <a:t>Step 4</a:t>
            </a:r>
          </a:p>
          <a:p>
            <a:pPr marL="161925" lvl="1" indent="0">
              <a:buNone/>
            </a:pPr>
            <a:endParaRPr lang="en-US" sz="1600" dirty="0"/>
          </a:p>
          <a:p>
            <a:pPr lvl="1">
              <a:buFont typeface="Wingdings" panose="05000000000000000000" pitchFamily="2" charset="2"/>
              <a:buChar char="q"/>
            </a:pPr>
            <a:r>
              <a:rPr lang="en-US" sz="1600" dirty="0"/>
              <a:t> Determine the supply air flow</a:t>
            </a:r>
          </a:p>
          <a:p>
            <a:endParaRPr lang="en-US" dirty="0"/>
          </a:p>
        </p:txBody>
      </p:sp>
    </p:spTree>
    <p:extLst>
      <p:ext uri="{BB962C8B-B14F-4D97-AF65-F5344CB8AC3E}">
        <p14:creationId xmlns:p14="http://schemas.microsoft.com/office/powerpoint/2010/main" val="241242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8F2CC7-E3E7-49CF-B7E7-42FF8563AC4B}"/>
              </a:ext>
            </a:extLst>
          </p:cNvPr>
          <p:cNvSpPr>
            <a:spLocks noGrp="1"/>
          </p:cNvSpPr>
          <p:nvPr>
            <p:ph type="body" sz="quarter" idx="10"/>
          </p:nvPr>
        </p:nvSpPr>
        <p:spPr>
          <a:xfrm>
            <a:off x="602441" y="715111"/>
            <a:ext cx="10988019" cy="393192"/>
          </a:xfrm>
        </p:spPr>
        <p:txBody>
          <a:bodyPr/>
          <a:lstStyle/>
          <a:p>
            <a:r>
              <a:rPr lang="en-US" dirty="0"/>
              <a:t>Step 1 – Calculate the heat load in the space</a:t>
            </a:r>
          </a:p>
        </p:txBody>
      </p:sp>
      <p:sp>
        <p:nvSpPr>
          <p:cNvPr id="3" name="Text Placeholder 2">
            <a:extLst>
              <a:ext uri="{FF2B5EF4-FFF2-40B4-BE49-F238E27FC236}">
                <a16:creationId xmlns:a16="http://schemas.microsoft.com/office/drawing/2014/main" id="{1379DF30-FFE4-430E-96A3-C7A665AF2EB4}"/>
              </a:ext>
            </a:extLst>
          </p:cNvPr>
          <p:cNvSpPr>
            <a:spLocks noGrp="1"/>
          </p:cNvSpPr>
          <p:nvPr>
            <p:ph type="body" sz="quarter" idx="13"/>
          </p:nvPr>
        </p:nvSpPr>
        <p:spPr>
          <a:xfrm>
            <a:off x="602441" y="1953332"/>
            <a:ext cx="7525559" cy="4052358"/>
          </a:xfrm>
        </p:spPr>
        <p:txBody>
          <a:bodyPr/>
          <a:lstStyle/>
          <a:p>
            <a:pPr>
              <a:buFont typeface="Wingdings" pitchFamily="2" charset="2"/>
              <a:buChar char="Ø"/>
            </a:pPr>
            <a:r>
              <a:rPr lang="en-US" sz="1600" b="1" dirty="0"/>
              <a:t>Estimating of heat load involves a lot of factors</a:t>
            </a:r>
            <a:r>
              <a:rPr lang="en-US" dirty="0"/>
              <a:t>,</a:t>
            </a:r>
          </a:p>
          <a:p>
            <a:pPr lvl="2">
              <a:buFont typeface="Wingdings" pitchFamily="2" charset="2"/>
              <a:buChar char="v"/>
            </a:pPr>
            <a:endParaRPr lang="en-US" sz="1400" dirty="0"/>
          </a:p>
          <a:p>
            <a:pPr lvl="2">
              <a:buFont typeface="Wingdings" pitchFamily="2" charset="2"/>
              <a:buChar char="v"/>
            </a:pPr>
            <a:r>
              <a:rPr lang="en-US" sz="1400" dirty="0"/>
              <a:t>Building orientation</a:t>
            </a:r>
          </a:p>
          <a:p>
            <a:pPr lvl="2">
              <a:buFont typeface="Wingdings" pitchFamily="2" charset="2"/>
              <a:buChar char="v"/>
            </a:pPr>
            <a:r>
              <a:rPr lang="en-US" sz="1400" dirty="0"/>
              <a:t>Use of the space in the building</a:t>
            </a:r>
          </a:p>
          <a:p>
            <a:pPr lvl="2">
              <a:buFont typeface="Wingdings" pitchFamily="2" charset="2"/>
              <a:buChar char="v"/>
            </a:pPr>
            <a:r>
              <a:rPr lang="en-US" sz="1400" dirty="0"/>
              <a:t>Physical dimensions of the space</a:t>
            </a:r>
          </a:p>
          <a:p>
            <a:pPr lvl="2">
              <a:buFont typeface="Wingdings" pitchFamily="2" charset="2"/>
              <a:buChar char="v"/>
            </a:pPr>
            <a:r>
              <a:rPr lang="en-US" sz="1400" dirty="0"/>
              <a:t>Dimensions of columns and beams within the space</a:t>
            </a:r>
          </a:p>
          <a:p>
            <a:pPr lvl="2">
              <a:buFont typeface="Wingdings" pitchFamily="2" charset="2"/>
              <a:buChar char="v"/>
            </a:pPr>
            <a:r>
              <a:rPr lang="en-US" sz="1400" dirty="0"/>
              <a:t>Construction materials</a:t>
            </a:r>
          </a:p>
          <a:p>
            <a:pPr lvl="2">
              <a:buFont typeface="Wingdings" pitchFamily="2" charset="2"/>
              <a:buChar char="v"/>
            </a:pPr>
            <a:r>
              <a:rPr lang="en-US" sz="1400" dirty="0"/>
              <a:t>Surrounding conditions – presence of reflective surfaces, other buildings’ shading</a:t>
            </a:r>
          </a:p>
          <a:p>
            <a:pPr lvl="2">
              <a:buFont typeface="Wingdings" pitchFamily="2" charset="2"/>
              <a:buChar char="v"/>
            </a:pPr>
            <a:r>
              <a:rPr lang="en-US" sz="1400" dirty="0"/>
              <a:t>Window sizes and position</a:t>
            </a:r>
          </a:p>
          <a:p>
            <a:pPr lvl="2">
              <a:buFont typeface="Wingdings" pitchFamily="2" charset="2"/>
              <a:buChar char="v"/>
            </a:pPr>
            <a:r>
              <a:rPr lang="en-US" sz="1400" dirty="0"/>
              <a:t>Doors</a:t>
            </a:r>
          </a:p>
          <a:p>
            <a:pPr lvl="2">
              <a:buFont typeface="Wingdings" pitchFamily="2" charset="2"/>
              <a:buChar char="v"/>
            </a:pPr>
            <a:r>
              <a:rPr lang="en-US" sz="1400" dirty="0"/>
              <a:t>Presence of stairways, lifts and escalators</a:t>
            </a:r>
          </a:p>
          <a:p>
            <a:pPr lvl="2">
              <a:buFont typeface="Wingdings" pitchFamily="2" charset="2"/>
              <a:buChar char="v"/>
            </a:pPr>
            <a:r>
              <a:rPr lang="en-US" sz="1400" dirty="0"/>
              <a:t>Number and activity level of occupants</a:t>
            </a:r>
          </a:p>
          <a:p>
            <a:pPr lvl="2">
              <a:buFont typeface="Wingdings" pitchFamily="2" charset="2"/>
              <a:buChar char="v"/>
            </a:pPr>
            <a:r>
              <a:rPr lang="en-US" sz="1400" dirty="0"/>
              <a:t>Lighting and types</a:t>
            </a:r>
          </a:p>
          <a:p>
            <a:pPr lvl="2">
              <a:buFont typeface="Wingdings" pitchFamily="2" charset="2"/>
              <a:buChar char="v"/>
            </a:pPr>
            <a:r>
              <a:rPr lang="en-US" sz="1400" dirty="0"/>
              <a:t>Equipment, machines and appliances</a:t>
            </a:r>
          </a:p>
          <a:p>
            <a:pPr lvl="2">
              <a:buFont typeface="Wingdings" pitchFamily="2" charset="2"/>
              <a:buChar char="v"/>
            </a:pPr>
            <a:r>
              <a:rPr lang="en-US" sz="1400" dirty="0"/>
              <a:t>Ventilation</a:t>
            </a:r>
          </a:p>
          <a:p>
            <a:pPr lvl="2">
              <a:buFont typeface="Wingdings" pitchFamily="2" charset="2"/>
              <a:buChar char="v"/>
            </a:pPr>
            <a:r>
              <a:rPr lang="en-US" sz="1400" dirty="0"/>
              <a:t>Operation cycle of building</a:t>
            </a:r>
          </a:p>
          <a:p>
            <a:endParaRPr lang="en-US" dirty="0"/>
          </a:p>
        </p:txBody>
      </p:sp>
    </p:spTree>
    <p:extLst>
      <p:ext uri="{BB962C8B-B14F-4D97-AF65-F5344CB8AC3E}">
        <p14:creationId xmlns:p14="http://schemas.microsoft.com/office/powerpoint/2010/main" val="304334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63F352-F35A-423F-9559-A1234DBA4DF6}"/>
              </a:ext>
            </a:extLst>
          </p:cNvPr>
          <p:cNvSpPr>
            <a:spLocks noGrp="1"/>
          </p:cNvSpPr>
          <p:nvPr>
            <p:ph type="body" sz="quarter" idx="10"/>
          </p:nvPr>
        </p:nvSpPr>
        <p:spPr>
          <a:xfrm>
            <a:off x="601990" y="703822"/>
            <a:ext cx="10988019" cy="393192"/>
          </a:xfrm>
        </p:spPr>
        <p:txBody>
          <a:bodyPr/>
          <a:lstStyle/>
          <a:p>
            <a:r>
              <a:rPr lang="en-US" sz="2000" dirty="0"/>
              <a:t>Step 2 – Determine the space air-condition requirement</a:t>
            </a:r>
            <a:endParaRPr lang="en-US" dirty="0"/>
          </a:p>
        </p:txBody>
      </p:sp>
      <p:sp>
        <p:nvSpPr>
          <p:cNvPr id="3" name="Text Placeholder 2">
            <a:extLst>
              <a:ext uri="{FF2B5EF4-FFF2-40B4-BE49-F238E27FC236}">
                <a16:creationId xmlns:a16="http://schemas.microsoft.com/office/drawing/2014/main" id="{39C8721C-DFD4-43F2-89C6-17B169DB846A}"/>
              </a:ext>
            </a:extLst>
          </p:cNvPr>
          <p:cNvSpPr>
            <a:spLocks noGrp="1"/>
          </p:cNvSpPr>
          <p:nvPr>
            <p:ph type="body" sz="quarter" idx="13"/>
          </p:nvPr>
        </p:nvSpPr>
        <p:spPr>
          <a:xfrm>
            <a:off x="612212" y="1276350"/>
            <a:ext cx="10987117" cy="1921475"/>
          </a:xfrm>
        </p:spPr>
        <p:txBody>
          <a:bodyPr/>
          <a:lstStyle/>
          <a:p>
            <a:pPr>
              <a:buFont typeface="Wingdings" pitchFamily="2" charset="2"/>
              <a:buChar char="Ø"/>
            </a:pPr>
            <a:r>
              <a:rPr lang="en-US" dirty="0"/>
              <a:t>Comfort zone as mentioned earlier</a:t>
            </a:r>
          </a:p>
          <a:p>
            <a:pPr>
              <a:buFont typeface="Wingdings" pitchFamily="2" charset="2"/>
              <a:buChar char="Ø"/>
            </a:pPr>
            <a:endParaRPr lang="en-US" dirty="0"/>
          </a:p>
          <a:p>
            <a:pPr>
              <a:buFont typeface="Wingdings" pitchFamily="2" charset="2"/>
              <a:buChar char="Ø"/>
            </a:pPr>
            <a:r>
              <a:rPr lang="en-US" dirty="0"/>
              <a:t>User requirement</a:t>
            </a:r>
          </a:p>
          <a:p>
            <a:pPr>
              <a:buFont typeface="Wingdings" pitchFamily="2" charset="2"/>
              <a:buChar char="Ø"/>
            </a:pPr>
            <a:endParaRPr lang="en-US" dirty="0"/>
          </a:p>
          <a:p>
            <a:pPr>
              <a:buFont typeface="Wingdings" pitchFamily="2" charset="2"/>
              <a:buChar char="Ø"/>
            </a:pPr>
            <a:r>
              <a:rPr lang="en-US" dirty="0"/>
              <a:t>Energy efficient consideration</a:t>
            </a:r>
          </a:p>
          <a:p>
            <a:pPr>
              <a:buNone/>
            </a:pPr>
            <a:endParaRPr lang="en-US" dirty="0"/>
          </a:p>
          <a:p>
            <a:pPr>
              <a:buNone/>
            </a:pPr>
            <a:r>
              <a:rPr lang="en-US" dirty="0"/>
              <a:t>	Example: </a:t>
            </a:r>
          </a:p>
          <a:p>
            <a:pPr>
              <a:buNone/>
            </a:pPr>
            <a:r>
              <a:rPr lang="en-US" dirty="0"/>
              <a:t>	Dry bulb temperature – 23 °C</a:t>
            </a:r>
          </a:p>
          <a:p>
            <a:pPr>
              <a:buNone/>
            </a:pPr>
            <a:r>
              <a:rPr lang="en-US" dirty="0"/>
              <a:t>	Relative Humidity - 60%</a:t>
            </a:r>
          </a:p>
          <a:p>
            <a:endParaRPr lang="en-US" dirty="0"/>
          </a:p>
        </p:txBody>
      </p:sp>
      <p:sp>
        <p:nvSpPr>
          <p:cNvPr id="4" name="Text Placeholder 2">
            <a:extLst>
              <a:ext uri="{FF2B5EF4-FFF2-40B4-BE49-F238E27FC236}">
                <a16:creationId xmlns:a16="http://schemas.microsoft.com/office/drawing/2014/main" id="{28BE988D-8E16-4B1B-B384-E6A14A4DB045}"/>
              </a:ext>
            </a:extLst>
          </p:cNvPr>
          <p:cNvSpPr txBox="1">
            <a:spLocks/>
          </p:cNvSpPr>
          <p:nvPr/>
        </p:nvSpPr>
        <p:spPr>
          <a:xfrm>
            <a:off x="612212" y="4053367"/>
            <a:ext cx="10987117" cy="2245783"/>
          </a:xfrm>
          <a:prstGeom prst="rect">
            <a:avLst/>
          </a:prstGeom>
          <a:ln>
            <a:noFill/>
          </a:ln>
        </p:spPr>
        <p:txBody>
          <a:bodyPr lIns="0" tIns="0" rIns="0" bIns="0" spcCol="432000"/>
          <a:lstStyle>
            <a:lvl1pPr marL="128588" indent="-128588"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00038" indent="-138113"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86000" indent="-162000" algn="l" defTabSz="685800" rtl="0" eaLnBrk="1" latinLnBrk="0" hangingPunct="1">
              <a:spcBef>
                <a:spcPts val="0"/>
              </a:spcBef>
              <a:spcAft>
                <a:spcPts val="225"/>
              </a:spcAft>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648000" indent="-162000" algn="l" defTabSz="685800" rtl="0" eaLnBrk="1" latinLnBrk="0" hangingPunct="1">
              <a:spcBef>
                <a:spcPts val="0"/>
              </a:spcBef>
              <a:spcAft>
                <a:spcPts val="450"/>
              </a:spcAft>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810000" indent="-171450" algn="l" defTabSz="685800" rtl="0" eaLnBrk="1" latinLnBrk="0" hangingPunct="1">
              <a:spcBef>
                <a:spcPts val="0"/>
              </a:spcBef>
              <a:spcAft>
                <a:spcPts val="450"/>
              </a:spcAft>
              <a:buFont typeface="Calibri" panose="020F0502020204030204" pitchFamily="34" charset="0"/>
              <a:buChar char="─"/>
              <a:defRPr sz="1350" kern="1200">
                <a:solidFill>
                  <a:schemeClr val="tx1"/>
                </a:solidFill>
                <a:latin typeface="+mn-lt"/>
                <a:ea typeface="+mn-ea"/>
                <a:cs typeface="+mn-cs"/>
              </a:defRPr>
            </a:lvl5pPr>
            <a:lvl6pPr marL="972000" indent="-17145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6pPr>
            <a:lvl7pPr marL="1134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7pPr>
            <a:lvl8pPr marL="1296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8pPr>
            <a:lvl9pPr marL="1458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9pPr>
          </a:lstStyle>
          <a:p>
            <a:pPr>
              <a:buFont typeface="Wingdings" pitchFamily="2" charset="2"/>
              <a:buChar char="Ø"/>
            </a:pPr>
            <a:r>
              <a:rPr lang="en-US" dirty="0"/>
              <a:t>Coil curve </a:t>
            </a:r>
          </a:p>
          <a:p>
            <a:pPr>
              <a:buFont typeface="Wingdings" pitchFamily="2" charset="2"/>
              <a:buChar char="Ø"/>
            </a:pPr>
            <a:endParaRPr lang="en-US" dirty="0"/>
          </a:p>
          <a:p>
            <a:pPr>
              <a:buFont typeface="Wingdings" pitchFamily="2" charset="2"/>
              <a:buChar char="Ø"/>
            </a:pPr>
            <a:r>
              <a:rPr lang="en-US" dirty="0"/>
              <a:t>Sensible Heat Ratio</a:t>
            </a:r>
          </a:p>
          <a:p>
            <a:pPr>
              <a:buFont typeface="Wingdings" pitchFamily="2" charset="2"/>
              <a:buChar char="Ø"/>
            </a:pPr>
            <a:endParaRPr lang="en-US" dirty="0"/>
          </a:p>
          <a:p>
            <a:pPr>
              <a:buFont typeface="Wingdings" pitchFamily="2" charset="2"/>
              <a:buChar char="Ø"/>
            </a:pPr>
            <a:r>
              <a:rPr lang="en-US" dirty="0"/>
              <a:t>Apparatus Dew point Temperature</a:t>
            </a:r>
          </a:p>
          <a:p>
            <a:pPr>
              <a:buFont typeface="Wingdings" pitchFamily="2" charset="2"/>
              <a:buChar char="Ø"/>
            </a:pPr>
            <a:endParaRPr lang="en-US" dirty="0"/>
          </a:p>
          <a:p>
            <a:pPr>
              <a:buFont typeface="Wingdings" pitchFamily="2" charset="2"/>
              <a:buChar char="Ø"/>
            </a:pPr>
            <a:r>
              <a:rPr lang="en-US" dirty="0"/>
              <a:t>Simplified method (but no accurate):</a:t>
            </a:r>
          </a:p>
          <a:p>
            <a:pPr>
              <a:buFont typeface="Arial" pitchFamily="34" charset="0"/>
              <a:buNone/>
            </a:pPr>
            <a:endParaRPr lang="en-US" dirty="0"/>
          </a:p>
          <a:p>
            <a:pPr>
              <a:buFont typeface="Arial" pitchFamily="34" charset="0"/>
              <a:buNone/>
            </a:pPr>
            <a:r>
              <a:rPr lang="en-US" dirty="0"/>
              <a:t>On the psychrometric chart draw a cooling line from the space required point, the cross point with saturated line is the supply air condition. </a:t>
            </a:r>
          </a:p>
          <a:p>
            <a:pPr>
              <a:buFont typeface="Arial" pitchFamily="34" charset="0"/>
              <a:buNone/>
            </a:pPr>
            <a:r>
              <a:rPr lang="en-US" dirty="0"/>
              <a:t>For the given example, the supply air dry bulb temperature is around 14.6 °C, considering the accuracy and errors, to take the temperature as 14 °C.</a:t>
            </a:r>
          </a:p>
          <a:p>
            <a:endParaRPr lang="en-US" dirty="0"/>
          </a:p>
        </p:txBody>
      </p:sp>
      <p:sp>
        <p:nvSpPr>
          <p:cNvPr id="5" name="Text Placeholder 1">
            <a:extLst>
              <a:ext uri="{FF2B5EF4-FFF2-40B4-BE49-F238E27FC236}">
                <a16:creationId xmlns:a16="http://schemas.microsoft.com/office/drawing/2014/main" id="{C128F4D0-55E9-49DB-AD8C-2F7EBD9F0F36}"/>
              </a:ext>
            </a:extLst>
          </p:cNvPr>
          <p:cNvSpPr txBox="1">
            <a:spLocks/>
          </p:cNvSpPr>
          <p:nvPr/>
        </p:nvSpPr>
        <p:spPr>
          <a:xfrm>
            <a:off x="601989" y="3429000"/>
            <a:ext cx="10988019" cy="393192"/>
          </a:xfrm>
          <a:prstGeom prst="rect">
            <a:avLst/>
          </a:prstGeom>
        </p:spPr>
        <p:txBody>
          <a:bodyPr lIns="0" tIns="0" rIns="0" bIns="0" anchor="ctr" anchorCtr="0"/>
          <a:lstStyle>
            <a:lvl1pPr marL="0" indent="0" algn="l" defTabSz="685800" rtl="0" eaLnBrk="1" latinLnBrk="0" hangingPunct="1">
              <a:spcBef>
                <a:spcPts val="0"/>
              </a:spcBef>
              <a:buFontTx/>
              <a:buNone/>
              <a:defRPr sz="1875" kern="1200" baseline="0">
                <a:solidFill>
                  <a:schemeClr val="accent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Step 3 – Identify the supply air conditions</a:t>
            </a:r>
          </a:p>
        </p:txBody>
      </p:sp>
    </p:spTree>
    <p:extLst>
      <p:ext uri="{BB962C8B-B14F-4D97-AF65-F5344CB8AC3E}">
        <p14:creationId xmlns:p14="http://schemas.microsoft.com/office/powerpoint/2010/main" val="393128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FC91D6-D21E-4CF9-AAE4-2BE3F71929F3}"/>
              </a:ext>
            </a:extLst>
          </p:cNvPr>
          <p:cNvPicPr>
            <a:picLocks noChangeAspect="1"/>
          </p:cNvPicPr>
          <p:nvPr/>
        </p:nvPicPr>
        <p:blipFill>
          <a:blip r:embed="rId2"/>
          <a:stretch>
            <a:fillRect/>
          </a:stretch>
        </p:blipFill>
        <p:spPr>
          <a:xfrm>
            <a:off x="1005768" y="877840"/>
            <a:ext cx="8421301" cy="5489093"/>
          </a:xfrm>
          <a:prstGeom prst="rect">
            <a:avLst/>
          </a:prstGeom>
        </p:spPr>
      </p:pic>
      <p:sp>
        <p:nvSpPr>
          <p:cNvPr id="2" name="Text Placeholder 1">
            <a:extLst>
              <a:ext uri="{FF2B5EF4-FFF2-40B4-BE49-F238E27FC236}">
                <a16:creationId xmlns:a16="http://schemas.microsoft.com/office/drawing/2014/main" id="{E64957F5-DD75-48C3-86E3-D1A79D5B9F57}"/>
              </a:ext>
            </a:extLst>
          </p:cNvPr>
          <p:cNvSpPr>
            <a:spLocks noGrp="1"/>
          </p:cNvSpPr>
          <p:nvPr>
            <p:ph type="body" sz="quarter" idx="10"/>
          </p:nvPr>
        </p:nvSpPr>
        <p:spPr>
          <a:xfrm>
            <a:off x="601990" y="681244"/>
            <a:ext cx="10988019" cy="393192"/>
          </a:xfrm>
        </p:spPr>
        <p:txBody>
          <a:bodyPr/>
          <a:lstStyle/>
          <a:p>
            <a:r>
              <a:rPr lang="en-US" dirty="0"/>
              <a:t>Step 3 – Identify the supply air conditions</a:t>
            </a:r>
          </a:p>
        </p:txBody>
      </p:sp>
    </p:spTree>
    <p:extLst>
      <p:ext uri="{BB962C8B-B14F-4D97-AF65-F5344CB8AC3E}">
        <p14:creationId xmlns:p14="http://schemas.microsoft.com/office/powerpoint/2010/main" val="4154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3BBDE-115F-4E7D-88FC-6A3E2C187276}"/>
              </a:ext>
            </a:extLst>
          </p:cNvPr>
          <p:cNvSpPr>
            <a:spLocks noGrp="1"/>
          </p:cNvSpPr>
          <p:nvPr>
            <p:ph type="body" sz="quarter" idx="10"/>
          </p:nvPr>
        </p:nvSpPr>
        <p:spPr/>
        <p:txBody>
          <a:bodyPr/>
          <a:lstStyle/>
          <a:p>
            <a:r>
              <a:rPr lang="en-US" sz="2000" dirty="0"/>
              <a:t>ACMV Fundamental Knowledge</a:t>
            </a:r>
          </a:p>
        </p:txBody>
      </p:sp>
      <p:sp>
        <p:nvSpPr>
          <p:cNvPr id="3" name="Text Placeholder 2">
            <a:extLst>
              <a:ext uri="{FF2B5EF4-FFF2-40B4-BE49-F238E27FC236}">
                <a16:creationId xmlns:a16="http://schemas.microsoft.com/office/drawing/2014/main" id="{3AF3D69C-1C16-4434-84BD-D6C61801C42C}"/>
              </a:ext>
            </a:extLst>
          </p:cNvPr>
          <p:cNvSpPr>
            <a:spLocks noGrp="1"/>
          </p:cNvSpPr>
          <p:nvPr>
            <p:ph type="body" sz="quarter" idx="13"/>
          </p:nvPr>
        </p:nvSpPr>
        <p:spPr>
          <a:xfrm>
            <a:off x="612212" y="1523997"/>
            <a:ext cx="10987117" cy="4260850"/>
          </a:xfrm>
        </p:spPr>
        <p:txBody>
          <a:bodyPr/>
          <a:lstStyle/>
          <a:p>
            <a:r>
              <a:rPr lang="en-US" sz="1600" b="1" dirty="0"/>
              <a:t>What is ACMV or HVAC?</a:t>
            </a:r>
          </a:p>
          <a:p>
            <a:pPr lvl="1">
              <a:buFont typeface="Wingdings" pitchFamily="2" charset="2"/>
              <a:buChar char="Ø"/>
            </a:pPr>
            <a:endParaRPr lang="en-US" sz="1400" dirty="0"/>
          </a:p>
          <a:p>
            <a:pPr lvl="1">
              <a:buFont typeface="Wingdings" pitchFamily="2" charset="2"/>
              <a:buChar char="Ø"/>
            </a:pPr>
            <a:r>
              <a:rPr lang="en-US" sz="1400" dirty="0"/>
              <a:t>ACMV is </a:t>
            </a:r>
            <a:r>
              <a:rPr lang="en-GB" sz="1400" dirty="0"/>
              <a:t>an abbreviation of: </a:t>
            </a:r>
            <a:r>
              <a:rPr lang="en-GB" sz="1400" u="sng" dirty="0"/>
              <a:t>A</a:t>
            </a:r>
            <a:r>
              <a:rPr lang="en-GB" sz="1400" dirty="0"/>
              <a:t>ir </a:t>
            </a:r>
            <a:r>
              <a:rPr lang="en-GB" sz="1400" u="sng" dirty="0"/>
              <a:t>C</a:t>
            </a:r>
            <a:r>
              <a:rPr lang="en-GB" sz="1400" dirty="0"/>
              <a:t>onditioning and </a:t>
            </a:r>
            <a:r>
              <a:rPr lang="en-GB" sz="1400" u="sng" dirty="0"/>
              <a:t>M</a:t>
            </a:r>
            <a:r>
              <a:rPr lang="en-GB" sz="1400" dirty="0"/>
              <a:t>echanical </a:t>
            </a:r>
            <a:r>
              <a:rPr lang="en-GB" sz="1400" u="sng" dirty="0"/>
              <a:t>V</a:t>
            </a:r>
            <a:r>
              <a:rPr lang="en-GB" sz="1400" dirty="0"/>
              <a:t>entilation </a:t>
            </a:r>
          </a:p>
          <a:p>
            <a:pPr lvl="1">
              <a:buFont typeface="Wingdings" pitchFamily="2" charset="2"/>
              <a:buChar char="Ø"/>
            </a:pPr>
            <a:endParaRPr lang="en-US" sz="1400" dirty="0"/>
          </a:p>
          <a:p>
            <a:pPr lvl="1">
              <a:buFont typeface="Wingdings" pitchFamily="2" charset="2"/>
              <a:buChar char="Ø"/>
            </a:pPr>
            <a:r>
              <a:rPr lang="en-US" sz="1400" dirty="0"/>
              <a:t>HVAC is </a:t>
            </a:r>
            <a:r>
              <a:rPr lang="en-GB" sz="1400" dirty="0"/>
              <a:t>an abbreviation of: </a:t>
            </a:r>
            <a:r>
              <a:rPr lang="en-GB" sz="1400" u="sng" dirty="0"/>
              <a:t>H</a:t>
            </a:r>
            <a:r>
              <a:rPr lang="en-GB" sz="1400" dirty="0"/>
              <a:t>eat, </a:t>
            </a:r>
            <a:r>
              <a:rPr lang="en-GB" sz="1400" u="sng" dirty="0"/>
              <a:t>V</a:t>
            </a:r>
            <a:r>
              <a:rPr lang="en-GB" sz="1400" dirty="0"/>
              <a:t>entilation and </a:t>
            </a:r>
            <a:r>
              <a:rPr lang="en-GB" sz="1400" u="sng" dirty="0"/>
              <a:t>A</a:t>
            </a:r>
            <a:r>
              <a:rPr lang="en-GB" sz="1400" dirty="0"/>
              <a:t>ir </a:t>
            </a:r>
            <a:r>
              <a:rPr lang="en-GB" sz="1400" u="sng" dirty="0"/>
              <a:t>C</a:t>
            </a:r>
            <a:r>
              <a:rPr lang="en-GB" sz="1400" dirty="0"/>
              <a:t>onditioning </a:t>
            </a:r>
          </a:p>
          <a:p>
            <a:endParaRPr lang="en-GB" sz="1400" dirty="0"/>
          </a:p>
          <a:p>
            <a:r>
              <a:rPr lang="en-GB" sz="1600" b="1" dirty="0"/>
              <a:t>ACMV / HVAC systems provide forced ventilation of facilities with ‘</a:t>
            </a:r>
            <a:r>
              <a:rPr lang="en-GB" sz="1600" b="1" i="1" dirty="0"/>
              <a:t>conditioned</a:t>
            </a:r>
            <a:r>
              <a:rPr lang="en-GB" sz="1600" b="1" dirty="0"/>
              <a:t>’ air</a:t>
            </a:r>
          </a:p>
          <a:p>
            <a:endParaRPr lang="en-GB" sz="1400" dirty="0"/>
          </a:p>
          <a:p>
            <a:r>
              <a:rPr lang="en-GB" sz="1600" b="1" dirty="0"/>
              <a:t>Air conditioning implies control of Temperature (</a:t>
            </a:r>
            <a:r>
              <a:rPr lang="en-GB" sz="1600" b="1" dirty="0">
                <a:cs typeface="Arial" charset="0"/>
              </a:rPr>
              <a:t>°C) </a:t>
            </a:r>
            <a:r>
              <a:rPr lang="en-GB" sz="1600" b="1" dirty="0"/>
              <a:t>and Humidity (%RH)</a:t>
            </a:r>
          </a:p>
          <a:p>
            <a:pPr marL="342900" indent="-342900">
              <a:lnSpc>
                <a:spcPct val="85000"/>
              </a:lnSpc>
              <a:spcBef>
                <a:spcPct val="75000"/>
              </a:spcBef>
              <a:buClr>
                <a:schemeClr val="bg1"/>
              </a:buClr>
              <a:buSzPct val="110000"/>
              <a:buFont typeface="Wingdings" pitchFamily="2" charset="2"/>
              <a:buChar char="§"/>
            </a:pPr>
            <a:r>
              <a:rPr lang="en-GB" sz="1400" dirty="0"/>
              <a:t>‘</a:t>
            </a:r>
            <a:r>
              <a:rPr lang="en-GB" sz="1400" i="1" dirty="0"/>
              <a:t>Conditioning</a:t>
            </a:r>
            <a:r>
              <a:rPr lang="en-GB" sz="1400" dirty="0"/>
              <a:t>’ may involve </a:t>
            </a:r>
          </a:p>
          <a:p>
            <a:pPr marL="742950" lvl="1" indent="-285750">
              <a:lnSpc>
                <a:spcPct val="95000"/>
              </a:lnSpc>
              <a:spcBef>
                <a:spcPct val="40000"/>
              </a:spcBef>
              <a:buClr>
                <a:srgbClr val="917B69"/>
              </a:buClr>
              <a:buFont typeface="Arial" charset="0"/>
              <a:buChar char="•"/>
            </a:pPr>
            <a:r>
              <a:rPr lang="en-GB" sz="1400" dirty="0"/>
              <a:t>Heating &amp; Cooling</a:t>
            </a:r>
          </a:p>
          <a:p>
            <a:pPr marL="742950" lvl="1" indent="-285750">
              <a:lnSpc>
                <a:spcPct val="95000"/>
              </a:lnSpc>
              <a:spcBef>
                <a:spcPct val="40000"/>
              </a:spcBef>
              <a:buClr>
                <a:srgbClr val="917B69"/>
              </a:buClr>
              <a:buFont typeface="Arial" charset="0"/>
              <a:buChar char="•"/>
            </a:pPr>
            <a:r>
              <a:rPr lang="en-GB" sz="1400" dirty="0"/>
              <a:t>Humidification &amp; Dehumidification</a:t>
            </a:r>
          </a:p>
          <a:p>
            <a:pPr marL="742950" lvl="1" indent="-285750">
              <a:lnSpc>
                <a:spcPct val="95000"/>
              </a:lnSpc>
              <a:spcBef>
                <a:spcPct val="40000"/>
              </a:spcBef>
              <a:buClr>
                <a:srgbClr val="917B69"/>
              </a:buClr>
              <a:buFont typeface="Arial" charset="0"/>
              <a:buChar char="•"/>
            </a:pPr>
            <a:r>
              <a:rPr lang="en-GB" sz="1400" dirty="0"/>
              <a:t>Filtration</a:t>
            </a:r>
          </a:p>
          <a:p>
            <a:endParaRPr lang="en-US" dirty="0"/>
          </a:p>
        </p:txBody>
      </p:sp>
    </p:spTree>
    <p:extLst>
      <p:ext uri="{BB962C8B-B14F-4D97-AF65-F5344CB8AC3E}">
        <p14:creationId xmlns:p14="http://schemas.microsoft.com/office/powerpoint/2010/main" val="3865796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3902BF-406B-4986-B608-56B78298BFCB}"/>
              </a:ext>
            </a:extLst>
          </p:cNvPr>
          <p:cNvSpPr>
            <a:spLocks noGrp="1"/>
          </p:cNvSpPr>
          <p:nvPr>
            <p:ph type="body" sz="quarter" idx="10"/>
          </p:nvPr>
        </p:nvSpPr>
        <p:spPr/>
        <p:txBody>
          <a:bodyPr/>
          <a:lstStyle/>
          <a:p>
            <a:r>
              <a:rPr lang="en-US" dirty="0"/>
              <a:t>Step 4 – Determine the supply air flow</a:t>
            </a:r>
          </a:p>
        </p:txBody>
      </p:sp>
      <p:sp>
        <p:nvSpPr>
          <p:cNvPr id="3" name="Text Placeholder 2">
            <a:extLst>
              <a:ext uri="{FF2B5EF4-FFF2-40B4-BE49-F238E27FC236}">
                <a16:creationId xmlns:a16="http://schemas.microsoft.com/office/drawing/2014/main" id="{78A0611D-5D70-41D1-B9EC-399C1CF7AA94}"/>
              </a:ext>
            </a:extLst>
          </p:cNvPr>
          <p:cNvSpPr>
            <a:spLocks noGrp="1"/>
          </p:cNvSpPr>
          <p:nvPr>
            <p:ph type="body" sz="quarter" idx="13"/>
          </p:nvPr>
        </p:nvSpPr>
        <p:spPr>
          <a:xfrm>
            <a:off x="612218" y="1435608"/>
            <a:ext cx="10987117" cy="1140178"/>
          </a:xfrm>
        </p:spPr>
        <p:txBody>
          <a:bodyPr/>
          <a:lstStyle/>
          <a:p>
            <a:pPr>
              <a:buFont typeface="Wingdings" pitchFamily="2" charset="2"/>
              <a:buChar char="Ø"/>
            </a:pPr>
            <a:r>
              <a:rPr lang="en-US" sz="1400" dirty="0"/>
              <a:t>If the heat load estimated is around 10kw for the given space,</a:t>
            </a:r>
          </a:p>
          <a:p>
            <a:pPr>
              <a:buFont typeface="Wingdings" pitchFamily="2" charset="2"/>
              <a:buChar char="Ø"/>
            </a:pPr>
            <a:endParaRPr lang="en-US" sz="1400" dirty="0"/>
          </a:p>
          <a:p>
            <a:pPr>
              <a:buFont typeface="Wingdings" pitchFamily="2" charset="2"/>
              <a:buChar char="Ø"/>
            </a:pPr>
            <a:r>
              <a:rPr lang="en-US" sz="1400" dirty="0"/>
              <a:t>Air flow rate = (0.83 x 10kw) / (23 – 14) =0.92 (m3/s) = 0.92x3600 = 3320 (m3/h)</a:t>
            </a:r>
          </a:p>
          <a:p>
            <a:endParaRPr lang="en-US" dirty="0"/>
          </a:p>
        </p:txBody>
      </p:sp>
    </p:spTree>
    <p:extLst>
      <p:ext uri="{BB962C8B-B14F-4D97-AF65-F5344CB8AC3E}">
        <p14:creationId xmlns:p14="http://schemas.microsoft.com/office/powerpoint/2010/main" val="3773878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81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D80E-1A8B-4D82-B85D-EE0216D5527D}"/>
              </a:ext>
            </a:extLst>
          </p:cNvPr>
          <p:cNvSpPr>
            <a:spLocks noGrp="1"/>
          </p:cNvSpPr>
          <p:nvPr>
            <p:ph type="body" sz="quarter" idx="10"/>
          </p:nvPr>
        </p:nvSpPr>
        <p:spPr>
          <a:xfrm>
            <a:off x="611316" y="671690"/>
            <a:ext cx="10988019" cy="393192"/>
          </a:xfrm>
        </p:spPr>
        <p:txBody>
          <a:bodyPr/>
          <a:lstStyle/>
          <a:p>
            <a:r>
              <a:rPr lang="en-US" dirty="0"/>
              <a:t>ACMV Fundamental Knowledge</a:t>
            </a:r>
          </a:p>
        </p:txBody>
      </p:sp>
      <p:sp>
        <p:nvSpPr>
          <p:cNvPr id="3" name="Text Placeholder 2">
            <a:extLst>
              <a:ext uri="{FF2B5EF4-FFF2-40B4-BE49-F238E27FC236}">
                <a16:creationId xmlns:a16="http://schemas.microsoft.com/office/drawing/2014/main" id="{DD978F25-9989-4CE5-BE0D-12686D072663}"/>
              </a:ext>
            </a:extLst>
          </p:cNvPr>
          <p:cNvSpPr>
            <a:spLocks noGrp="1"/>
          </p:cNvSpPr>
          <p:nvPr>
            <p:ph type="body" sz="quarter" idx="13"/>
          </p:nvPr>
        </p:nvSpPr>
        <p:spPr>
          <a:xfrm>
            <a:off x="611316" y="1309510"/>
            <a:ext cx="5325738" cy="4741333"/>
          </a:xfrm>
        </p:spPr>
        <p:txBody>
          <a:bodyPr/>
          <a:lstStyle/>
          <a:p>
            <a:r>
              <a:rPr lang="en-GB" sz="1600" b="1" dirty="0">
                <a:solidFill>
                  <a:schemeClr val="tx1"/>
                </a:solidFill>
              </a:rPr>
              <a:t>Why is ventilation necessary ?</a:t>
            </a:r>
          </a:p>
          <a:p>
            <a:pPr marL="914400" lvl="1" indent="-457200">
              <a:buFont typeface="+mj-lt"/>
              <a:buAutoNum type="alphaUcPeriod"/>
            </a:pPr>
            <a:endParaRPr lang="en-GB" sz="1400" dirty="0">
              <a:solidFill>
                <a:srgbClr val="695649"/>
              </a:solidFill>
            </a:endParaRPr>
          </a:p>
          <a:p>
            <a:pPr marL="914400" lvl="1" indent="-457200">
              <a:buFont typeface="+mj-lt"/>
              <a:buAutoNum type="alphaUcPeriod"/>
            </a:pPr>
            <a:r>
              <a:rPr lang="en-GB" sz="1400" b="1" i="1" dirty="0">
                <a:solidFill>
                  <a:srgbClr val="695649"/>
                </a:solidFill>
              </a:rPr>
              <a:t>Air to breathe</a:t>
            </a:r>
          </a:p>
          <a:p>
            <a:pPr marL="1312863" lvl="3" indent="-163513">
              <a:lnSpc>
                <a:spcPct val="95000"/>
              </a:lnSpc>
              <a:spcBef>
                <a:spcPct val="40000"/>
              </a:spcBef>
              <a:buClr>
                <a:srgbClr val="917B69"/>
              </a:buClr>
              <a:buFont typeface="Arial" charset="0"/>
              <a:buChar char="•"/>
            </a:pPr>
            <a:r>
              <a:rPr lang="en-GB" sz="1200" dirty="0"/>
              <a:t>Prevents oxygen depletion</a:t>
            </a:r>
          </a:p>
          <a:p>
            <a:pPr marL="1312863" lvl="3" indent="-163513">
              <a:lnSpc>
                <a:spcPct val="95000"/>
              </a:lnSpc>
              <a:spcBef>
                <a:spcPct val="40000"/>
              </a:spcBef>
              <a:buClr>
                <a:srgbClr val="917B69"/>
              </a:buClr>
              <a:buFont typeface="Arial" charset="0"/>
              <a:buChar char="•"/>
            </a:pPr>
            <a:r>
              <a:rPr lang="en-GB" sz="1200" dirty="0"/>
              <a:t>Removal of gases</a:t>
            </a:r>
          </a:p>
          <a:p>
            <a:pPr marL="1312863" lvl="3" indent="-163513">
              <a:lnSpc>
                <a:spcPct val="95000"/>
              </a:lnSpc>
              <a:spcBef>
                <a:spcPct val="40000"/>
              </a:spcBef>
              <a:buClr>
                <a:srgbClr val="917B69"/>
              </a:buClr>
              <a:buFont typeface="Arial" charset="0"/>
              <a:buChar char="•"/>
            </a:pPr>
            <a:r>
              <a:rPr lang="en-GB" sz="1200" dirty="0"/>
              <a:t>Removal of Odours</a:t>
            </a:r>
          </a:p>
          <a:p>
            <a:pPr marL="914400" lvl="1" indent="-457200">
              <a:buFont typeface="+mj-lt"/>
              <a:buAutoNum type="alphaUcPeriod"/>
            </a:pPr>
            <a:endParaRPr lang="en-GB" sz="1400" b="1" i="1" dirty="0">
              <a:solidFill>
                <a:srgbClr val="695649"/>
              </a:solidFill>
            </a:endParaRPr>
          </a:p>
          <a:p>
            <a:pPr marL="914400" lvl="1" indent="-457200">
              <a:buFont typeface="+mj-lt"/>
              <a:buAutoNum type="alphaUcPeriod"/>
            </a:pPr>
            <a:r>
              <a:rPr lang="en-GB" sz="1400" b="1" i="1" dirty="0">
                <a:solidFill>
                  <a:srgbClr val="695649"/>
                </a:solidFill>
              </a:rPr>
              <a:t>Comfortable Working Environment </a:t>
            </a:r>
          </a:p>
          <a:p>
            <a:pPr marL="1312863" lvl="3" indent="-163513">
              <a:lnSpc>
                <a:spcPct val="95000"/>
              </a:lnSpc>
              <a:spcBef>
                <a:spcPct val="40000"/>
              </a:spcBef>
              <a:buClr>
                <a:srgbClr val="917B69"/>
              </a:buClr>
              <a:buFont typeface="Arial" charset="0"/>
              <a:buChar char="•"/>
            </a:pPr>
            <a:r>
              <a:rPr lang="en-GB" sz="1200" dirty="0"/>
              <a:t>Usually removal of heat from:</a:t>
            </a:r>
          </a:p>
          <a:p>
            <a:pPr marL="1492250" lvl="4" indent="-177800">
              <a:lnSpc>
                <a:spcPct val="95000"/>
              </a:lnSpc>
              <a:spcBef>
                <a:spcPct val="30000"/>
              </a:spcBef>
              <a:buClr>
                <a:schemeClr val="tx1"/>
              </a:buClr>
              <a:buFont typeface="Arial" charset="0"/>
              <a:buChar char="-"/>
            </a:pPr>
            <a:r>
              <a:rPr lang="en-GB" sz="1200" dirty="0">
                <a:solidFill>
                  <a:schemeClr val="tx2"/>
                </a:solidFill>
              </a:rPr>
              <a:t>People</a:t>
            </a:r>
          </a:p>
          <a:p>
            <a:pPr marL="1492250" lvl="4" indent="-177800">
              <a:lnSpc>
                <a:spcPct val="95000"/>
              </a:lnSpc>
              <a:spcBef>
                <a:spcPct val="30000"/>
              </a:spcBef>
              <a:buClr>
                <a:schemeClr val="tx1"/>
              </a:buClr>
              <a:buFont typeface="Arial" charset="0"/>
              <a:buChar char="-"/>
            </a:pPr>
            <a:r>
              <a:rPr lang="en-GB" sz="1200" dirty="0">
                <a:solidFill>
                  <a:schemeClr val="tx2"/>
                </a:solidFill>
              </a:rPr>
              <a:t>Lights</a:t>
            </a:r>
          </a:p>
          <a:p>
            <a:pPr marL="1492250" lvl="4" indent="-177800">
              <a:lnSpc>
                <a:spcPct val="95000"/>
              </a:lnSpc>
              <a:spcBef>
                <a:spcPct val="30000"/>
              </a:spcBef>
              <a:buClr>
                <a:schemeClr val="tx1"/>
              </a:buClr>
              <a:buFont typeface="Arial" charset="0"/>
              <a:buChar char="-"/>
            </a:pPr>
            <a:r>
              <a:rPr lang="en-GB" sz="1200" dirty="0">
                <a:solidFill>
                  <a:schemeClr val="tx2"/>
                </a:solidFill>
              </a:rPr>
              <a:t>Equipment</a:t>
            </a:r>
          </a:p>
          <a:p>
            <a:pPr marL="914400" lvl="1" indent="-457200">
              <a:buFont typeface="+mj-lt"/>
              <a:buAutoNum type="alphaUcPeriod"/>
            </a:pPr>
            <a:endParaRPr lang="en-GB" sz="1400" b="1" i="1" dirty="0">
              <a:solidFill>
                <a:srgbClr val="695649"/>
              </a:solidFill>
            </a:endParaRPr>
          </a:p>
          <a:p>
            <a:pPr marL="914400" lvl="1" indent="-457200">
              <a:buFont typeface="+mj-lt"/>
              <a:buAutoNum type="alphaUcPeriod"/>
            </a:pPr>
            <a:r>
              <a:rPr lang="en-GB" sz="1400" b="1" i="1" dirty="0">
                <a:solidFill>
                  <a:srgbClr val="695649"/>
                </a:solidFill>
              </a:rPr>
              <a:t>Contamination Control </a:t>
            </a:r>
          </a:p>
          <a:p>
            <a:pPr marL="1312863" lvl="3" indent="-163513">
              <a:lnSpc>
                <a:spcPct val="95000"/>
              </a:lnSpc>
              <a:spcBef>
                <a:spcPct val="40000"/>
              </a:spcBef>
              <a:buClr>
                <a:srgbClr val="917B69"/>
              </a:buClr>
              <a:buFont typeface="Arial" charset="0"/>
              <a:buChar char="•"/>
            </a:pPr>
            <a:r>
              <a:rPr lang="en-GB" sz="1200" dirty="0"/>
              <a:t>Airborne dust kept to a minimum</a:t>
            </a:r>
          </a:p>
          <a:p>
            <a:pPr marL="1312863" lvl="3" indent="-163513">
              <a:lnSpc>
                <a:spcPct val="95000"/>
              </a:lnSpc>
              <a:spcBef>
                <a:spcPct val="40000"/>
              </a:spcBef>
              <a:buClr>
                <a:srgbClr val="917B69"/>
              </a:buClr>
              <a:buFont typeface="Arial" charset="0"/>
              <a:buChar char="•"/>
            </a:pPr>
            <a:r>
              <a:rPr lang="en-GB" sz="1200" dirty="0"/>
              <a:t>Controlled particulate limits </a:t>
            </a:r>
            <a:r>
              <a:rPr lang="en-GB" sz="1200" dirty="0">
                <a:solidFill>
                  <a:srgbClr val="695649"/>
                </a:solidFill>
              </a:rPr>
              <a:t>	</a:t>
            </a:r>
            <a:endParaRPr lang="en-US" sz="1200" dirty="0"/>
          </a:p>
          <a:p>
            <a:endParaRPr lang="en-US" dirty="0"/>
          </a:p>
        </p:txBody>
      </p:sp>
    </p:spTree>
    <p:extLst>
      <p:ext uri="{BB962C8B-B14F-4D97-AF65-F5344CB8AC3E}">
        <p14:creationId xmlns:p14="http://schemas.microsoft.com/office/powerpoint/2010/main" val="243931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BFBDA-7C3C-463B-8463-42B39348661D}"/>
              </a:ext>
            </a:extLst>
          </p:cNvPr>
          <p:cNvSpPr>
            <a:spLocks noGrp="1"/>
          </p:cNvSpPr>
          <p:nvPr>
            <p:ph type="body" sz="quarter" idx="10"/>
          </p:nvPr>
        </p:nvSpPr>
        <p:spPr>
          <a:xfrm>
            <a:off x="601990" y="734483"/>
            <a:ext cx="10988019" cy="393192"/>
          </a:xfrm>
        </p:spPr>
        <p:txBody>
          <a:bodyPr/>
          <a:lstStyle/>
          <a:p>
            <a:r>
              <a:rPr lang="en-US" dirty="0"/>
              <a:t>ACMV Fundamental Knowledge</a:t>
            </a:r>
          </a:p>
        </p:txBody>
      </p:sp>
      <p:sp>
        <p:nvSpPr>
          <p:cNvPr id="3" name="Text Placeholder 2">
            <a:extLst>
              <a:ext uri="{FF2B5EF4-FFF2-40B4-BE49-F238E27FC236}">
                <a16:creationId xmlns:a16="http://schemas.microsoft.com/office/drawing/2014/main" id="{54BA9CBE-80AF-43CE-BB29-39341D50C1CC}"/>
              </a:ext>
            </a:extLst>
          </p:cNvPr>
          <p:cNvSpPr>
            <a:spLocks noGrp="1"/>
          </p:cNvSpPr>
          <p:nvPr>
            <p:ph type="body" sz="quarter" idx="13"/>
          </p:nvPr>
        </p:nvSpPr>
        <p:spPr>
          <a:xfrm>
            <a:off x="602893" y="1253419"/>
            <a:ext cx="9681286" cy="5294136"/>
          </a:xfrm>
        </p:spPr>
        <p:txBody>
          <a:bodyPr/>
          <a:lstStyle/>
          <a:p>
            <a:r>
              <a:rPr lang="en-GB" sz="1600" b="1" dirty="0">
                <a:solidFill>
                  <a:schemeClr val="tx1"/>
                </a:solidFill>
              </a:rPr>
              <a:t>Air change rates</a:t>
            </a:r>
          </a:p>
          <a:p>
            <a:endParaRPr lang="en-GB" sz="1400" dirty="0"/>
          </a:p>
          <a:p>
            <a:pPr lvl="1"/>
            <a:r>
              <a:rPr lang="en-GB" sz="1400" dirty="0"/>
              <a:t>Supply and extract from a room leads to a “turnover” of air, known as the </a:t>
            </a:r>
            <a:r>
              <a:rPr lang="en-GB" sz="1400" b="1" dirty="0"/>
              <a:t>Room Air Change Rate</a:t>
            </a:r>
          </a:p>
          <a:p>
            <a:endParaRPr lang="en-GB" sz="1400" dirty="0"/>
          </a:p>
          <a:p>
            <a:pPr lvl="1"/>
            <a:r>
              <a:rPr lang="en-GB" sz="1400" dirty="0"/>
              <a:t>Room Air Change Rate  =  </a:t>
            </a:r>
            <a:r>
              <a:rPr lang="en-GB" sz="1400" u="sng" dirty="0"/>
              <a:t>Supply Air Volume Flow</a:t>
            </a:r>
            <a:r>
              <a:rPr lang="en-GB" sz="1400" dirty="0"/>
              <a:t>  (air changes per hour)</a:t>
            </a:r>
          </a:p>
          <a:p>
            <a:pPr>
              <a:buNone/>
            </a:pPr>
            <a:r>
              <a:rPr lang="en-GB" sz="1400" dirty="0"/>
              <a:t>					Room Volume</a:t>
            </a:r>
          </a:p>
          <a:p>
            <a:pPr lvl="1"/>
            <a:r>
              <a:rPr lang="en-GB" sz="1400" dirty="0"/>
              <a:t>Higher air change rates give faster dilution and removal of airborne contaminants, and hence cleaner room conditions</a:t>
            </a:r>
          </a:p>
          <a:p>
            <a:endParaRPr lang="en-GB" sz="1400" dirty="0"/>
          </a:p>
          <a:p>
            <a:pPr lvl="1"/>
            <a:r>
              <a:rPr lang="en-US" sz="1400" dirty="0"/>
              <a:t>The sources of contamination are mainly but not limited to </a:t>
            </a:r>
          </a:p>
          <a:p>
            <a:pPr lvl="2">
              <a:buFont typeface="Wingdings" pitchFamily="2" charset="2"/>
              <a:buChar char="Ø"/>
            </a:pPr>
            <a:r>
              <a:rPr lang="en-GB" sz="1100" b="1" dirty="0">
                <a:solidFill>
                  <a:srgbClr val="695649"/>
                </a:solidFill>
              </a:rPr>
              <a:t>Outside Air</a:t>
            </a:r>
            <a:endParaRPr lang="en-GB" sz="1100" dirty="0">
              <a:solidFill>
                <a:srgbClr val="695649"/>
              </a:solidFill>
            </a:endParaRPr>
          </a:p>
          <a:p>
            <a:pPr marL="855663" lvl="2" indent="-163513">
              <a:lnSpc>
                <a:spcPct val="95000"/>
              </a:lnSpc>
              <a:spcBef>
                <a:spcPct val="40000"/>
              </a:spcBef>
              <a:buClr>
                <a:srgbClr val="917B69"/>
              </a:buClr>
              <a:buFont typeface="Wingdings" pitchFamily="2" charset="2"/>
              <a:buChar char="§"/>
            </a:pPr>
            <a:r>
              <a:rPr lang="en-GB" sz="1100" dirty="0"/>
              <a:t>Pollution</a:t>
            </a:r>
          </a:p>
          <a:p>
            <a:pPr marL="855663" lvl="2" indent="-163513">
              <a:lnSpc>
                <a:spcPct val="95000"/>
              </a:lnSpc>
              <a:spcBef>
                <a:spcPct val="40000"/>
              </a:spcBef>
              <a:buClr>
                <a:srgbClr val="917B69"/>
              </a:buClr>
              <a:buFont typeface="Wingdings" pitchFamily="2" charset="2"/>
              <a:buChar char="§"/>
            </a:pPr>
            <a:r>
              <a:rPr lang="en-GB" sz="1100" dirty="0"/>
              <a:t>Dust</a:t>
            </a:r>
          </a:p>
          <a:p>
            <a:pPr marL="855663" lvl="2" indent="-163513">
              <a:lnSpc>
                <a:spcPct val="95000"/>
              </a:lnSpc>
              <a:spcBef>
                <a:spcPct val="40000"/>
              </a:spcBef>
              <a:buClr>
                <a:srgbClr val="917B69"/>
              </a:buClr>
              <a:buFont typeface="Wingdings" pitchFamily="2" charset="2"/>
              <a:buChar char="§"/>
            </a:pPr>
            <a:r>
              <a:rPr lang="en-GB" sz="1100" dirty="0"/>
              <a:t>Pollen</a:t>
            </a:r>
            <a:endParaRPr lang="en-US" sz="1100" dirty="0"/>
          </a:p>
          <a:p>
            <a:pPr marL="398463" lvl="1" indent="-91440">
              <a:lnSpc>
                <a:spcPct val="95000"/>
              </a:lnSpc>
              <a:spcBef>
                <a:spcPct val="40000"/>
              </a:spcBef>
              <a:buClr>
                <a:srgbClr val="917B69"/>
              </a:buClr>
              <a:buFont typeface="Wingdings" pitchFamily="2" charset="2"/>
              <a:buChar char="Ø"/>
            </a:pPr>
            <a:r>
              <a:rPr lang="en-GB" dirty="0"/>
              <a:t>  </a:t>
            </a:r>
            <a:r>
              <a:rPr lang="en-GB" sz="1100" b="1" dirty="0">
                <a:solidFill>
                  <a:srgbClr val="695649"/>
                </a:solidFill>
              </a:rPr>
              <a:t>Equipment</a:t>
            </a:r>
          </a:p>
          <a:p>
            <a:pPr marL="855663" lvl="2" indent="-163513">
              <a:lnSpc>
                <a:spcPct val="95000"/>
              </a:lnSpc>
              <a:spcBef>
                <a:spcPct val="40000"/>
              </a:spcBef>
              <a:buClr>
                <a:srgbClr val="917B69"/>
              </a:buClr>
              <a:buFont typeface="Wingdings" pitchFamily="2" charset="2"/>
              <a:buChar char="§"/>
            </a:pPr>
            <a:r>
              <a:rPr lang="en-GB" sz="1100" dirty="0"/>
              <a:t>Non-viable particulates</a:t>
            </a:r>
          </a:p>
          <a:p>
            <a:pPr marL="855663" lvl="2" indent="-163513">
              <a:lnSpc>
                <a:spcPct val="95000"/>
              </a:lnSpc>
              <a:spcBef>
                <a:spcPct val="40000"/>
              </a:spcBef>
              <a:buClr>
                <a:srgbClr val="917B69"/>
              </a:buClr>
              <a:buFont typeface="Wingdings" pitchFamily="2" charset="2"/>
              <a:buChar char="§"/>
            </a:pPr>
            <a:r>
              <a:rPr lang="en-GB" sz="1100" dirty="0"/>
              <a:t>Lubricants</a:t>
            </a:r>
          </a:p>
          <a:p>
            <a:pPr marL="548640" lvl="1" indent="-274320">
              <a:lnSpc>
                <a:spcPct val="95000"/>
              </a:lnSpc>
              <a:spcBef>
                <a:spcPct val="40000"/>
              </a:spcBef>
              <a:buClr>
                <a:srgbClr val="917B69"/>
              </a:buClr>
              <a:buFont typeface="Wingdings" pitchFamily="2" charset="2"/>
              <a:buChar char="Ø"/>
            </a:pPr>
            <a:r>
              <a:rPr lang="en-GB" sz="1100" b="1" dirty="0">
                <a:solidFill>
                  <a:srgbClr val="695649"/>
                </a:solidFill>
              </a:rPr>
              <a:t>Humans</a:t>
            </a:r>
            <a:endParaRPr lang="en-GB" sz="1100" dirty="0">
              <a:solidFill>
                <a:srgbClr val="695649"/>
              </a:solidFill>
            </a:endParaRPr>
          </a:p>
          <a:p>
            <a:pPr marL="855663" lvl="2" indent="-163513">
              <a:lnSpc>
                <a:spcPct val="95000"/>
              </a:lnSpc>
              <a:spcBef>
                <a:spcPct val="40000"/>
              </a:spcBef>
              <a:buClr>
                <a:srgbClr val="917B69"/>
              </a:buClr>
              <a:buFont typeface="Wingdings" pitchFamily="2" charset="2"/>
              <a:buChar char="§"/>
            </a:pPr>
            <a:r>
              <a:rPr lang="en-GB" sz="1100" dirty="0"/>
              <a:t>Viable particulates (EM)</a:t>
            </a:r>
          </a:p>
          <a:p>
            <a:pPr marL="855663" lvl="2" indent="-163513">
              <a:lnSpc>
                <a:spcPct val="95000"/>
              </a:lnSpc>
              <a:spcBef>
                <a:spcPct val="40000"/>
              </a:spcBef>
              <a:buClr>
                <a:srgbClr val="917B69"/>
              </a:buClr>
              <a:buFont typeface="Wingdings" pitchFamily="2" charset="2"/>
              <a:buChar char="§"/>
            </a:pPr>
            <a:r>
              <a:rPr lang="en-GB" sz="1100" dirty="0"/>
              <a:t>Non-viable particulates</a:t>
            </a:r>
          </a:p>
          <a:p>
            <a:pPr marL="855663" lvl="2" indent="-163513">
              <a:lnSpc>
                <a:spcPct val="95000"/>
              </a:lnSpc>
              <a:spcBef>
                <a:spcPct val="40000"/>
              </a:spcBef>
              <a:buClr>
                <a:srgbClr val="917B69"/>
              </a:buClr>
              <a:buFont typeface="Wingdings" pitchFamily="2" charset="2"/>
              <a:buChar char="§"/>
            </a:pPr>
            <a:r>
              <a:rPr lang="en-GB" sz="1100" dirty="0"/>
              <a:t>Breathing</a:t>
            </a:r>
          </a:p>
          <a:p>
            <a:pPr marL="855663" lvl="2" indent="-163513">
              <a:lnSpc>
                <a:spcPct val="95000"/>
              </a:lnSpc>
              <a:spcBef>
                <a:spcPct val="40000"/>
              </a:spcBef>
              <a:buClr>
                <a:srgbClr val="917B69"/>
              </a:buClr>
              <a:buFont typeface="Wingdings" pitchFamily="2" charset="2"/>
              <a:buChar char="§"/>
            </a:pPr>
            <a:r>
              <a:rPr lang="en-GB" sz="1100" dirty="0"/>
              <a:t>Perspiration</a:t>
            </a:r>
            <a:endParaRPr lang="en-GB" sz="1100" dirty="0">
              <a:solidFill>
                <a:srgbClr val="695649"/>
              </a:solidFill>
            </a:endParaRPr>
          </a:p>
          <a:p>
            <a:endParaRPr lang="en-US" dirty="0"/>
          </a:p>
        </p:txBody>
      </p:sp>
      <p:sp>
        <p:nvSpPr>
          <p:cNvPr id="4" name="Text Placeholder 2">
            <a:extLst>
              <a:ext uri="{FF2B5EF4-FFF2-40B4-BE49-F238E27FC236}">
                <a16:creationId xmlns:a16="http://schemas.microsoft.com/office/drawing/2014/main" id="{D479A4DB-4B08-4037-9892-67FFD2AC8187}"/>
              </a:ext>
            </a:extLst>
          </p:cNvPr>
          <p:cNvSpPr txBox="1">
            <a:spLocks/>
          </p:cNvSpPr>
          <p:nvPr/>
        </p:nvSpPr>
        <p:spPr>
          <a:xfrm>
            <a:off x="611315" y="3428999"/>
            <a:ext cx="8803618" cy="2858911"/>
          </a:xfrm>
          <a:prstGeom prst="rect">
            <a:avLst/>
          </a:prstGeom>
          <a:ln>
            <a:noFill/>
          </a:ln>
        </p:spPr>
        <p:txBody>
          <a:bodyPr lIns="0" tIns="0" rIns="0" bIns="0" spcCol="432000"/>
          <a:lstStyle>
            <a:lvl1pPr marL="128588" indent="-128588"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00038" indent="-138113"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86000" indent="-162000" algn="l" defTabSz="685800" rtl="0" eaLnBrk="1" latinLnBrk="0" hangingPunct="1">
              <a:spcBef>
                <a:spcPts val="0"/>
              </a:spcBef>
              <a:spcAft>
                <a:spcPts val="225"/>
              </a:spcAft>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648000" indent="-162000" algn="l" defTabSz="685800" rtl="0" eaLnBrk="1" latinLnBrk="0" hangingPunct="1">
              <a:spcBef>
                <a:spcPts val="0"/>
              </a:spcBef>
              <a:spcAft>
                <a:spcPts val="450"/>
              </a:spcAft>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810000" indent="-171450" algn="l" defTabSz="685800" rtl="0" eaLnBrk="1" latinLnBrk="0" hangingPunct="1">
              <a:spcBef>
                <a:spcPts val="0"/>
              </a:spcBef>
              <a:spcAft>
                <a:spcPts val="450"/>
              </a:spcAft>
              <a:buFont typeface="Calibri" panose="020F0502020204030204" pitchFamily="34" charset="0"/>
              <a:buChar char="─"/>
              <a:defRPr sz="1350" kern="1200">
                <a:solidFill>
                  <a:schemeClr val="tx1"/>
                </a:solidFill>
                <a:latin typeface="+mn-lt"/>
                <a:ea typeface="+mn-ea"/>
                <a:cs typeface="+mn-cs"/>
              </a:defRPr>
            </a:lvl5pPr>
            <a:lvl6pPr marL="972000" indent="-17145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6pPr>
            <a:lvl7pPr marL="1134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7pPr>
            <a:lvl8pPr marL="1296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8pPr>
            <a:lvl9pPr marL="1458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9pPr>
          </a:lstStyle>
          <a:p>
            <a:pPr lvl="1">
              <a:buFont typeface="Wingdings" pitchFamily="2" charset="2"/>
              <a:buChar char="Ø"/>
            </a:pPr>
            <a:endParaRPr lang="en-GB" b="1" dirty="0">
              <a:solidFill>
                <a:srgbClr val="695649"/>
              </a:solidFill>
            </a:endParaRPr>
          </a:p>
          <a:p>
            <a:endParaRPr lang="en-US" dirty="0"/>
          </a:p>
        </p:txBody>
      </p:sp>
    </p:spTree>
    <p:extLst>
      <p:ext uri="{BB962C8B-B14F-4D97-AF65-F5344CB8AC3E}">
        <p14:creationId xmlns:p14="http://schemas.microsoft.com/office/powerpoint/2010/main" val="1670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F490FB-6B91-4580-A8D8-DC0CE477636A}"/>
              </a:ext>
            </a:extLst>
          </p:cNvPr>
          <p:cNvSpPr>
            <a:spLocks noGrp="1"/>
          </p:cNvSpPr>
          <p:nvPr>
            <p:ph type="body" sz="quarter" idx="10"/>
          </p:nvPr>
        </p:nvSpPr>
        <p:spPr/>
        <p:txBody>
          <a:bodyPr/>
          <a:lstStyle/>
          <a:p>
            <a:r>
              <a:rPr lang="en-US" sz="2000" dirty="0"/>
              <a:t>ACMV Fundamental Knowledge</a:t>
            </a:r>
          </a:p>
        </p:txBody>
      </p:sp>
      <p:sp>
        <p:nvSpPr>
          <p:cNvPr id="3" name="Text Placeholder 2">
            <a:extLst>
              <a:ext uri="{FF2B5EF4-FFF2-40B4-BE49-F238E27FC236}">
                <a16:creationId xmlns:a16="http://schemas.microsoft.com/office/drawing/2014/main" id="{901E1BC3-73CB-4E63-AD64-9099E969391E}"/>
              </a:ext>
            </a:extLst>
          </p:cNvPr>
          <p:cNvSpPr>
            <a:spLocks noGrp="1"/>
          </p:cNvSpPr>
          <p:nvPr>
            <p:ph type="body" sz="quarter" idx="13"/>
          </p:nvPr>
        </p:nvSpPr>
        <p:spPr>
          <a:xfrm>
            <a:off x="835384" y="1528232"/>
            <a:ext cx="10763951" cy="393192"/>
          </a:xfrm>
        </p:spPr>
        <p:txBody>
          <a:bodyPr/>
          <a:lstStyle/>
          <a:p>
            <a:r>
              <a:rPr lang="en-US" sz="1600" b="1" dirty="0"/>
              <a:t>Cleanroom Industry Design Thumb Rule for ACR</a:t>
            </a:r>
          </a:p>
          <a:p>
            <a:endParaRPr lang="en-US" sz="1600" b="1" dirty="0"/>
          </a:p>
          <a:p>
            <a:pPr marL="0" indent="0">
              <a:buNone/>
            </a:pPr>
            <a:endParaRPr lang="en-US" dirty="0"/>
          </a:p>
        </p:txBody>
      </p:sp>
      <p:graphicFrame>
        <p:nvGraphicFramePr>
          <p:cNvPr id="4" name="Table 3">
            <a:extLst>
              <a:ext uri="{FF2B5EF4-FFF2-40B4-BE49-F238E27FC236}">
                <a16:creationId xmlns:a16="http://schemas.microsoft.com/office/drawing/2014/main" id="{1CE780A3-723C-4272-B166-F78D6FCA2B1F}"/>
              </a:ext>
            </a:extLst>
          </p:cNvPr>
          <p:cNvGraphicFramePr>
            <a:graphicFrameLocks noGrp="1"/>
          </p:cNvGraphicFramePr>
          <p:nvPr>
            <p:extLst>
              <p:ext uri="{D42A27DB-BD31-4B8C-83A1-F6EECF244321}">
                <p14:modId xmlns:p14="http://schemas.microsoft.com/office/powerpoint/2010/main" val="1824737523"/>
              </p:ext>
            </p:extLst>
          </p:nvPr>
        </p:nvGraphicFramePr>
        <p:xfrm>
          <a:off x="2413000" y="2184400"/>
          <a:ext cx="7073900" cy="3479805"/>
        </p:xfrm>
        <a:graphic>
          <a:graphicData uri="http://schemas.openxmlformats.org/drawingml/2006/table">
            <a:tbl>
              <a:tblPr firstRow="1" bandRow="1">
                <a:tableStyleId>{5C22544A-7EE6-4342-B048-85BDC9FD1C3A}</a:tableStyleId>
              </a:tblPr>
              <a:tblGrid>
                <a:gridCol w="916794">
                  <a:extLst>
                    <a:ext uri="{9D8B030D-6E8A-4147-A177-3AD203B41FA5}">
                      <a16:colId xmlns:a16="http://schemas.microsoft.com/office/drawing/2014/main" val="322413076"/>
                    </a:ext>
                  </a:extLst>
                </a:gridCol>
                <a:gridCol w="1271010">
                  <a:extLst>
                    <a:ext uri="{9D8B030D-6E8A-4147-A177-3AD203B41FA5}">
                      <a16:colId xmlns:a16="http://schemas.microsoft.com/office/drawing/2014/main" val="1088166639"/>
                    </a:ext>
                  </a:extLst>
                </a:gridCol>
                <a:gridCol w="2485796">
                  <a:extLst>
                    <a:ext uri="{9D8B030D-6E8A-4147-A177-3AD203B41FA5}">
                      <a16:colId xmlns:a16="http://schemas.microsoft.com/office/drawing/2014/main" val="3163488183"/>
                    </a:ext>
                  </a:extLst>
                </a:gridCol>
                <a:gridCol w="2400300">
                  <a:extLst>
                    <a:ext uri="{9D8B030D-6E8A-4147-A177-3AD203B41FA5}">
                      <a16:colId xmlns:a16="http://schemas.microsoft.com/office/drawing/2014/main" val="1840232372"/>
                    </a:ext>
                  </a:extLst>
                </a:gridCol>
              </a:tblGrid>
              <a:tr h="386645">
                <a:tc>
                  <a:txBody>
                    <a:bodyPr/>
                    <a:lstStyle/>
                    <a:p>
                      <a:pPr algn="ctr"/>
                      <a:r>
                        <a:rPr lang="en-US" dirty="0"/>
                        <a:t>ISO</a:t>
                      </a:r>
                    </a:p>
                  </a:txBody>
                  <a:tcPr/>
                </a:tc>
                <a:tc>
                  <a:txBody>
                    <a:bodyPr/>
                    <a:lstStyle/>
                    <a:p>
                      <a:pPr algn="l"/>
                      <a:r>
                        <a:rPr lang="en-US" dirty="0"/>
                        <a:t>Class</a:t>
                      </a:r>
                    </a:p>
                  </a:txBody>
                  <a:tcPr/>
                </a:tc>
                <a:tc>
                  <a:txBody>
                    <a:bodyPr/>
                    <a:lstStyle/>
                    <a:p>
                      <a:pPr algn="ctr"/>
                      <a:r>
                        <a:rPr lang="en-US" dirty="0"/>
                        <a:t>Fed 208 Control</a:t>
                      </a:r>
                    </a:p>
                  </a:txBody>
                  <a:tcPr/>
                </a:tc>
                <a:tc>
                  <a:txBody>
                    <a:bodyPr/>
                    <a:lstStyle/>
                    <a:p>
                      <a:pPr algn="ctr"/>
                      <a:r>
                        <a:rPr lang="en-US" dirty="0"/>
                        <a:t>Air Changes Rate per Hour</a:t>
                      </a:r>
                    </a:p>
                  </a:txBody>
                  <a:tcPr/>
                </a:tc>
                <a:extLst>
                  <a:ext uri="{0D108BD9-81ED-4DB2-BD59-A6C34878D82A}">
                    <a16:rowId xmlns:a16="http://schemas.microsoft.com/office/drawing/2014/main" val="2691694323"/>
                  </a:ext>
                </a:extLst>
              </a:tr>
              <a:tr h="386645">
                <a:tc>
                  <a:txBody>
                    <a:bodyPr/>
                    <a:lstStyle/>
                    <a:p>
                      <a:pPr algn="ctr"/>
                      <a:r>
                        <a:rPr lang="en-US" dirty="0"/>
                        <a:t>1</a:t>
                      </a:r>
                    </a:p>
                  </a:txBody>
                  <a:tcPr/>
                </a:tc>
                <a:tc>
                  <a:txBody>
                    <a:bodyPr/>
                    <a:lstStyle/>
                    <a:p>
                      <a:pPr algn="l"/>
                      <a:r>
                        <a:rPr lang="en-US" dirty="0"/>
                        <a:t>-</a:t>
                      </a:r>
                    </a:p>
                  </a:txBody>
                  <a:tcPr/>
                </a:tc>
                <a:tc>
                  <a:txBody>
                    <a:bodyPr/>
                    <a:lstStyle/>
                    <a:p>
                      <a:pPr algn="ctr"/>
                      <a:r>
                        <a:rPr lang="en-US" dirty="0"/>
                        <a:t>Stringent</a:t>
                      </a:r>
                    </a:p>
                  </a:txBody>
                  <a:tcPr/>
                </a:tc>
                <a:tc>
                  <a:txBody>
                    <a:bodyPr/>
                    <a:lstStyle/>
                    <a:p>
                      <a:pPr algn="ctr"/>
                      <a:r>
                        <a:rPr lang="en-US" dirty="0"/>
                        <a:t>&gt; 750</a:t>
                      </a:r>
                    </a:p>
                  </a:txBody>
                  <a:tcPr/>
                </a:tc>
                <a:extLst>
                  <a:ext uri="{0D108BD9-81ED-4DB2-BD59-A6C34878D82A}">
                    <a16:rowId xmlns:a16="http://schemas.microsoft.com/office/drawing/2014/main" val="3418547510"/>
                  </a:ext>
                </a:extLst>
              </a:tr>
              <a:tr h="386645">
                <a:tc>
                  <a:txBody>
                    <a:bodyPr/>
                    <a:lstStyle/>
                    <a:p>
                      <a:pPr algn="ctr"/>
                      <a:r>
                        <a:rPr lang="en-US" dirty="0"/>
                        <a:t>2</a:t>
                      </a:r>
                    </a:p>
                  </a:txBody>
                  <a:tcPr/>
                </a:tc>
                <a:tc>
                  <a:txBody>
                    <a:bodyPr/>
                    <a:lstStyle/>
                    <a:p>
                      <a:pPr algn="l"/>
                      <a:r>
                        <a:rPr lang="en-US" dirty="0"/>
                        <a:t>-</a:t>
                      </a:r>
                    </a:p>
                  </a:txBody>
                  <a:tcPr/>
                </a:tc>
                <a:tc>
                  <a:txBody>
                    <a:bodyPr/>
                    <a:lstStyle/>
                    <a:p>
                      <a:pPr algn="ctr"/>
                      <a:r>
                        <a:rPr lang="en-US" dirty="0"/>
                        <a:t>Stringent</a:t>
                      </a:r>
                    </a:p>
                  </a:txBody>
                  <a:tcPr/>
                </a:tc>
                <a:tc>
                  <a:txBody>
                    <a:bodyPr/>
                    <a:lstStyle/>
                    <a:p>
                      <a:pPr algn="ctr"/>
                      <a:r>
                        <a:rPr lang="en-US" dirty="0"/>
                        <a:t>&gt; 750</a:t>
                      </a:r>
                    </a:p>
                  </a:txBody>
                  <a:tcPr/>
                </a:tc>
                <a:extLst>
                  <a:ext uri="{0D108BD9-81ED-4DB2-BD59-A6C34878D82A}">
                    <a16:rowId xmlns:a16="http://schemas.microsoft.com/office/drawing/2014/main" val="2329243542"/>
                  </a:ext>
                </a:extLst>
              </a:tr>
              <a:tr h="386645">
                <a:tc>
                  <a:txBody>
                    <a:bodyPr/>
                    <a:lstStyle/>
                    <a:p>
                      <a:pPr algn="ctr"/>
                      <a:r>
                        <a:rPr lang="en-US" dirty="0"/>
                        <a:t>3</a:t>
                      </a:r>
                    </a:p>
                  </a:txBody>
                  <a:tcPr/>
                </a:tc>
                <a:tc>
                  <a:txBody>
                    <a:bodyPr/>
                    <a:lstStyle/>
                    <a:p>
                      <a:pPr algn="l"/>
                      <a:r>
                        <a:rPr lang="en-US" dirty="0"/>
                        <a:t>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Stringent</a:t>
                      </a:r>
                    </a:p>
                  </a:txBody>
                  <a:tcPr/>
                </a:tc>
                <a:tc>
                  <a:txBody>
                    <a:bodyPr/>
                    <a:lstStyle/>
                    <a:p>
                      <a:pPr algn="ctr"/>
                      <a:r>
                        <a:rPr lang="en-US" dirty="0"/>
                        <a:t>&gt; 750</a:t>
                      </a:r>
                    </a:p>
                  </a:txBody>
                  <a:tcPr/>
                </a:tc>
                <a:extLst>
                  <a:ext uri="{0D108BD9-81ED-4DB2-BD59-A6C34878D82A}">
                    <a16:rowId xmlns:a16="http://schemas.microsoft.com/office/drawing/2014/main" val="4147365596"/>
                  </a:ext>
                </a:extLst>
              </a:tr>
              <a:tr h="386645">
                <a:tc>
                  <a:txBody>
                    <a:bodyPr/>
                    <a:lstStyle/>
                    <a:p>
                      <a:pPr algn="ctr"/>
                      <a:r>
                        <a:rPr lang="en-US" dirty="0"/>
                        <a:t>4</a:t>
                      </a:r>
                    </a:p>
                  </a:txBody>
                  <a:tcPr/>
                </a:tc>
                <a:tc>
                  <a:txBody>
                    <a:bodyPr/>
                    <a:lstStyle/>
                    <a:p>
                      <a:pPr algn="l"/>
                      <a:r>
                        <a:rPr lang="en-US" dirty="0"/>
                        <a:t>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Stringent</a:t>
                      </a:r>
                    </a:p>
                  </a:txBody>
                  <a:tcPr/>
                </a:tc>
                <a:tc>
                  <a:txBody>
                    <a:bodyPr/>
                    <a:lstStyle/>
                    <a:p>
                      <a:pPr algn="ctr"/>
                      <a:r>
                        <a:rPr lang="en-US" dirty="0"/>
                        <a:t>500  - 600</a:t>
                      </a:r>
                    </a:p>
                  </a:txBody>
                  <a:tcPr/>
                </a:tc>
                <a:extLst>
                  <a:ext uri="{0D108BD9-81ED-4DB2-BD59-A6C34878D82A}">
                    <a16:rowId xmlns:a16="http://schemas.microsoft.com/office/drawing/2014/main" val="1975931163"/>
                  </a:ext>
                </a:extLst>
              </a:tr>
              <a:tr h="386645">
                <a:tc>
                  <a:txBody>
                    <a:bodyPr/>
                    <a:lstStyle/>
                    <a:p>
                      <a:pPr algn="ctr"/>
                      <a:r>
                        <a:rPr lang="en-US" dirty="0"/>
                        <a:t>5</a:t>
                      </a:r>
                    </a:p>
                  </a:txBody>
                  <a:tcPr/>
                </a:tc>
                <a:tc>
                  <a:txBody>
                    <a:bodyPr/>
                    <a:lstStyle/>
                    <a:p>
                      <a:pPr algn="l"/>
                      <a:r>
                        <a:rPr lang="en-US" dirty="0"/>
                        <a:t>100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Stringent</a:t>
                      </a:r>
                    </a:p>
                  </a:txBody>
                  <a:tcPr/>
                </a:tc>
                <a:tc>
                  <a:txBody>
                    <a:bodyPr/>
                    <a:lstStyle/>
                    <a:p>
                      <a:pPr algn="ctr"/>
                      <a:r>
                        <a:rPr lang="en-US" dirty="0"/>
                        <a:t>150 - 400</a:t>
                      </a:r>
                    </a:p>
                  </a:txBody>
                  <a:tcPr/>
                </a:tc>
                <a:extLst>
                  <a:ext uri="{0D108BD9-81ED-4DB2-BD59-A6C34878D82A}">
                    <a16:rowId xmlns:a16="http://schemas.microsoft.com/office/drawing/2014/main" val="3066221349"/>
                  </a:ext>
                </a:extLst>
              </a:tr>
              <a:tr h="386645">
                <a:tc>
                  <a:txBody>
                    <a:bodyPr/>
                    <a:lstStyle/>
                    <a:p>
                      <a:pPr algn="ctr"/>
                      <a:r>
                        <a:rPr lang="en-US" dirty="0"/>
                        <a:t>6</a:t>
                      </a:r>
                    </a:p>
                  </a:txBody>
                  <a:tcPr/>
                </a:tc>
                <a:tc>
                  <a:txBody>
                    <a:bodyPr/>
                    <a:lstStyle/>
                    <a:p>
                      <a:pPr algn="l"/>
                      <a:r>
                        <a:rPr lang="en-US" dirty="0"/>
                        <a:t>1,000</a:t>
                      </a:r>
                    </a:p>
                  </a:txBody>
                  <a:tcPr/>
                </a:tc>
                <a:tc>
                  <a:txBody>
                    <a:bodyPr/>
                    <a:lstStyle/>
                    <a:p>
                      <a:pPr algn="ctr"/>
                      <a:r>
                        <a:rPr lang="en-US" dirty="0"/>
                        <a:t>Intermediate</a:t>
                      </a:r>
                    </a:p>
                  </a:txBody>
                  <a:tcPr/>
                </a:tc>
                <a:tc>
                  <a:txBody>
                    <a:bodyPr/>
                    <a:lstStyle/>
                    <a:p>
                      <a:pPr algn="ctr"/>
                      <a:r>
                        <a:rPr lang="en-US" dirty="0"/>
                        <a:t>60 - 100</a:t>
                      </a:r>
                    </a:p>
                  </a:txBody>
                  <a:tcPr/>
                </a:tc>
                <a:extLst>
                  <a:ext uri="{0D108BD9-81ED-4DB2-BD59-A6C34878D82A}">
                    <a16:rowId xmlns:a16="http://schemas.microsoft.com/office/drawing/2014/main" val="992379243"/>
                  </a:ext>
                </a:extLst>
              </a:tr>
              <a:tr h="386645">
                <a:tc>
                  <a:txBody>
                    <a:bodyPr/>
                    <a:lstStyle/>
                    <a:p>
                      <a:pPr algn="ctr"/>
                      <a:r>
                        <a:rPr lang="en-US" dirty="0"/>
                        <a:t>7</a:t>
                      </a:r>
                    </a:p>
                  </a:txBody>
                  <a:tcPr/>
                </a:tc>
                <a:tc>
                  <a:txBody>
                    <a:bodyPr/>
                    <a:lstStyle/>
                    <a:p>
                      <a:pPr algn="l"/>
                      <a:r>
                        <a:rPr lang="en-US" dirty="0"/>
                        <a:t>10,000</a:t>
                      </a:r>
                    </a:p>
                  </a:txBody>
                  <a:tcPr/>
                </a:tc>
                <a:tc>
                  <a:txBody>
                    <a:bodyPr/>
                    <a:lstStyle/>
                    <a:p>
                      <a:pPr algn="ctr"/>
                      <a:r>
                        <a:rPr lang="en-US" dirty="0"/>
                        <a:t>Intermediate</a:t>
                      </a:r>
                    </a:p>
                  </a:txBody>
                  <a:tcPr/>
                </a:tc>
                <a:tc>
                  <a:txBody>
                    <a:bodyPr/>
                    <a:lstStyle/>
                    <a:p>
                      <a:pPr algn="ctr"/>
                      <a:r>
                        <a:rPr lang="en-US" dirty="0"/>
                        <a:t>25 – 40</a:t>
                      </a:r>
                    </a:p>
                  </a:txBody>
                  <a:tcPr/>
                </a:tc>
                <a:extLst>
                  <a:ext uri="{0D108BD9-81ED-4DB2-BD59-A6C34878D82A}">
                    <a16:rowId xmlns:a16="http://schemas.microsoft.com/office/drawing/2014/main" val="3884293724"/>
                  </a:ext>
                </a:extLst>
              </a:tr>
              <a:tr h="386645">
                <a:tc>
                  <a:txBody>
                    <a:bodyPr/>
                    <a:lstStyle/>
                    <a:p>
                      <a:pPr algn="ctr"/>
                      <a:r>
                        <a:rPr lang="en-US" dirty="0"/>
                        <a:t>8</a:t>
                      </a:r>
                    </a:p>
                  </a:txBody>
                  <a:tcPr/>
                </a:tc>
                <a:tc>
                  <a:txBody>
                    <a:bodyPr/>
                    <a:lstStyle/>
                    <a:p>
                      <a:pPr algn="l"/>
                      <a:r>
                        <a:rPr lang="en-US" dirty="0"/>
                        <a:t>100,000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Less Stringent</a:t>
                      </a:r>
                    </a:p>
                  </a:txBody>
                  <a:tcPr/>
                </a:tc>
                <a:tc>
                  <a:txBody>
                    <a:bodyPr/>
                    <a:lstStyle/>
                    <a:p>
                      <a:pPr algn="ctr"/>
                      <a:r>
                        <a:rPr lang="en-US" dirty="0"/>
                        <a:t>10 - 15</a:t>
                      </a:r>
                    </a:p>
                  </a:txBody>
                  <a:tcPr/>
                </a:tc>
                <a:extLst>
                  <a:ext uri="{0D108BD9-81ED-4DB2-BD59-A6C34878D82A}">
                    <a16:rowId xmlns:a16="http://schemas.microsoft.com/office/drawing/2014/main" val="3293280103"/>
                  </a:ext>
                </a:extLst>
              </a:tr>
            </a:tbl>
          </a:graphicData>
        </a:graphic>
      </p:graphicFrame>
    </p:spTree>
    <p:extLst>
      <p:ext uri="{BB962C8B-B14F-4D97-AF65-F5344CB8AC3E}">
        <p14:creationId xmlns:p14="http://schemas.microsoft.com/office/powerpoint/2010/main" val="355602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AB0F0D-D857-46E5-B9BB-DCE57B4F82E5}"/>
              </a:ext>
            </a:extLst>
          </p:cNvPr>
          <p:cNvSpPr>
            <a:spLocks noGrp="1"/>
          </p:cNvSpPr>
          <p:nvPr>
            <p:ph type="body" sz="quarter" idx="10"/>
          </p:nvPr>
        </p:nvSpPr>
        <p:spPr>
          <a:xfrm>
            <a:off x="611316" y="681244"/>
            <a:ext cx="10988019" cy="393192"/>
          </a:xfrm>
        </p:spPr>
        <p:txBody>
          <a:bodyPr/>
          <a:lstStyle/>
          <a:p>
            <a:r>
              <a:rPr lang="en-US" dirty="0"/>
              <a:t>ACMV Fundamental Knowledge</a:t>
            </a:r>
          </a:p>
        </p:txBody>
      </p:sp>
      <p:pic>
        <p:nvPicPr>
          <p:cNvPr id="4" name="Picture 2">
            <a:extLst>
              <a:ext uri="{FF2B5EF4-FFF2-40B4-BE49-F238E27FC236}">
                <a16:creationId xmlns:a16="http://schemas.microsoft.com/office/drawing/2014/main" id="{9A9AB409-DA77-4249-8F21-401EB45597A2}"/>
              </a:ext>
            </a:extLst>
          </p:cNvPr>
          <p:cNvPicPr>
            <a:picLocks noChangeAspect="1" noChangeArrowheads="1"/>
          </p:cNvPicPr>
          <p:nvPr>
            <p:custDataLst>
              <p:tags r:id="rId1"/>
            </p:custDataLst>
          </p:nvPr>
        </p:nvPicPr>
        <p:blipFill>
          <a:blip r:embed="rId3" cstate="print"/>
          <a:srcRect/>
          <a:stretch>
            <a:fillRect/>
          </a:stretch>
        </p:blipFill>
        <p:spPr bwMode="auto">
          <a:xfrm>
            <a:off x="2350169" y="1657548"/>
            <a:ext cx="9681167" cy="5120163"/>
          </a:xfrm>
          <a:prstGeom prst="rect">
            <a:avLst/>
          </a:prstGeom>
          <a:noFill/>
          <a:ln w="9525">
            <a:noFill/>
            <a:miter lim="800000"/>
            <a:headEnd/>
            <a:tailEnd/>
          </a:ln>
        </p:spPr>
      </p:pic>
      <p:sp>
        <p:nvSpPr>
          <p:cNvPr id="3" name="Text Placeholder 2">
            <a:extLst>
              <a:ext uri="{FF2B5EF4-FFF2-40B4-BE49-F238E27FC236}">
                <a16:creationId xmlns:a16="http://schemas.microsoft.com/office/drawing/2014/main" id="{60803C0F-68C6-4A41-912E-BB71F1229FA9}"/>
              </a:ext>
            </a:extLst>
          </p:cNvPr>
          <p:cNvSpPr>
            <a:spLocks noGrp="1"/>
          </p:cNvSpPr>
          <p:nvPr>
            <p:ph type="body" sz="quarter" idx="13"/>
          </p:nvPr>
        </p:nvSpPr>
        <p:spPr>
          <a:xfrm>
            <a:off x="8499311" y="1285015"/>
            <a:ext cx="2685040" cy="393192"/>
          </a:xfrm>
        </p:spPr>
        <p:txBody>
          <a:bodyPr/>
          <a:lstStyle/>
          <a:p>
            <a:pPr marL="0" indent="0">
              <a:buNone/>
            </a:pPr>
            <a:r>
              <a:rPr lang="en-US" b="1" dirty="0"/>
              <a:t>The Psychrometric Chart</a:t>
            </a:r>
          </a:p>
          <a:p>
            <a:pPr marL="0" indent="0">
              <a:buNone/>
            </a:pPr>
            <a:endParaRPr lang="en-US" dirty="0"/>
          </a:p>
        </p:txBody>
      </p:sp>
      <p:sp>
        <p:nvSpPr>
          <p:cNvPr id="5" name="Text Placeholder 2">
            <a:extLst>
              <a:ext uri="{FF2B5EF4-FFF2-40B4-BE49-F238E27FC236}">
                <a16:creationId xmlns:a16="http://schemas.microsoft.com/office/drawing/2014/main" id="{71041345-A203-48A5-8DCB-96F07973DE69}"/>
              </a:ext>
            </a:extLst>
          </p:cNvPr>
          <p:cNvSpPr txBox="1">
            <a:spLocks/>
          </p:cNvSpPr>
          <p:nvPr/>
        </p:nvSpPr>
        <p:spPr>
          <a:xfrm>
            <a:off x="160664" y="1460952"/>
            <a:ext cx="5935336" cy="4260850"/>
          </a:xfrm>
          <a:prstGeom prst="rect">
            <a:avLst/>
          </a:prstGeom>
          <a:ln>
            <a:noFill/>
          </a:ln>
        </p:spPr>
        <p:txBody>
          <a:bodyPr lIns="0" tIns="0" rIns="0" bIns="0" spcCol="432000"/>
          <a:lstStyle>
            <a:lvl1pPr marL="128588" indent="-128588"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00038" indent="-138113"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86000" indent="-162000" algn="l" defTabSz="685800" rtl="0" eaLnBrk="1" latinLnBrk="0" hangingPunct="1">
              <a:spcBef>
                <a:spcPts val="0"/>
              </a:spcBef>
              <a:spcAft>
                <a:spcPts val="225"/>
              </a:spcAft>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648000" indent="-162000" algn="l" defTabSz="685800" rtl="0" eaLnBrk="1" latinLnBrk="0" hangingPunct="1">
              <a:spcBef>
                <a:spcPts val="0"/>
              </a:spcBef>
              <a:spcAft>
                <a:spcPts val="450"/>
              </a:spcAft>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810000" indent="-171450" algn="l" defTabSz="685800" rtl="0" eaLnBrk="1" latinLnBrk="0" hangingPunct="1">
              <a:spcBef>
                <a:spcPts val="0"/>
              </a:spcBef>
              <a:spcAft>
                <a:spcPts val="450"/>
              </a:spcAft>
              <a:buFont typeface="Calibri" panose="020F0502020204030204" pitchFamily="34" charset="0"/>
              <a:buChar char="─"/>
              <a:defRPr sz="1350" kern="1200">
                <a:solidFill>
                  <a:schemeClr val="tx1"/>
                </a:solidFill>
                <a:latin typeface="+mn-lt"/>
                <a:ea typeface="+mn-ea"/>
                <a:cs typeface="+mn-cs"/>
              </a:defRPr>
            </a:lvl5pPr>
            <a:lvl6pPr marL="972000" indent="-17145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6pPr>
            <a:lvl7pPr marL="1134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7pPr>
            <a:lvl8pPr marL="1296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8pPr>
            <a:lvl9pPr marL="1458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9pPr>
          </a:lstStyle>
          <a:p>
            <a:pPr marL="182880" indent="-274320">
              <a:spcBef>
                <a:spcPts val="600"/>
              </a:spcBef>
              <a:spcAft>
                <a:spcPts val="600"/>
              </a:spcAft>
            </a:pPr>
            <a:r>
              <a:rPr lang="en-US" sz="1600" b="1" dirty="0"/>
              <a:t>Psychrometry</a:t>
            </a:r>
            <a:r>
              <a:rPr lang="en-US" sz="1600" dirty="0"/>
              <a:t> is the science dealing with the physical laws of air – water mixtures.</a:t>
            </a:r>
          </a:p>
          <a:p>
            <a:pPr marL="182880" indent="-274320">
              <a:spcBef>
                <a:spcPts val="600"/>
              </a:spcBef>
              <a:spcAft>
                <a:spcPts val="600"/>
              </a:spcAft>
            </a:pPr>
            <a:r>
              <a:rPr lang="en-US" sz="1600" b="1" dirty="0"/>
              <a:t>Properties of Air</a:t>
            </a:r>
          </a:p>
          <a:p>
            <a:pPr lvl="1" indent="365760">
              <a:lnSpc>
                <a:spcPct val="150000"/>
              </a:lnSpc>
              <a:buFont typeface="Wingdings" pitchFamily="2" charset="2"/>
              <a:buChar char="q"/>
            </a:pPr>
            <a:r>
              <a:rPr lang="en-US" dirty="0">
                <a:latin typeface="+mj-lt"/>
              </a:rPr>
              <a:t>Dry-bulb temperature</a:t>
            </a:r>
          </a:p>
          <a:p>
            <a:pPr lvl="1" indent="365760">
              <a:lnSpc>
                <a:spcPct val="150000"/>
              </a:lnSpc>
              <a:buFont typeface="Wingdings" pitchFamily="2" charset="2"/>
              <a:buChar char="q"/>
            </a:pPr>
            <a:r>
              <a:rPr lang="en-US" dirty="0">
                <a:latin typeface="+mj-lt"/>
              </a:rPr>
              <a:t>Wet-bulb temperature  </a:t>
            </a:r>
          </a:p>
          <a:p>
            <a:pPr lvl="1" indent="365760">
              <a:lnSpc>
                <a:spcPct val="150000"/>
              </a:lnSpc>
              <a:buFont typeface="Wingdings" pitchFamily="2" charset="2"/>
              <a:buChar char="q"/>
            </a:pPr>
            <a:r>
              <a:rPr lang="en-US" dirty="0">
                <a:latin typeface="+mj-lt"/>
              </a:rPr>
              <a:t>Dew-point temperature</a:t>
            </a:r>
          </a:p>
          <a:p>
            <a:pPr lvl="1" indent="365760">
              <a:lnSpc>
                <a:spcPct val="150000"/>
              </a:lnSpc>
              <a:buFont typeface="Wingdings" pitchFamily="2" charset="2"/>
              <a:buChar char="q"/>
            </a:pPr>
            <a:r>
              <a:rPr lang="en-US" dirty="0">
                <a:latin typeface="+mj-lt"/>
              </a:rPr>
              <a:t>Relative humidity</a:t>
            </a:r>
          </a:p>
          <a:p>
            <a:pPr lvl="1" indent="365760">
              <a:lnSpc>
                <a:spcPct val="150000"/>
              </a:lnSpc>
              <a:buFont typeface="Wingdings" pitchFamily="2" charset="2"/>
              <a:buChar char="q"/>
            </a:pPr>
            <a:r>
              <a:rPr lang="en-US" dirty="0">
                <a:latin typeface="+mj-lt"/>
              </a:rPr>
              <a:t>Humidity ratio</a:t>
            </a:r>
          </a:p>
          <a:p>
            <a:pPr lvl="1" indent="365760">
              <a:lnSpc>
                <a:spcPct val="150000"/>
              </a:lnSpc>
              <a:buFont typeface="Wingdings" pitchFamily="2" charset="2"/>
              <a:buChar char="q"/>
            </a:pPr>
            <a:r>
              <a:rPr lang="en-US" dirty="0">
                <a:latin typeface="+mj-lt"/>
              </a:rPr>
              <a:t>Specific Volume</a:t>
            </a:r>
          </a:p>
          <a:p>
            <a:pPr lvl="1" indent="365760">
              <a:lnSpc>
                <a:spcPct val="150000"/>
              </a:lnSpc>
              <a:buFont typeface="Wingdings" pitchFamily="2" charset="2"/>
              <a:buChar char="q"/>
            </a:pPr>
            <a:r>
              <a:rPr lang="en-US" dirty="0">
                <a:latin typeface="+mj-lt"/>
              </a:rPr>
              <a:t>Enthalpy</a:t>
            </a:r>
          </a:p>
          <a:p>
            <a:endParaRPr lang="en-US" dirty="0"/>
          </a:p>
        </p:txBody>
      </p:sp>
    </p:spTree>
    <p:extLst>
      <p:ext uri="{BB962C8B-B14F-4D97-AF65-F5344CB8AC3E}">
        <p14:creationId xmlns:p14="http://schemas.microsoft.com/office/powerpoint/2010/main" val="143128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work\Psychometric_final\lo_res\06.gif">
            <a:extLst>
              <a:ext uri="{FF2B5EF4-FFF2-40B4-BE49-F238E27FC236}">
                <a16:creationId xmlns:a16="http://schemas.microsoft.com/office/drawing/2014/main" id="{5884362F-761D-4F52-AE1B-382A40BA0DEC}"/>
              </a:ext>
            </a:extLst>
          </p:cNvPr>
          <p:cNvPicPr>
            <a:picLocks noChangeAspect="1" noChangeArrowheads="1"/>
          </p:cNvPicPr>
          <p:nvPr>
            <p:custDataLst>
              <p:tags r:id="rId1"/>
            </p:custDataLst>
          </p:nvPr>
        </p:nvPicPr>
        <p:blipFill>
          <a:blip r:embed="rId5" cstate="print"/>
          <a:srcRect/>
          <a:stretch>
            <a:fillRect/>
          </a:stretch>
        </p:blipFill>
        <p:spPr bwMode="auto">
          <a:xfrm>
            <a:off x="7100710" y="2847387"/>
            <a:ext cx="3519521" cy="1383361"/>
          </a:xfrm>
          <a:prstGeom prst="rect">
            <a:avLst/>
          </a:prstGeom>
          <a:noFill/>
          <a:ln w="9525">
            <a:noFill/>
            <a:miter lim="800000"/>
            <a:headEnd/>
            <a:tailEnd/>
          </a:ln>
        </p:spPr>
      </p:pic>
      <p:pic>
        <p:nvPicPr>
          <p:cNvPr id="4" name="Picture 3" descr="C:\work\Psychometric_final\lo_res\05.GIF">
            <a:extLst>
              <a:ext uri="{FF2B5EF4-FFF2-40B4-BE49-F238E27FC236}">
                <a16:creationId xmlns:a16="http://schemas.microsoft.com/office/drawing/2014/main" id="{7011053A-3E58-410E-B608-63EC1F9E72A0}"/>
              </a:ext>
            </a:extLst>
          </p:cNvPr>
          <p:cNvPicPr>
            <a:picLocks noChangeAspect="1" noChangeArrowheads="1"/>
          </p:cNvPicPr>
          <p:nvPr>
            <p:custDataLst>
              <p:tags r:id="rId2"/>
            </p:custDataLst>
          </p:nvPr>
        </p:nvPicPr>
        <p:blipFill>
          <a:blip r:embed="rId6" cstate="print"/>
          <a:srcRect/>
          <a:stretch>
            <a:fillRect/>
          </a:stretch>
        </p:blipFill>
        <p:spPr bwMode="auto">
          <a:xfrm>
            <a:off x="7100710" y="1683323"/>
            <a:ext cx="3896626" cy="1449890"/>
          </a:xfrm>
          <a:prstGeom prst="rect">
            <a:avLst/>
          </a:prstGeom>
          <a:noFill/>
          <a:ln w="9525">
            <a:noFill/>
            <a:miter lim="800000"/>
            <a:headEnd/>
            <a:tailEnd/>
          </a:ln>
        </p:spPr>
      </p:pic>
      <p:sp>
        <p:nvSpPr>
          <p:cNvPr id="2" name="Text Placeholder 1">
            <a:extLst>
              <a:ext uri="{FF2B5EF4-FFF2-40B4-BE49-F238E27FC236}">
                <a16:creationId xmlns:a16="http://schemas.microsoft.com/office/drawing/2014/main" id="{67D109B7-CDC6-40BC-ADE7-F68CCC9F4613}"/>
              </a:ext>
            </a:extLst>
          </p:cNvPr>
          <p:cNvSpPr>
            <a:spLocks noGrp="1"/>
          </p:cNvSpPr>
          <p:nvPr>
            <p:ph type="body" sz="quarter" idx="10"/>
          </p:nvPr>
        </p:nvSpPr>
        <p:spPr>
          <a:xfrm>
            <a:off x="611310" y="748978"/>
            <a:ext cx="10988019" cy="393192"/>
          </a:xfrm>
        </p:spPr>
        <p:txBody>
          <a:bodyPr/>
          <a:lstStyle/>
          <a:p>
            <a:r>
              <a:rPr lang="en-US" sz="2000" dirty="0"/>
              <a:t>ACMV Fundamental Knowledge </a:t>
            </a:r>
            <a:r>
              <a:rPr lang="en-US" sz="2400" dirty="0"/>
              <a:t>– Air Properties</a:t>
            </a:r>
            <a:endParaRPr lang="en-US" dirty="0"/>
          </a:p>
        </p:txBody>
      </p:sp>
      <p:sp>
        <p:nvSpPr>
          <p:cNvPr id="3" name="Text Placeholder 2">
            <a:extLst>
              <a:ext uri="{FF2B5EF4-FFF2-40B4-BE49-F238E27FC236}">
                <a16:creationId xmlns:a16="http://schemas.microsoft.com/office/drawing/2014/main" id="{22765604-0D70-4985-BD94-EEEF635ACB3B}"/>
              </a:ext>
            </a:extLst>
          </p:cNvPr>
          <p:cNvSpPr>
            <a:spLocks noGrp="1"/>
          </p:cNvSpPr>
          <p:nvPr>
            <p:ph type="body" sz="quarter" idx="13"/>
          </p:nvPr>
        </p:nvSpPr>
        <p:spPr>
          <a:xfrm>
            <a:off x="612212" y="1493897"/>
            <a:ext cx="10987117" cy="643467"/>
          </a:xfrm>
        </p:spPr>
        <p:txBody>
          <a:bodyPr/>
          <a:lstStyle/>
          <a:p>
            <a:r>
              <a:rPr lang="en-US" sz="1600" b="1" dirty="0"/>
              <a:t>Dry Bulb Temperature (</a:t>
            </a:r>
            <a:r>
              <a:rPr lang="en-US" sz="1600" b="1" dirty="0" err="1"/>
              <a:t>T</a:t>
            </a:r>
            <a:r>
              <a:rPr lang="en-US" sz="1600" b="1" baseline="-25000" dirty="0" err="1"/>
              <a:t>db</a:t>
            </a:r>
            <a:r>
              <a:rPr lang="en-US" sz="1600" b="1" dirty="0"/>
              <a:t>)</a:t>
            </a:r>
          </a:p>
          <a:p>
            <a:pPr marL="0" indent="0">
              <a:buNone/>
            </a:pPr>
            <a:r>
              <a:rPr lang="en-US" sz="1400" b="1" dirty="0"/>
              <a:t>Dry-bulb temperatures</a:t>
            </a:r>
            <a:r>
              <a:rPr lang="en-US" sz="1400" dirty="0"/>
              <a:t> are read from an ordinary thermometer that has a dry bulb</a:t>
            </a:r>
          </a:p>
          <a:p>
            <a:endParaRPr lang="en-US" dirty="0"/>
          </a:p>
        </p:txBody>
      </p:sp>
      <p:sp>
        <p:nvSpPr>
          <p:cNvPr id="5" name="Text Placeholder 2">
            <a:extLst>
              <a:ext uri="{FF2B5EF4-FFF2-40B4-BE49-F238E27FC236}">
                <a16:creationId xmlns:a16="http://schemas.microsoft.com/office/drawing/2014/main" id="{B4BCDACF-2956-4604-BBC5-0DBEF121BE4F}"/>
              </a:ext>
            </a:extLst>
          </p:cNvPr>
          <p:cNvSpPr txBox="1">
            <a:spLocks/>
          </p:cNvSpPr>
          <p:nvPr/>
        </p:nvSpPr>
        <p:spPr>
          <a:xfrm>
            <a:off x="612212" y="2607733"/>
            <a:ext cx="10987117" cy="711200"/>
          </a:xfrm>
          <a:prstGeom prst="rect">
            <a:avLst/>
          </a:prstGeom>
          <a:ln>
            <a:noFill/>
          </a:ln>
        </p:spPr>
        <p:txBody>
          <a:bodyPr lIns="0" tIns="0" rIns="0" bIns="0" spcCol="432000"/>
          <a:lstStyle>
            <a:lvl1pPr marL="128588" indent="-128588"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00038" indent="-138113"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86000" indent="-162000" algn="l" defTabSz="685800" rtl="0" eaLnBrk="1" latinLnBrk="0" hangingPunct="1">
              <a:spcBef>
                <a:spcPts val="0"/>
              </a:spcBef>
              <a:spcAft>
                <a:spcPts val="225"/>
              </a:spcAft>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648000" indent="-162000" algn="l" defTabSz="685800" rtl="0" eaLnBrk="1" latinLnBrk="0" hangingPunct="1">
              <a:spcBef>
                <a:spcPts val="0"/>
              </a:spcBef>
              <a:spcAft>
                <a:spcPts val="450"/>
              </a:spcAft>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810000" indent="-171450" algn="l" defTabSz="685800" rtl="0" eaLnBrk="1" latinLnBrk="0" hangingPunct="1">
              <a:spcBef>
                <a:spcPts val="0"/>
              </a:spcBef>
              <a:spcAft>
                <a:spcPts val="450"/>
              </a:spcAft>
              <a:buFont typeface="Calibri" panose="020F0502020204030204" pitchFamily="34" charset="0"/>
              <a:buChar char="─"/>
              <a:defRPr sz="1350" kern="1200">
                <a:solidFill>
                  <a:schemeClr val="tx1"/>
                </a:solidFill>
                <a:latin typeface="+mn-lt"/>
                <a:ea typeface="+mn-ea"/>
                <a:cs typeface="+mn-cs"/>
              </a:defRPr>
            </a:lvl5pPr>
            <a:lvl6pPr marL="972000" indent="-17145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6pPr>
            <a:lvl7pPr marL="1134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7pPr>
            <a:lvl8pPr marL="1296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8pPr>
            <a:lvl9pPr marL="1458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9pPr>
          </a:lstStyle>
          <a:p>
            <a:r>
              <a:rPr lang="en-US" sz="1600" b="1" dirty="0"/>
              <a:t>Wet Bulb Temperature (</a:t>
            </a:r>
            <a:r>
              <a:rPr lang="en-US" sz="1600" b="1" dirty="0" err="1"/>
              <a:t>T</a:t>
            </a:r>
            <a:r>
              <a:rPr lang="en-US" sz="1600" b="1" baseline="-25000" dirty="0" err="1"/>
              <a:t>wb</a:t>
            </a:r>
            <a:r>
              <a:rPr lang="en-US" sz="1600" b="1" dirty="0"/>
              <a:t>)</a:t>
            </a:r>
          </a:p>
          <a:p>
            <a:pPr>
              <a:buFont typeface="Arial" pitchFamily="34" charset="0"/>
              <a:buNone/>
            </a:pPr>
            <a:r>
              <a:rPr lang="en-US" sz="1400" b="1" dirty="0"/>
              <a:t>	Wet-bulb temperatures</a:t>
            </a:r>
            <a:r>
              <a:rPr lang="en-US" sz="1400" dirty="0"/>
              <a:t> are read from a thermometer whose bulb is covered by a wet wick</a:t>
            </a:r>
          </a:p>
          <a:p>
            <a:endParaRPr lang="en-US" dirty="0"/>
          </a:p>
        </p:txBody>
      </p:sp>
      <p:sp>
        <p:nvSpPr>
          <p:cNvPr id="8" name="Text Placeholder 2">
            <a:extLst>
              <a:ext uri="{FF2B5EF4-FFF2-40B4-BE49-F238E27FC236}">
                <a16:creationId xmlns:a16="http://schemas.microsoft.com/office/drawing/2014/main" id="{B5EA99AB-F6D9-4944-A99F-0900391A3C6E}"/>
              </a:ext>
            </a:extLst>
          </p:cNvPr>
          <p:cNvSpPr txBox="1">
            <a:spLocks/>
          </p:cNvSpPr>
          <p:nvPr/>
        </p:nvSpPr>
        <p:spPr>
          <a:xfrm>
            <a:off x="612212" y="4009437"/>
            <a:ext cx="10987117" cy="711200"/>
          </a:xfrm>
          <a:prstGeom prst="rect">
            <a:avLst/>
          </a:prstGeom>
          <a:ln>
            <a:noFill/>
          </a:ln>
        </p:spPr>
        <p:txBody>
          <a:bodyPr lIns="0" tIns="0" rIns="0" bIns="0" spcCol="432000"/>
          <a:lstStyle>
            <a:lvl1pPr marL="128588" indent="-128588"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00038" indent="-138113"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86000" indent="-162000" algn="l" defTabSz="685800" rtl="0" eaLnBrk="1" latinLnBrk="0" hangingPunct="1">
              <a:spcBef>
                <a:spcPts val="0"/>
              </a:spcBef>
              <a:spcAft>
                <a:spcPts val="225"/>
              </a:spcAft>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648000" indent="-162000" algn="l" defTabSz="685800" rtl="0" eaLnBrk="1" latinLnBrk="0" hangingPunct="1">
              <a:spcBef>
                <a:spcPts val="0"/>
              </a:spcBef>
              <a:spcAft>
                <a:spcPts val="450"/>
              </a:spcAft>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810000" indent="-171450" algn="l" defTabSz="685800" rtl="0" eaLnBrk="1" latinLnBrk="0" hangingPunct="1">
              <a:spcBef>
                <a:spcPts val="0"/>
              </a:spcBef>
              <a:spcAft>
                <a:spcPts val="450"/>
              </a:spcAft>
              <a:buFont typeface="Calibri" panose="020F0502020204030204" pitchFamily="34" charset="0"/>
              <a:buChar char="─"/>
              <a:defRPr sz="1350" kern="1200">
                <a:solidFill>
                  <a:schemeClr val="tx1"/>
                </a:solidFill>
                <a:latin typeface="+mn-lt"/>
                <a:ea typeface="+mn-ea"/>
                <a:cs typeface="+mn-cs"/>
              </a:defRPr>
            </a:lvl5pPr>
            <a:lvl6pPr marL="972000" indent="-17145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6pPr>
            <a:lvl7pPr marL="1134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7pPr>
            <a:lvl8pPr marL="1296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8pPr>
            <a:lvl9pPr marL="1458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9pPr>
          </a:lstStyle>
          <a:p>
            <a:r>
              <a:rPr lang="en-US" sz="1600" b="1" dirty="0"/>
              <a:t>Dew Point temperature (</a:t>
            </a:r>
            <a:r>
              <a:rPr lang="en-US" sz="1600" b="1" dirty="0" err="1"/>
              <a:t>T</a:t>
            </a:r>
            <a:r>
              <a:rPr lang="en-US" sz="1600" b="1" baseline="-25000" dirty="0" err="1"/>
              <a:t>dp</a:t>
            </a:r>
            <a:r>
              <a:rPr lang="en-US" sz="1600" b="1" dirty="0"/>
              <a:t>)</a:t>
            </a:r>
          </a:p>
          <a:p>
            <a:pPr>
              <a:buFont typeface="Arial" pitchFamily="34" charset="0"/>
              <a:buNone/>
            </a:pPr>
            <a:r>
              <a:rPr lang="en-US" sz="1400" b="1" dirty="0"/>
              <a:t>	Dew-point temperature</a:t>
            </a:r>
            <a:r>
              <a:rPr lang="en-US" sz="1400" dirty="0"/>
              <a:t> is the temperature at which moisture leaves the air and condenses on objects.</a:t>
            </a:r>
          </a:p>
          <a:p>
            <a:endParaRPr lang="en-US" dirty="0"/>
          </a:p>
        </p:txBody>
      </p:sp>
      <p:pic>
        <p:nvPicPr>
          <p:cNvPr id="9" name="Picture 11" descr="C:\work\Psychometric_final\lo_res\07.GIF">
            <a:extLst>
              <a:ext uri="{FF2B5EF4-FFF2-40B4-BE49-F238E27FC236}">
                <a16:creationId xmlns:a16="http://schemas.microsoft.com/office/drawing/2014/main" id="{C8EACDF5-4A3D-4071-8A2A-C30BBD052EE0}"/>
              </a:ext>
            </a:extLst>
          </p:cNvPr>
          <p:cNvPicPr>
            <a:picLocks noChangeAspect="1" noChangeArrowheads="1"/>
          </p:cNvPicPr>
          <p:nvPr>
            <p:custDataLst>
              <p:tags r:id="rId3"/>
            </p:custDataLst>
          </p:nvPr>
        </p:nvPicPr>
        <p:blipFill>
          <a:blip r:embed="rId7" cstate="print"/>
          <a:srcRect/>
          <a:stretch>
            <a:fillRect/>
          </a:stretch>
        </p:blipFill>
        <p:spPr bwMode="auto">
          <a:xfrm>
            <a:off x="8096219" y="4720637"/>
            <a:ext cx="2524012" cy="1893009"/>
          </a:xfrm>
          <a:prstGeom prst="rect">
            <a:avLst/>
          </a:prstGeom>
          <a:noFill/>
          <a:ln w="9525">
            <a:noFill/>
            <a:miter lim="800000"/>
            <a:headEnd/>
            <a:tailEnd/>
          </a:ln>
        </p:spPr>
      </p:pic>
    </p:spTree>
    <p:extLst>
      <p:ext uri="{BB962C8B-B14F-4D97-AF65-F5344CB8AC3E}">
        <p14:creationId xmlns:p14="http://schemas.microsoft.com/office/powerpoint/2010/main" val="280559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9787D-1701-4F9F-93B7-20D719396B36}"/>
              </a:ext>
            </a:extLst>
          </p:cNvPr>
          <p:cNvSpPr>
            <a:spLocks noGrp="1"/>
          </p:cNvSpPr>
          <p:nvPr>
            <p:ph type="body" sz="quarter" idx="10"/>
          </p:nvPr>
        </p:nvSpPr>
        <p:spPr>
          <a:xfrm>
            <a:off x="611316" y="748977"/>
            <a:ext cx="10988019" cy="393192"/>
          </a:xfrm>
        </p:spPr>
        <p:txBody>
          <a:bodyPr/>
          <a:lstStyle/>
          <a:p>
            <a:r>
              <a:rPr lang="en-US" sz="2000" dirty="0"/>
              <a:t>ACMV Fundamental Knowledge </a:t>
            </a:r>
            <a:r>
              <a:rPr lang="en-US" sz="2400" dirty="0"/>
              <a:t>– Air Properties</a:t>
            </a:r>
            <a:endParaRPr lang="en-US" dirty="0"/>
          </a:p>
        </p:txBody>
      </p:sp>
      <p:sp>
        <p:nvSpPr>
          <p:cNvPr id="3" name="Text Placeholder 2">
            <a:extLst>
              <a:ext uri="{FF2B5EF4-FFF2-40B4-BE49-F238E27FC236}">
                <a16:creationId xmlns:a16="http://schemas.microsoft.com/office/drawing/2014/main" id="{0AF115FA-A33A-4C43-B265-02391F956ED5}"/>
              </a:ext>
            </a:extLst>
          </p:cNvPr>
          <p:cNvSpPr>
            <a:spLocks noGrp="1"/>
          </p:cNvSpPr>
          <p:nvPr>
            <p:ph type="body" sz="quarter" idx="13"/>
          </p:nvPr>
        </p:nvSpPr>
        <p:spPr>
          <a:xfrm>
            <a:off x="602441" y="1354665"/>
            <a:ext cx="10987117" cy="1174044"/>
          </a:xfrm>
        </p:spPr>
        <p:txBody>
          <a:bodyPr/>
          <a:lstStyle/>
          <a:p>
            <a:r>
              <a:rPr lang="en-US" sz="1600" b="1" dirty="0"/>
              <a:t>Saturated Air</a:t>
            </a:r>
          </a:p>
          <a:p>
            <a:pPr>
              <a:buNone/>
            </a:pPr>
            <a:r>
              <a:rPr lang="en-US" dirty="0"/>
              <a:t>When the dry-bulb, wet-bulb, and dew-point temperatures are the same, the air is </a:t>
            </a:r>
            <a:r>
              <a:rPr lang="en-US" b="1" dirty="0"/>
              <a:t>saturated</a:t>
            </a:r>
            <a:r>
              <a:rPr lang="en-US" dirty="0"/>
              <a:t>. It can hold no more moisture. When air is at a saturated condition, moisture entering the air displaces moisture within the air. The displaced moisture leaves the air in the form of fine droplets. When this condition occurs in nature, it is called fog.</a:t>
            </a:r>
          </a:p>
          <a:p>
            <a:endParaRPr lang="en-US" dirty="0"/>
          </a:p>
        </p:txBody>
      </p:sp>
      <p:pic>
        <p:nvPicPr>
          <p:cNvPr id="4" name="Picture 10" descr="C:\work\Psychometric_final\lo_res\08.GIF">
            <a:extLst>
              <a:ext uri="{FF2B5EF4-FFF2-40B4-BE49-F238E27FC236}">
                <a16:creationId xmlns:a16="http://schemas.microsoft.com/office/drawing/2014/main" id="{BE49B4B9-4021-4966-BC4A-887003B124CA}"/>
              </a:ext>
            </a:extLst>
          </p:cNvPr>
          <p:cNvPicPr>
            <a:picLocks noChangeAspect="1" noChangeArrowheads="1"/>
          </p:cNvPicPr>
          <p:nvPr>
            <p:custDataLst>
              <p:tags r:id="rId1"/>
            </p:custDataLst>
          </p:nvPr>
        </p:nvPicPr>
        <p:blipFill>
          <a:blip r:embed="rId3" cstate="print"/>
          <a:srcRect/>
          <a:stretch>
            <a:fillRect/>
          </a:stretch>
        </p:blipFill>
        <p:spPr bwMode="auto">
          <a:xfrm>
            <a:off x="4762265" y="2285998"/>
            <a:ext cx="2187558" cy="1639909"/>
          </a:xfrm>
          <a:prstGeom prst="rect">
            <a:avLst/>
          </a:prstGeom>
          <a:noFill/>
          <a:ln w="9525">
            <a:noFill/>
            <a:miter lim="800000"/>
            <a:headEnd/>
            <a:tailEnd/>
          </a:ln>
        </p:spPr>
      </p:pic>
      <p:sp>
        <p:nvSpPr>
          <p:cNvPr id="5" name="Text Placeholder 2">
            <a:extLst>
              <a:ext uri="{FF2B5EF4-FFF2-40B4-BE49-F238E27FC236}">
                <a16:creationId xmlns:a16="http://schemas.microsoft.com/office/drawing/2014/main" id="{0267D7EC-BDB2-47E1-A9D2-FA46EA65C674}"/>
              </a:ext>
            </a:extLst>
          </p:cNvPr>
          <p:cNvSpPr txBox="1">
            <a:spLocks/>
          </p:cNvSpPr>
          <p:nvPr/>
        </p:nvSpPr>
        <p:spPr>
          <a:xfrm>
            <a:off x="602440" y="3990622"/>
            <a:ext cx="10987117" cy="1309511"/>
          </a:xfrm>
          <a:prstGeom prst="rect">
            <a:avLst/>
          </a:prstGeom>
          <a:ln>
            <a:noFill/>
          </a:ln>
        </p:spPr>
        <p:txBody>
          <a:bodyPr lIns="0" tIns="0" rIns="0" bIns="0" spcCol="432000"/>
          <a:lstStyle>
            <a:lvl1pPr marL="128588" indent="-128588"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00038" indent="-138113"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86000" indent="-162000" algn="l" defTabSz="685800" rtl="0" eaLnBrk="1" latinLnBrk="0" hangingPunct="1">
              <a:spcBef>
                <a:spcPts val="0"/>
              </a:spcBef>
              <a:spcAft>
                <a:spcPts val="225"/>
              </a:spcAft>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648000" indent="-162000" algn="l" defTabSz="685800" rtl="0" eaLnBrk="1" latinLnBrk="0" hangingPunct="1">
              <a:spcBef>
                <a:spcPts val="0"/>
              </a:spcBef>
              <a:spcAft>
                <a:spcPts val="450"/>
              </a:spcAft>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810000" indent="-171450" algn="l" defTabSz="685800" rtl="0" eaLnBrk="1" latinLnBrk="0" hangingPunct="1">
              <a:spcBef>
                <a:spcPts val="0"/>
              </a:spcBef>
              <a:spcAft>
                <a:spcPts val="450"/>
              </a:spcAft>
              <a:buFont typeface="Calibri" panose="020F0502020204030204" pitchFamily="34" charset="0"/>
              <a:buChar char="─"/>
              <a:defRPr sz="1350" kern="1200">
                <a:solidFill>
                  <a:schemeClr val="tx1"/>
                </a:solidFill>
                <a:latin typeface="+mn-lt"/>
                <a:ea typeface="+mn-ea"/>
                <a:cs typeface="+mn-cs"/>
              </a:defRPr>
            </a:lvl5pPr>
            <a:lvl6pPr marL="972000" indent="-17145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6pPr>
            <a:lvl7pPr marL="1134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7pPr>
            <a:lvl8pPr marL="1296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8pPr>
            <a:lvl9pPr marL="1458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9pPr>
          </a:lstStyle>
          <a:p>
            <a:r>
              <a:rPr lang="en-US" sz="1600" b="1" dirty="0"/>
              <a:t>Relative humidity </a:t>
            </a:r>
            <a:r>
              <a:rPr lang="en-US" sz="1600" dirty="0"/>
              <a:t>(</a:t>
            </a:r>
            <a:r>
              <a:rPr lang="el-GR" sz="1600" dirty="0"/>
              <a:t>Φ</a:t>
            </a:r>
            <a:r>
              <a:rPr lang="en-US" sz="1600" dirty="0"/>
              <a:t>), </a:t>
            </a:r>
          </a:p>
          <a:p>
            <a:pPr>
              <a:buFont typeface="Arial" pitchFamily="34" charset="0"/>
              <a:buNone/>
            </a:pPr>
            <a:r>
              <a:rPr lang="en-US" dirty="0"/>
              <a:t>	is a comparison of the amount of moisture that a given amount of air </a:t>
            </a:r>
            <a:r>
              <a:rPr lang="en-US" i="1" dirty="0"/>
              <a:t>is</a:t>
            </a:r>
            <a:r>
              <a:rPr lang="en-US" dirty="0"/>
              <a:t> holding, to the amount of moisture that the same amount of air </a:t>
            </a:r>
            <a:r>
              <a:rPr lang="en-US" i="1" dirty="0"/>
              <a:t>can</a:t>
            </a:r>
            <a:r>
              <a:rPr lang="en-US" dirty="0"/>
              <a:t> hold, at the same dry-bulb temperature.	Relative humidity is expressed as a percentage</a:t>
            </a:r>
          </a:p>
          <a:p>
            <a:endParaRPr lang="en-US" dirty="0"/>
          </a:p>
        </p:txBody>
      </p:sp>
      <p:pic>
        <p:nvPicPr>
          <p:cNvPr id="6" name="Picture 5">
            <a:extLst>
              <a:ext uri="{FF2B5EF4-FFF2-40B4-BE49-F238E27FC236}">
                <a16:creationId xmlns:a16="http://schemas.microsoft.com/office/drawing/2014/main" id="{25312C74-419F-4C5C-9244-8C673B4FE3F2}"/>
              </a:ext>
            </a:extLst>
          </p:cNvPr>
          <p:cNvPicPr>
            <a:picLocks noChangeAspect="1"/>
          </p:cNvPicPr>
          <p:nvPr/>
        </p:nvPicPr>
        <p:blipFill>
          <a:blip r:embed="rId4"/>
          <a:stretch>
            <a:fillRect/>
          </a:stretch>
        </p:blipFill>
        <p:spPr>
          <a:xfrm>
            <a:off x="2985887" y="5136445"/>
            <a:ext cx="6238875" cy="1028700"/>
          </a:xfrm>
          <a:prstGeom prst="rect">
            <a:avLst/>
          </a:prstGeom>
        </p:spPr>
      </p:pic>
    </p:spTree>
    <p:extLst>
      <p:ext uri="{BB962C8B-B14F-4D97-AF65-F5344CB8AC3E}">
        <p14:creationId xmlns:p14="http://schemas.microsoft.com/office/powerpoint/2010/main" val="241446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4D1B27-B23B-405B-A233-C89ADE8F1948}"/>
              </a:ext>
            </a:extLst>
          </p:cNvPr>
          <p:cNvSpPr>
            <a:spLocks noGrp="1"/>
          </p:cNvSpPr>
          <p:nvPr>
            <p:ph type="body" sz="quarter" idx="10"/>
          </p:nvPr>
        </p:nvSpPr>
        <p:spPr/>
        <p:txBody>
          <a:bodyPr/>
          <a:lstStyle/>
          <a:p>
            <a:r>
              <a:rPr lang="en-US" sz="2000" dirty="0"/>
              <a:t>ACMV Fundamental Knowledge </a:t>
            </a:r>
            <a:r>
              <a:rPr lang="en-US" sz="2400" dirty="0"/>
              <a:t>– Air Properties</a:t>
            </a:r>
            <a:endParaRPr lang="en-US" dirty="0"/>
          </a:p>
        </p:txBody>
      </p:sp>
      <p:sp>
        <p:nvSpPr>
          <p:cNvPr id="3" name="Text Placeholder 2">
            <a:extLst>
              <a:ext uri="{FF2B5EF4-FFF2-40B4-BE49-F238E27FC236}">
                <a16:creationId xmlns:a16="http://schemas.microsoft.com/office/drawing/2014/main" id="{6B1206F8-E6A8-447E-8473-ACBB16F68BD6}"/>
              </a:ext>
            </a:extLst>
          </p:cNvPr>
          <p:cNvSpPr>
            <a:spLocks noGrp="1"/>
          </p:cNvSpPr>
          <p:nvPr>
            <p:ph type="body" sz="quarter" idx="13"/>
          </p:nvPr>
        </p:nvSpPr>
        <p:spPr>
          <a:xfrm>
            <a:off x="602441" y="1467556"/>
            <a:ext cx="10987117" cy="1286933"/>
          </a:xfrm>
        </p:spPr>
        <p:txBody>
          <a:bodyPr/>
          <a:lstStyle/>
          <a:p>
            <a:r>
              <a:rPr lang="en-US" sz="1600" b="1" dirty="0"/>
              <a:t>Humidity ratio</a:t>
            </a:r>
            <a:r>
              <a:rPr lang="en-US" sz="1600" dirty="0"/>
              <a:t> (</a:t>
            </a:r>
            <a:r>
              <a:rPr lang="el-GR" sz="1600" dirty="0"/>
              <a:t>ω</a:t>
            </a:r>
            <a:r>
              <a:rPr lang="en-US" sz="1600" dirty="0"/>
              <a:t>)</a:t>
            </a:r>
          </a:p>
          <a:p>
            <a:pPr>
              <a:buNone/>
            </a:pPr>
            <a:r>
              <a:rPr lang="en-US" dirty="0"/>
              <a:t>	Describes the actual weight of water in an air–water vapor mixture. In other words, it’s mass of water vapor present in a unit mass of dry air.</a:t>
            </a:r>
          </a:p>
          <a:p>
            <a:pPr>
              <a:buNone/>
            </a:pPr>
            <a:r>
              <a:rPr lang="en-US" dirty="0"/>
              <a:t>	Sometimes called </a:t>
            </a:r>
            <a:r>
              <a:rPr lang="en-US" b="1" i="1" dirty="0"/>
              <a:t>Absolute Humidity, Specific Humidity.  </a:t>
            </a:r>
            <a:r>
              <a:rPr lang="en-US" i="1" dirty="0"/>
              <a:t>N</a:t>
            </a:r>
            <a:r>
              <a:rPr lang="en-US" dirty="0"/>
              <a:t>ormally expressed as grams of moisture per kilogram of dry air.</a:t>
            </a:r>
            <a:endParaRPr lang="en-US" i="1" dirty="0"/>
          </a:p>
          <a:p>
            <a:endParaRPr lang="en-US" dirty="0"/>
          </a:p>
        </p:txBody>
      </p:sp>
      <p:sp>
        <p:nvSpPr>
          <p:cNvPr id="5" name="Text Placeholder 2">
            <a:extLst>
              <a:ext uri="{FF2B5EF4-FFF2-40B4-BE49-F238E27FC236}">
                <a16:creationId xmlns:a16="http://schemas.microsoft.com/office/drawing/2014/main" id="{91E0C6D0-B14A-4755-B35C-B8B9A926C820}"/>
              </a:ext>
            </a:extLst>
          </p:cNvPr>
          <p:cNvSpPr txBox="1">
            <a:spLocks/>
          </p:cNvSpPr>
          <p:nvPr/>
        </p:nvSpPr>
        <p:spPr>
          <a:xfrm>
            <a:off x="612218" y="2613378"/>
            <a:ext cx="10987117" cy="2280356"/>
          </a:xfrm>
          <a:prstGeom prst="rect">
            <a:avLst/>
          </a:prstGeom>
          <a:ln>
            <a:noFill/>
          </a:ln>
        </p:spPr>
        <p:txBody>
          <a:bodyPr lIns="0" tIns="0" rIns="0" bIns="0" spcCol="432000"/>
          <a:lstStyle>
            <a:lvl1pPr marL="128588" indent="-128588"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00038" indent="-138113" algn="l" defTabSz="685800" rtl="0" eaLnBrk="1" latinLnBrk="0" hangingPunct="1">
              <a:spcBef>
                <a:spcPts val="0"/>
              </a:spcBef>
              <a:spcAft>
                <a:spcPts val="225"/>
              </a:spcAft>
              <a:buFont typeface="Arial"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86000" indent="-162000" algn="l" defTabSz="685800" rtl="0" eaLnBrk="1" latinLnBrk="0" hangingPunct="1">
              <a:spcBef>
                <a:spcPts val="0"/>
              </a:spcBef>
              <a:spcAft>
                <a:spcPts val="225"/>
              </a:spcAft>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648000" indent="-162000" algn="l" defTabSz="685800" rtl="0" eaLnBrk="1" latinLnBrk="0" hangingPunct="1">
              <a:spcBef>
                <a:spcPts val="0"/>
              </a:spcBef>
              <a:spcAft>
                <a:spcPts val="450"/>
              </a:spcAft>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810000" indent="-171450" algn="l" defTabSz="685800" rtl="0" eaLnBrk="1" latinLnBrk="0" hangingPunct="1">
              <a:spcBef>
                <a:spcPts val="0"/>
              </a:spcBef>
              <a:spcAft>
                <a:spcPts val="450"/>
              </a:spcAft>
              <a:buFont typeface="Calibri" panose="020F0502020204030204" pitchFamily="34" charset="0"/>
              <a:buChar char="─"/>
              <a:defRPr sz="1350" kern="1200">
                <a:solidFill>
                  <a:schemeClr val="tx1"/>
                </a:solidFill>
                <a:latin typeface="+mn-lt"/>
                <a:ea typeface="+mn-ea"/>
                <a:cs typeface="+mn-cs"/>
              </a:defRPr>
            </a:lvl5pPr>
            <a:lvl6pPr marL="972000" indent="-17145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6pPr>
            <a:lvl7pPr marL="1134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7pPr>
            <a:lvl8pPr marL="1296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8pPr>
            <a:lvl9pPr marL="1458000" indent="-162000" algn="l" defTabSz="685800" rtl="0" eaLnBrk="1" latinLnBrk="0" hangingPunct="1">
              <a:spcBef>
                <a:spcPts val="0"/>
              </a:spcBef>
              <a:buFont typeface="Calibri" panose="020F0502020204030204" pitchFamily="34" charset="0"/>
              <a:buChar char="─"/>
              <a:defRPr sz="1350" kern="1200">
                <a:solidFill>
                  <a:schemeClr val="tx1"/>
                </a:solidFill>
                <a:latin typeface="+mn-lt"/>
                <a:ea typeface="+mn-ea"/>
                <a:cs typeface="+mn-cs"/>
              </a:defRPr>
            </a:lvl9pPr>
          </a:lstStyle>
          <a:p>
            <a:r>
              <a:rPr lang="en-US" sz="1600" b="1" dirty="0"/>
              <a:t>Specific Volume </a:t>
            </a:r>
            <a:r>
              <a:rPr lang="en-US" sz="1600" dirty="0"/>
              <a:t>(v)</a:t>
            </a:r>
            <a:endParaRPr lang="en-US" sz="1600" b="1" dirty="0"/>
          </a:p>
          <a:p>
            <a:pPr>
              <a:buFont typeface="Arial" pitchFamily="34" charset="0"/>
              <a:buNone/>
            </a:pPr>
            <a:r>
              <a:rPr lang="en-US" dirty="0"/>
              <a:t>Volume of air vapor mixture that contains unit mass of dry air. Normally expressed as cube meter moisture per kilogram of dry air.</a:t>
            </a:r>
          </a:p>
          <a:p>
            <a:endParaRPr lang="en-US" sz="1600" b="1" dirty="0"/>
          </a:p>
          <a:p>
            <a:r>
              <a:rPr lang="en-US" sz="1600" b="1" dirty="0"/>
              <a:t>Enthalpy </a:t>
            </a:r>
            <a:r>
              <a:rPr lang="en-US" sz="1600" dirty="0"/>
              <a:t>(h)</a:t>
            </a:r>
            <a:endParaRPr lang="en-US" sz="1600" b="1" dirty="0"/>
          </a:p>
          <a:p>
            <a:pPr>
              <a:buFont typeface="Arial" pitchFamily="34" charset="0"/>
              <a:buNone/>
            </a:pPr>
            <a:r>
              <a:rPr lang="en-US" dirty="0">
                <a:solidFill>
                  <a:schemeClr val="tx1"/>
                </a:solidFill>
              </a:rPr>
              <a:t>Sum of the internal (heat) energy of the air vapor mixture. Also called heat content per unit mass. Normally expressed as kilojoules per kilogram of dry air.</a:t>
            </a:r>
          </a:p>
          <a:p>
            <a:pPr>
              <a:buFont typeface="Arial" pitchFamily="34" charset="0"/>
              <a:buNone/>
            </a:pPr>
            <a:endParaRPr lang="en-US" dirty="0">
              <a:solidFill>
                <a:schemeClr val="tx1"/>
              </a:solidFill>
            </a:endParaRPr>
          </a:p>
          <a:p>
            <a:pPr>
              <a:buFont typeface="Arial" pitchFamily="34" charset="0"/>
              <a:buNone/>
            </a:pPr>
            <a:endParaRPr lang="en-US" b="1" i="1" dirty="0"/>
          </a:p>
          <a:p>
            <a:pPr>
              <a:buFont typeface="Arial" pitchFamily="34" charset="0"/>
              <a:buNone/>
            </a:pPr>
            <a:r>
              <a:rPr lang="en-US" b="1" i="1" dirty="0"/>
              <a:t>If two properties of air are known, the remaining properties can be determined using psychrometric chart.</a:t>
            </a:r>
          </a:p>
          <a:p>
            <a:endParaRPr lang="en-US" dirty="0"/>
          </a:p>
        </p:txBody>
      </p:sp>
    </p:spTree>
    <p:extLst>
      <p:ext uri="{BB962C8B-B14F-4D97-AF65-F5344CB8AC3E}">
        <p14:creationId xmlns:p14="http://schemas.microsoft.com/office/powerpoint/2010/main" val="2400647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 val="SlideFooterFontC"/>
  <p:tag name="FONTSETCLASSNAME" val="FontSet1"/>
  <p:tag name="COLORS" val="-2;-2;-2;-2;SlideFooterFontColorDark;-2"/>
  <p:tag name="COLORSETCLASSNAME" val="ColorSet1"/>
  <p:tag name="SCRIPT" val="1"/>
  <p:tag name="FIELDS" val="DATE;DIVISION;ADDINFO;"/>
  <p:tag name="MLI" val="1"/>
  <p:tag name="SHAPESETGROUPCLASSNAME" val="ShapeSetGroup2"/>
  <p:tag name="SHAPESETCLASSNAME" val="FORMCOLORTEXT01"/>
  <p:tag name="COLORSETGROUPCLASSNAME" val="ColorSetGroupLight"/>
  <p:tag name="FONTSETGROUPCLASSNAME" val="FontSetGroup1"/>
  <p:tag name="SHAPECLASSNAME" val="FLineInfo1BlackG1S3"/>
  <p:tag name="SHAPECLASSPROTECTIONTYPE" val="63"/>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xml><?xml version="1.0" encoding="utf-8"?>
<p:tagLst xmlns:a="http://schemas.openxmlformats.org/drawingml/2006/main" xmlns:r="http://schemas.openxmlformats.org/officeDocument/2006/relationships" xmlns:p="http://schemas.openxmlformats.org/presentationml/2006/main">
  <p:tag name="FONT" val="SlidePageNumberFontC"/>
  <p:tag name="FONTSETCLASSNAME" val="FontSet1"/>
  <p:tag name="COLORS" val="-2;-2;-2;-2;SlidePageNoFontColorLight;-2"/>
  <p:tag name="COLORSETCLASSNAME" val="ColorSet1"/>
  <p:tag name="SCRIPT" val="1"/>
  <p:tag name="MLI" val="1"/>
  <p:tag name="SHAPESETGROUPCLASSNAME" val="ShapeSetGroup2"/>
  <p:tag name="SHAPESETCLASSNAME" val="COLORSLIDE01"/>
  <p:tag name="COLORSETGROUPCLASSNAME" val="ColorSetGroupLight"/>
  <p:tag name="FONTSETGROUPCLASSNAME" val="FontSetGroup1"/>
  <p:tag name="SHAPECLASSNAME" val="PageNoWhiteG1S3"/>
  <p:tag name="SHAPECLASSPROTECTIONTYPE" val="47"/>
</p:tagLst>
</file>

<file path=ppt/tags/tag3.xml><?xml version="1.0" encoding="utf-8"?>
<p:tagLst xmlns:a="http://schemas.openxmlformats.org/drawingml/2006/main" xmlns:r="http://schemas.openxmlformats.org/officeDocument/2006/relationships" xmlns:p="http://schemas.openxmlformats.org/presentationml/2006/main">
  <p:tag name="FONT" val="SlideFooterFontC"/>
  <p:tag name="FONTSETCLASSNAME" val="FontSet1"/>
  <p:tag name="COLORS" val="-2;-2;-2;-2;SlideFooterFontColorDark;-2"/>
  <p:tag name="COLORSETCLASSNAME" val="ColorSet1"/>
  <p:tag name="SCRIPT" val="1"/>
  <p:tag name="FIELDS" val="DATE;DIVISION;ADDINFO;"/>
  <p:tag name="MLI" val="1"/>
  <p:tag name="SHAPESETGROUPCLASSNAME" val="ShapeSetGroup2"/>
  <p:tag name="SHAPESETCLASSNAME" val="FORMCOLORTEXT01"/>
  <p:tag name="COLORSETGROUPCLASSNAME" val="ColorSetGroupLight"/>
  <p:tag name="FONTSETGROUPCLASSNAME" val="FontSetGroup1"/>
  <p:tag name="SHAPECLASSNAME" val="FLineInfo1BlackG1S3"/>
  <p:tag name="SHAPECLASSPROTECTIONTYPE" val="63"/>
</p:tagLst>
</file>

<file path=ppt/tags/tag4.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5.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6.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7.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heme/theme1.xml><?xml version="1.0" encoding="utf-8"?>
<a:theme xmlns:a="http://schemas.openxmlformats.org/drawingml/2006/main" name="China Intro 20150406">
  <a:themeElements>
    <a:clrScheme name="lumileds_030515">
      <a:dk1>
        <a:srgbClr val="000000"/>
      </a:dk1>
      <a:lt1>
        <a:srgbClr val="FFFFFF"/>
      </a:lt1>
      <a:dk2>
        <a:srgbClr val="000000"/>
      </a:dk2>
      <a:lt2>
        <a:srgbClr val="CCCEDB"/>
      </a:lt2>
      <a:accent1>
        <a:srgbClr val="005E9D"/>
      </a:accent1>
      <a:accent2>
        <a:srgbClr val="149B9E"/>
      </a:accent2>
      <a:accent3>
        <a:srgbClr val="75B443"/>
      </a:accent3>
      <a:accent4>
        <a:srgbClr val="F7931E"/>
      </a:accent4>
      <a:accent5>
        <a:srgbClr val="D1521D"/>
      </a:accent5>
      <a:accent6>
        <a:srgbClr val="5C2D91"/>
      </a:accent6>
      <a:hlink>
        <a:srgbClr val="005E9D"/>
      </a:hlink>
      <a:folHlink>
        <a:srgbClr val="B33F97"/>
      </a:folHlink>
    </a:clrScheme>
    <a:fontScheme name="Lumileds -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a:defPPr>
      </a:lstStyle>
    </a:txDef>
  </a:objectDefaults>
  <a:extraClrSchemeLst/>
  <a:extLst>
    <a:ext uri="{05A4C25C-085E-4340-85A3-A5531E510DB2}">
      <thm15:themeFamily xmlns:thm15="http://schemas.microsoft.com/office/thememl/2012/main" name="Presentation1" id="{540F0A58-B606-48A3-9FDC-308CE039F4D8}" vid="{78C155F3-5A34-4DFD-BB2C-D54C91E0D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5E602842BE8E4EAA8890F53748EB93" ma:contentTypeVersion="0" ma:contentTypeDescription="Create a new document." ma:contentTypeScope="" ma:versionID="da729104d152c87dd07d5c93826b84a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1B0CF-3CF1-437D-AB79-0D19E83A8EA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095FB2E-A714-477E-B38F-60156C5D7C1B}">
  <ds:schemaRefs>
    <ds:schemaRef ds:uri="http://schemas.microsoft.com/sharepoint/v3/contenttype/forms"/>
  </ds:schemaRefs>
</ds:datastoreItem>
</file>

<file path=customXml/itemProps3.xml><?xml version="1.0" encoding="utf-8"?>
<ds:datastoreItem xmlns:ds="http://schemas.openxmlformats.org/officeDocument/2006/customXml" ds:itemID="{2543A8FF-1B76-4C65-AD1D-BCA9C2ED9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906</Words>
  <Application>Microsoft Office PowerPoint</Application>
  <PresentationFormat>Widescreen</PresentationFormat>
  <Paragraphs>228</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Segoe UI</vt:lpstr>
      <vt:lpstr>Segoe UI Light</vt:lpstr>
      <vt:lpstr>Wingdings</vt:lpstr>
      <vt:lpstr>China Intro 20150406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dc:description>Version 6.4 - 1.0</dc:description>
  <cp:lastModifiedBy>Wong, Chee Keat</cp:lastModifiedBy>
  <cp:revision>276</cp:revision>
  <cp:lastPrinted>2015-11-27T02:05:15Z</cp:lastPrinted>
  <dcterms:created xsi:type="dcterms:W3CDTF">2015-04-05T07:15:17Z</dcterms:created>
  <dcterms:modified xsi:type="dcterms:W3CDTF">2019-05-21T02:38:47Z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0x010100A95E602842BE8E4EAA8890F53748EB93</vt:lpwstr>
  </property>
</Properties>
</file>