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4"/>
  </p:sldMasterIdLst>
  <p:notesMasterIdLst>
    <p:notesMasterId r:id="rId25"/>
  </p:notesMasterIdLst>
  <p:handoutMasterIdLst>
    <p:handoutMasterId r:id="rId26"/>
  </p:handoutMasterIdLst>
  <p:sldIdLst>
    <p:sldId id="256" r:id="rId5"/>
    <p:sldId id="328" r:id="rId6"/>
    <p:sldId id="329" r:id="rId7"/>
    <p:sldId id="330" r:id="rId8"/>
    <p:sldId id="331" r:id="rId9"/>
    <p:sldId id="332" r:id="rId10"/>
    <p:sldId id="333" r:id="rId11"/>
    <p:sldId id="334" r:id="rId12"/>
    <p:sldId id="335" r:id="rId13"/>
    <p:sldId id="337" r:id="rId14"/>
    <p:sldId id="338" r:id="rId15"/>
    <p:sldId id="339" r:id="rId16"/>
    <p:sldId id="340" r:id="rId17"/>
    <p:sldId id="341" r:id="rId18"/>
    <p:sldId id="342" r:id="rId19"/>
    <p:sldId id="343" r:id="rId20"/>
    <p:sldId id="344" r:id="rId21"/>
    <p:sldId id="345" r:id="rId22"/>
    <p:sldId id="346" r:id="rId23"/>
    <p:sldId id="327" r:id="rId24"/>
  </p:sldIdLst>
  <p:sldSz cx="12192000" cy="6858000"/>
  <p:notesSz cx="7019925" cy="9305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757" userDrawn="1">
          <p15:clr>
            <a:srgbClr val="A4A3A4"/>
          </p15:clr>
        </p15:guide>
        <p15:guide id="4" orient="horz" pos="1008" userDrawn="1">
          <p15:clr>
            <a:srgbClr val="A4A3A4"/>
          </p15:clr>
        </p15:guide>
        <p15:guide id="5" orient="horz" pos="1371" userDrawn="1">
          <p15:clr>
            <a:srgbClr val="A4A3A4"/>
          </p15:clr>
        </p15:guide>
        <p15:guide id="6" orient="horz" pos="2174" userDrawn="1">
          <p15:clr>
            <a:srgbClr val="A4A3A4"/>
          </p15:clr>
        </p15:guide>
        <p15:guide id="7" orient="horz" pos="519"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 LNCreative" initials="LN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E9D"/>
    <a:srgbClr val="CCCCFF"/>
    <a:srgbClr val="E98300"/>
    <a:srgbClr val="0089C4"/>
    <a:srgbClr val="629FD5"/>
    <a:srgbClr val="0F0063"/>
    <a:srgbClr val="003478"/>
    <a:srgbClr val="7D0063"/>
    <a:srgbClr val="A87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3185" autoAdjust="0"/>
  </p:normalViewPr>
  <p:slideViewPr>
    <p:cSldViewPr snapToGrid="0">
      <p:cViewPr varScale="1">
        <p:scale>
          <a:sx n="84" d="100"/>
          <a:sy n="84" d="100"/>
        </p:scale>
        <p:origin x="750" y="90"/>
      </p:cViewPr>
      <p:guideLst>
        <p:guide pos="3840"/>
        <p:guide orient="horz" pos="757"/>
        <p:guide orient="horz" pos="1008"/>
        <p:guide orient="horz" pos="1371"/>
        <p:guide orient="horz" pos="2174"/>
        <p:guide orient="horz" pos="5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5" d="100"/>
          <a:sy n="95" d="100"/>
        </p:scale>
        <p:origin x="-3630" y="-10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79A7EC63-897E-454D-B55F-2342D0E94F84}" type="datetimeFigureOut">
              <a:rPr lang="en-US" smtClean="0"/>
              <a:t>6/10/2019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09FBACE8-EEC3-49F8-9FE0-EEC730DC72FE}" type="slidenum">
              <a:rPr lang="en-US" smtClean="0"/>
              <a:t>‹#›</a:t>
            </a:fld>
            <a:endParaRPr lang="en-US"/>
          </a:p>
        </p:txBody>
      </p:sp>
    </p:spTree>
    <p:extLst>
      <p:ext uri="{BB962C8B-B14F-4D97-AF65-F5344CB8AC3E}">
        <p14:creationId xmlns:p14="http://schemas.microsoft.com/office/powerpoint/2010/main" val="3784725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875E557-BA2D-4EA7-BF2F-43D3322701AE}" type="datetimeFigureOut">
              <a:rPr lang="en-US" smtClean="0"/>
              <a:t>6/10/2019</a:t>
            </a:fld>
            <a:endParaRPr lang="en-US"/>
          </a:p>
        </p:txBody>
      </p:sp>
      <p:sp>
        <p:nvSpPr>
          <p:cNvPr id="4" name="Slide Image Placeholder 3"/>
          <p:cNvSpPr>
            <a:spLocks noGrp="1" noRot="1" noChangeAspect="1"/>
          </p:cNvSpPr>
          <p:nvPr>
            <p:ph type="sldImg" idx="2"/>
          </p:nvPr>
        </p:nvSpPr>
        <p:spPr>
          <a:xfrm>
            <a:off x="407988" y="698500"/>
            <a:ext cx="6203950"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1AFC57C-2D5B-4CE3-B5D8-5B866E6CF508}" type="slidenum">
              <a:rPr lang="en-US" smtClean="0"/>
              <a:t>‹#›</a:t>
            </a:fld>
            <a:endParaRPr lang="en-US"/>
          </a:p>
        </p:txBody>
      </p:sp>
    </p:spTree>
    <p:extLst>
      <p:ext uri="{BB962C8B-B14F-4D97-AF65-F5344CB8AC3E}">
        <p14:creationId xmlns:p14="http://schemas.microsoft.com/office/powerpoint/2010/main" val="74315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bg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4" y="5997399"/>
            <a:ext cx="3129779" cy="596223"/>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bg1"/>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05314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40003" y="2647200"/>
            <a:ext cx="9059332" cy="1620000"/>
          </a:xfrm>
          <a:prstGeom prst="rect">
            <a:avLst/>
          </a:prstGeom>
        </p:spPr>
        <p:txBody>
          <a:bodyPr lIns="0" tIns="0" rIns="0" bIns="0"/>
          <a:lstStyle>
            <a:lvl1pPr marL="0" indent="0" algn="l">
              <a:spcBef>
                <a:spcPts val="0"/>
              </a:spcBef>
              <a:buFontTx/>
              <a:buNone/>
              <a:defRPr sz="2700">
                <a:solidFill>
                  <a:schemeClr val="bg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00" y="1963200"/>
            <a:ext cx="9059621" cy="404816"/>
          </a:xfrm>
          <a:prstGeom prst="rect">
            <a:avLst/>
          </a:prstGeom>
        </p:spPr>
        <p:txBody>
          <a:bodyPr lIns="0" tIns="0" rIns="0" bIns="0" anchor="ctr"/>
          <a:lstStyle>
            <a:lvl1pPr marL="0" indent="0">
              <a:spcBef>
                <a:spcPts val="0"/>
              </a:spcBef>
              <a:buFontTx/>
              <a:buNone/>
              <a:defRPr sz="1350">
                <a:solidFill>
                  <a:schemeClr val="bg1"/>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272741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w Product - insert photo to backgroun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2540000" y="2647200"/>
            <a:ext cx="9059333" cy="1620000"/>
          </a:xfrm>
          <a:prstGeom prst="rect">
            <a:avLst/>
          </a:prstGeom>
        </p:spPr>
        <p:txBody>
          <a:bodyPr lIns="0" tIns="0" rIns="0" bIns="0"/>
          <a:lstStyle>
            <a:lvl1pPr marL="0" indent="0" algn="l">
              <a:spcBef>
                <a:spcPts val="0"/>
              </a:spcBef>
              <a:buFontTx/>
              <a:buNone/>
              <a:defRPr sz="2700">
                <a:solidFill>
                  <a:srgbClr val="005E9D"/>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a:t>
            </a:r>
            <a:r>
              <a:rPr lang="de-DE" dirty="0" err="1"/>
              <a:t>to</a:t>
            </a:r>
            <a:r>
              <a:rPr lang="de-DE" dirty="0"/>
              <a:t> </a:t>
            </a:r>
            <a:r>
              <a:rPr lang="de-DE" dirty="0" err="1"/>
              <a:t>add</a:t>
            </a:r>
            <a:r>
              <a:rPr lang="de-DE" dirty="0"/>
              <a:t> title</a:t>
            </a:r>
          </a:p>
        </p:txBody>
      </p:sp>
      <p:sp>
        <p:nvSpPr>
          <p:cNvPr id="6" name="Text Placeholder 5"/>
          <p:cNvSpPr>
            <a:spLocks noGrp="1"/>
          </p:cNvSpPr>
          <p:nvPr>
            <p:ph type="body" sz="quarter" idx="11" hasCustomPrompt="1"/>
          </p:nvPr>
        </p:nvSpPr>
        <p:spPr>
          <a:xfrm>
            <a:off x="2540023" y="1963200"/>
            <a:ext cx="9059623" cy="404816"/>
          </a:xfrm>
          <a:prstGeom prst="rect">
            <a:avLst/>
          </a:prstGeom>
        </p:spPr>
        <p:txBody>
          <a:bodyPr lIns="0" tIns="0" rIns="0" bIns="0" anchor="ctr"/>
          <a:lstStyle>
            <a:lvl1pPr marL="0" indent="0">
              <a:spcBef>
                <a:spcPts val="0"/>
              </a:spcBef>
              <a:buFontTx/>
              <a:buNone/>
              <a:defRPr sz="1350">
                <a:solidFill>
                  <a:srgbClr val="005E9D"/>
                </a:solidFill>
                <a:latin typeface="Arial" panose="020B0604020202020204" pitchFamily="34" charset="0"/>
                <a:cs typeface="Arial" panose="020B0604020202020204" pitchFamily="34" charset="0"/>
              </a:defRPr>
            </a:lvl1pPr>
          </a:lstStyle>
          <a:p>
            <a:pPr lvl="0"/>
            <a:r>
              <a:rPr lang="de-DE" dirty="0"/>
              <a:t>Click to </a:t>
            </a:r>
            <a:r>
              <a:rPr lang="de-DE" dirty="0" err="1"/>
              <a:t>add</a:t>
            </a:r>
            <a:r>
              <a:rPr lang="de-DE" dirty="0"/>
              <a:t> </a:t>
            </a:r>
            <a:r>
              <a:rPr lang="de-DE" dirty="0" err="1"/>
              <a:t>section</a:t>
            </a:r>
            <a:r>
              <a:rPr lang="de-DE" dirty="0"/>
              <a:t> </a:t>
            </a:r>
            <a:r>
              <a:rPr lang="de-DE" dirty="0" err="1"/>
              <a:t>number</a:t>
            </a:r>
            <a:endParaRPr lang="de-DE" dirty="0"/>
          </a:p>
        </p:txBody>
      </p:sp>
    </p:spTree>
    <p:extLst>
      <p:ext uri="{BB962C8B-B14F-4D97-AF65-F5344CB8AC3E}">
        <p14:creationId xmlns:p14="http://schemas.microsoft.com/office/powerpoint/2010/main" val="4044639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729" y="2743203"/>
            <a:ext cx="7406545" cy="1410947"/>
          </a:xfrm>
          <a:prstGeom prst="rect">
            <a:avLst/>
          </a:prstGeom>
        </p:spPr>
      </p:pic>
    </p:spTree>
    <p:extLst>
      <p:ext uri="{BB962C8B-B14F-4D97-AF65-F5344CB8AC3E}">
        <p14:creationId xmlns:p14="http://schemas.microsoft.com/office/powerpoint/2010/main" val="41963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852" y="5381037"/>
            <a:ext cx="5236025" cy="997463"/>
          </a:xfrm>
          <a:prstGeom prst="rect">
            <a:avLst/>
          </a:prstGeom>
        </p:spPr>
      </p:pic>
      <p:sp>
        <p:nvSpPr>
          <p:cNvPr id="3" name="Text Placeholder 2"/>
          <p:cNvSpPr>
            <a:spLocks noGrp="1"/>
          </p:cNvSpPr>
          <p:nvPr>
            <p:ph type="body" sz="quarter" idx="10"/>
          </p:nvPr>
        </p:nvSpPr>
        <p:spPr>
          <a:xfrm>
            <a:off x="8227283" y="1009073"/>
            <a:ext cx="3375389" cy="921066"/>
          </a:xfrm>
          <a:prstGeom prst="rect">
            <a:avLst/>
          </a:prstGeom>
        </p:spPr>
        <p:txBody>
          <a:bodyPr lIns="0" tIns="0" rIns="0" bIns="0"/>
          <a:lstStyle>
            <a:lvl1pPr marL="0" indent="0" algn="l">
              <a:buFont typeface="Arial" panose="020B0604020202020204" pitchFamily="34" charset="0"/>
              <a:buNone/>
              <a:defRPr sz="825">
                <a:solidFill>
                  <a:schemeClr val="bg1"/>
                </a:solidFill>
                <a:latin typeface="Arial" panose="020B0604020202020204" pitchFamily="34" charset="0"/>
                <a:cs typeface="Arial" panose="020B0604020202020204" pitchFamily="34" charset="0"/>
              </a:defRPr>
            </a:lvl1pPr>
            <a:lvl2pPr marL="342900" indent="0" algn="l">
              <a:buNone/>
              <a:defRPr>
                <a:solidFill>
                  <a:schemeClr val="bg1"/>
                </a:solidFill>
              </a:defRPr>
            </a:lvl2pPr>
            <a:lvl3pPr marL="685800" indent="0" algn="l">
              <a:buNone/>
              <a:defRPr>
                <a:solidFill>
                  <a:schemeClr val="bg1"/>
                </a:solidFill>
              </a:defRPr>
            </a:lvl3pPr>
            <a:lvl4pPr marL="1028700" indent="0" algn="l">
              <a:buNone/>
              <a:defRPr>
                <a:solidFill>
                  <a:schemeClr val="bg1"/>
                </a:solidFill>
              </a:defRPr>
            </a:lvl4pPr>
            <a:lvl5pPr marL="1371600" indent="0" algn="l">
              <a:buNone/>
              <a:defRPr>
                <a:solidFill>
                  <a:schemeClr val="bg1"/>
                </a:solidFill>
              </a:defRPr>
            </a:lvl5pPr>
          </a:lstStyle>
          <a:p>
            <a:pPr lvl="0"/>
            <a:r>
              <a:rPr lang="en-US"/>
              <a:t>Click to edit Master text styles</a:t>
            </a:r>
          </a:p>
        </p:txBody>
      </p:sp>
      <p:sp>
        <p:nvSpPr>
          <p:cNvPr id="4" name="TextBox 3"/>
          <p:cNvSpPr txBox="1"/>
          <p:nvPr userDrawn="1"/>
        </p:nvSpPr>
        <p:spPr>
          <a:xfrm>
            <a:off x="882623" y="738700"/>
            <a:ext cx="4878840" cy="369332"/>
          </a:xfrm>
          <a:prstGeom prst="rect">
            <a:avLst/>
          </a:prstGeom>
          <a:noFill/>
        </p:spPr>
        <p:txBody>
          <a:bodyPr wrap="square" lIns="0" tIns="0" rIns="0" bIns="0" rtlCol="0">
            <a:spAutoFit/>
          </a:bodyPr>
          <a:lstStyle/>
          <a:p>
            <a:r>
              <a:rPr lang="en-US" sz="2400" dirty="0">
                <a:solidFill>
                  <a:schemeClr val="bg1"/>
                </a:solidFill>
                <a:latin typeface="Arial" panose="020B0604020202020204" pitchFamily="34" charset="0"/>
                <a:cs typeface="Arial" panose="020B0604020202020204" pitchFamily="34" charset="0"/>
              </a:rPr>
              <a:t>Contact</a:t>
            </a:r>
          </a:p>
        </p:txBody>
      </p:sp>
      <p:sp>
        <p:nvSpPr>
          <p:cNvPr id="9" name="Text Placeholder 8"/>
          <p:cNvSpPr>
            <a:spLocks noGrp="1"/>
          </p:cNvSpPr>
          <p:nvPr>
            <p:ph type="body" sz="quarter" idx="11"/>
          </p:nvPr>
        </p:nvSpPr>
        <p:spPr>
          <a:xfrm>
            <a:off x="8226701" y="3318141"/>
            <a:ext cx="3372632" cy="931077"/>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1" name="Text Placeholder 10"/>
          <p:cNvSpPr>
            <a:spLocks noGrp="1"/>
          </p:cNvSpPr>
          <p:nvPr>
            <p:ph type="body" sz="quarter" idx="12"/>
          </p:nvPr>
        </p:nvSpPr>
        <p:spPr>
          <a:xfrm>
            <a:off x="8226701" y="4522731"/>
            <a:ext cx="3372632"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13" name="Text Placeholder 12"/>
          <p:cNvSpPr>
            <a:spLocks noGrp="1"/>
          </p:cNvSpPr>
          <p:nvPr>
            <p:ph type="body" sz="quarter" idx="13"/>
          </p:nvPr>
        </p:nvSpPr>
        <p:spPr>
          <a:xfrm>
            <a:off x="8229602" y="2203655"/>
            <a:ext cx="3386420" cy="840973"/>
          </a:xfrm>
          <a:prstGeom prst="rect">
            <a:avLst/>
          </a:prstGeom>
        </p:spPr>
        <p:txBody>
          <a:bodyPr lIns="0" tIns="0" rIns="0" bIns="0"/>
          <a:lstStyle>
            <a:lvl1pPr marL="0" indent="0">
              <a:buNone/>
              <a:defRPr lang="en-US" sz="825" kern="1200" dirty="0" smtClean="0">
                <a:solidFill>
                  <a:schemeClr val="bg1"/>
                </a:solidFill>
                <a:latin typeface="Arial" panose="020B0604020202020204" pitchFamily="34" charset="0"/>
                <a:ea typeface="+mn-ea"/>
                <a:cs typeface="Arial" panose="020B0604020202020204" pitchFamily="34" charset="0"/>
              </a:defRPr>
            </a:lvl1pPr>
            <a:lvl2pPr>
              <a:defRPr lang="en-US" sz="1350" kern="1200" dirty="0" smtClean="0">
                <a:solidFill>
                  <a:schemeClr val="bg1"/>
                </a:solidFill>
                <a:latin typeface="+mn-lt"/>
                <a:ea typeface="+mn-ea"/>
                <a:cs typeface="+mn-cs"/>
              </a:defRPr>
            </a:lvl2pPr>
            <a:lvl3pPr>
              <a:defRPr lang="en-US" sz="1350" kern="1200" dirty="0" smtClean="0">
                <a:solidFill>
                  <a:schemeClr val="bg1"/>
                </a:solidFill>
                <a:latin typeface="+mn-lt"/>
                <a:ea typeface="+mn-ea"/>
                <a:cs typeface="+mn-cs"/>
              </a:defRPr>
            </a:lvl3pPr>
            <a:lvl4pPr>
              <a:defRPr lang="en-US" sz="1350" kern="1200" dirty="0" smtClean="0">
                <a:solidFill>
                  <a:schemeClr val="bg1"/>
                </a:solidFill>
                <a:latin typeface="+mn-lt"/>
                <a:ea typeface="+mn-ea"/>
                <a:cs typeface="+mn-cs"/>
              </a:defRPr>
            </a:lvl4pPr>
            <a:lvl5pPr>
              <a:defRPr lang="en-US" sz="1350" kern="1200" dirty="0">
                <a:solidFill>
                  <a:schemeClr val="bg1"/>
                </a:solidFill>
                <a:latin typeface="+mn-lt"/>
                <a:ea typeface="+mn-ea"/>
                <a:cs typeface="+mn-cs"/>
              </a:defRPr>
            </a:lvl5pPr>
          </a:lstStyle>
          <a:p>
            <a:pPr lvl="0"/>
            <a:r>
              <a:rPr lang="en-US"/>
              <a:t>Click to edit Master text styles</a:t>
            </a:r>
          </a:p>
        </p:txBody>
      </p:sp>
      <p:sp>
        <p:nvSpPr>
          <p:cNvPr id="5" name="Text Placeholder 4"/>
          <p:cNvSpPr>
            <a:spLocks noGrp="1"/>
          </p:cNvSpPr>
          <p:nvPr>
            <p:ph type="body" sz="quarter" idx="20"/>
          </p:nvPr>
        </p:nvSpPr>
        <p:spPr>
          <a:xfrm>
            <a:off x="8226701" y="5637216"/>
            <a:ext cx="3372632" cy="915987"/>
          </a:xfrm>
          <a:prstGeom prst="rect">
            <a:avLst/>
          </a:prstGeom>
        </p:spPr>
        <p:txBody>
          <a:bodyPr lIns="0" tIns="0" rIns="0" bIns="0"/>
          <a:lstStyle>
            <a:lvl1pPr>
              <a:defRPr lang="en-US" sz="825" kern="1200" dirty="0" smtClean="0">
                <a:solidFill>
                  <a:schemeClr val="bg1"/>
                </a:solidFill>
                <a:latin typeface="Arial" panose="020B0604020202020204" pitchFamily="34" charset="0"/>
                <a:ea typeface="+mn-ea"/>
                <a:cs typeface="Arial" panose="020B0604020202020204" pitchFamily="34" charset="0"/>
              </a:defRPr>
            </a:lvl1pPr>
          </a:lstStyle>
          <a:p>
            <a:pPr marL="0" lvl="0" indent="0" algn="l" defTabSz="685800" rtl="0" eaLnBrk="1" latinLnBrk="0" hangingPunct="1">
              <a:spcBef>
                <a:spcPct val="20000"/>
              </a:spcBef>
              <a:buFont typeface="Arial" pitchFamily="34" charset="0"/>
              <a:buNone/>
            </a:pPr>
            <a:r>
              <a:rPr lang="en-US"/>
              <a:t>Click to edit Master text styles</a:t>
            </a:r>
          </a:p>
        </p:txBody>
      </p:sp>
    </p:spTree>
    <p:extLst>
      <p:ext uri="{BB962C8B-B14F-4D97-AF65-F5344CB8AC3E}">
        <p14:creationId xmlns:p14="http://schemas.microsoft.com/office/powerpoint/2010/main" val="412050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Internal 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4775201" y="914400"/>
            <a:ext cx="6358467" cy="1143000"/>
          </a:xfrm>
          <a:prstGeom prst="rect">
            <a:avLst/>
          </a:prstGeom>
        </p:spPr>
        <p:txBody>
          <a:bodyPr lIns="0" tIns="0" rIns="0" bIns="0" anchor="b" anchorCtr="0"/>
          <a:lstStyle>
            <a:lvl1pPr marL="0" indent="0" algn="l">
              <a:spcBef>
                <a:spcPts val="0"/>
              </a:spcBef>
              <a:buFontTx/>
              <a:buNone/>
              <a:defRPr sz="2700">
                <a:solidFill>
                  <a:schemeClr val="accent1"/>
                </a:solidFill>
                <a:latin typeface="Arial" panose="020B0604020202020204" pitchFamily="34" charset="0"/>
                <a:cs typeface="Arial" panose="020B0604020202020204" pitchFamily="34" charset="0"/>
              </a:defRPr>
            </a:lvl1pPr>
            <a:lvl2pPr>
              <a:defRPr sz="3600"/>
            </a:lvl2pPr>
            <a:lvl3pPr>
              <a:defRPr sz="3600"/>
            </a:lvl3pPr>
            <a:lvl4pPr>
              <a:defRPr sz="3600"/>
            </a:lvl4pPr>
            <a:lvl5pPr>
              <a:defRPr sz="3600"/>
            </a:lvl5pPr>
          </a:lstStyle>
          <a:p>
            <a:pPr lvl="0"/>
            <a:r>
              <a:rPr lang="de-DE" dirty="0"/>
              <a:t>Click to </a:t>
            </a:r>
            <a:r>
              <a:rPr lang="de-DE" dirty="0" err="1"/>
              <a:t>add</a:t>
            </a:r>
            <a:r>
              <a:rPr lang="de-DE" dirty="0"/>
              <a:t> title</a:t>
            </a:r>
          </a:p>
        </p:txBody>
      </p:sp>
      <p:sp>
        <p:nvSpPr>
          <p:cNvPr id="4" name="Text Placeholder 3"/>
          <p:cNvSpPr>
            <a:spLocks noGrp="1"/>
          </p:cNvSpPr>
          <p:nvPr>
            <p:ph type="body" sz="quarter" idx="11" hasCustomPrompt="1"/>
          </p:nvPr>
        </p:nvSpPr>
        <p:spPr>
          <a:xfrm>
            <a:off x="4775201" y="28722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a:t>
            </a:r>
            <a:r>
              <a:rPr lang="de-DE" dirty="0" err="1"/>
              <a:t>Author</a:t>
            </a:r>
            <a:endParaRPr lang="de-DE" dirty="0"/>
          </a:p>
        </p:txBody>
      </p:sp>
      <p:sp>
        <p:nvSpPr>
          <p:cNvPr id="9" name="Text Placeholder 8"/>
          <p:cNvSpPr>
            <a:spLocks noGrp="1"/>
          </p:cNvSpPr>
          <p:nvPr>
            <p:ph type="body" sz="quarter" idx="12"/>
          </p:nvPr>
        </p:nvSpPr>
        <p:spPr>
          <a:xfrm>
            <a:off x="4775201" y="2057400"/>
            <a:ext cx="6358467" cy="762000"/>
          </a:xfrm>
          <a:prstGeom prst="rect">
            <a:avLst/>
          </a:prstGeom>
        </p:spPr>
        <p:txBody>
          <a:bodyPr lIns="0" tIns="0" rIns="0" bIns="0"/>
          <a:lstStyle>
            <a:lvl1pPr marL="0" indent="0">
              <a:buNone/>
              <a:defRPr sz="2100">
                <a:solidFill>
                  <a:schemeClr val="accent1"/>
                </a:solidFill>
                <a:latin typeface="Arial" panose="020B0604020202020204" pitchFamily="34" charset="0"/>
                <a:cs typeface="Arial" panose="020B0604020202020204" pitchFamily="34" charset="0"/>
              </a:defRPr>
            </a:lvl1pPr>
            <a:lvl2pPr marL="342900" indent="0">
              <a:buNone/>
              <a:defRPr sz="2100"/>
            </a:lvl2pPr>
            <a:lvl3pPr marL="685800" indent="0">
              <a:buNone/>
              <a:defRPr sz="2100"/>
            </a:lvl3pPr>
            <a:lvl4pPr marL="1028700" indent="0">
              <a:buNone/>
              <a:defRPr sz="2100"/>
            </a:lvl4pPr>
            <a:lvl5pPr marL="1371600" indent="0">
              <a:buNone/>
              <a:defRPr sz="2100"/>
            </a:lvl5pPr>
          </a:lstStyle>
          <a:p>
            <a:pPr lvl="0"/>
            <a:r>
              <a:rPr lang="en-US"/>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7527" y="5997396"/>
            <a:ext cx="3129773" cy="596222"/>
          </a:xfrm>
          <a:prstGeom prst="rect">
            <a:avLst/>
          </a:prstGeom>
        </p:spPr>
      </p:pic>
      <p:sp>
        <p:nvSpPr>
          <p:cNvPr id="7" name="Text Placeholder 3"/>
          <p:cNvSpPr>
            <a:spLocks noGrp="1"/>
          </p:cNvSpPr>
          <p:nvPr>
            <p:ph type="body" sz="quarter" idx="13" hasCustomPrompt="1"/>
          </p:nvPr>
        </p:nvSpPr>
        <p:spPr>
          <a:xfrm>
            <a:off x="4775201" y="3177000"/>
            <a:ext cx="6358467" cy="252000"/>
          </a:xfrm>
          <a:prstGeom prst="rect">
            <a:avLst/>
          </a:prstGeom>
        </p:spPr>
        <p:txBody>
          <a:bodyPr lIns="0" tIns="0" rIns="0" bIns="0"/>
          <a:lstStyle>
            <a:lvl1pPr marL="0" indent="0">
              <a:spcBef>
                <a:spcPts val="0"/>
              </a:spcBef>
              <a:buFontTx/>
              <a:buNone/>
              <a:defRPr sz="1500" b="0">
                <a:solidFill>
                  <a:schemeClr val="tx1">
                    <a:lumMod val="75000"/>
                    <a:lumOff val="25000"/>
                  </a:schemeClr>
                </a:solidFill>
                <a:latin typeface="Arial" panose="020B0604020202020204" pitchFamily="34" charset="0"/>
                <a:cs typeface="Arial" panose="020B0604020202020204" pitchFamily="34" charset="0"/>
              </a:defRPr>
            </a:lvl1pPr>
          </a:lstStyle>
          <a:p>
            <a:pPr lvl="0"/>
            <a:r>
              <a:rPr lang="de-DE" dirty="0"/>
              <a:t>_Date</a:t>
            </a:r>
          </a:p>
        </p:txBody>
      </p:sp>
    </p:spTree>
    <p:extLst>
      <p:ext uri="{BB962C8B-B14F-4D97-AF65-F5344CB8AC3E}">
        <p14:creationId xmlns:p14="http://schemas.microsoft.com/office/powerpoint/2010/main" val="25326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 subtitle">
    <p:spTree>
      <p:nvGrpSpPr>
        <p:cNvPr id="1" name=""/>
        <p:cNvGrpSpPr/>
        <p:nvPr/>
      </p:nvGrpSpPr>
      <p:grpSpPr>
        <a:xfrm>
          <a:off x="0" y="0"/>
          <a:ext cx="0" cy="0"/>
          <a:chOff x="0" y="0"/>
          <a:chExt cx="0" cy="0"/>
        </a:xfrm>
      </p:grpSpPr>
      <p:sp>
        <p:nvSpPr>
          <p:cNvPr id="6" name="Text Placeholder 2"/>
          <p:cNvSpPr>
            <a:spLocks noGrp="1"/>
          </p:cNvSpPr>
          <p:nvPr>
            <p:ph type="body" sz="quarter" idx="10" hasCustomPrompt="1"/>
          </p:nvPr>
        </p:nvSpPr>
        <p:spPr>
          <a:xfrm>
            <a:off x="609602" y="828000"/>
            <a:ext cx="10986401"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7" name="Textplatzhalter 3"/>
          <p:cNvSpPr>
            <a:spLocks noGrp="1"/>
          </p:cNvSpPr>
          <p:nvPr>
            <p:ph type="body" sz="quarter" idx="12" hasCustomPrompt="1"/>
          </p:nvPr>
        </p:nvSpPr>
        <p:spPr>
          <a:xfrm>
            <a:off x="612938" y="1216152"/>
            <a:ext cx="10986401" cy="498348"/>
          </a:xfrm>
          <a:prstGeom prst="rect">
            <a:avLst/>
          </a:prstGeom>
        </p:spPr>
        <p:txBody>
          <a:bodyPr lIns="0" tIns="0" rIns="0" bIns="0" anchor="t"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to add subtitle</a:t>
            </a:r>
          </a:p>
        </p:txBody>
      </p:sp>
      <p:sp>
        <p:nvSpPr>
          <p:cNvPr id="8" name="Textplatzhalter 4"/>
          <p:cNvSpPr>
            <a:spLocks noGrp="1"/>
          </p:cNvSpPr>
          <p:nvPr>
            <p:ph type="body" sz="quarter" idx="13"/>
          </p:nvPr>
        </p:nvSpPr>
        <p:spPr>
          <a:xfrm>
            <a:off x="613835" y="1828800"/>
            <a:ext cx="10985500" cy="43370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255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1316" y="828000"/>
            <a:ext cx="10988019"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2212" y="1828800"/>
            <a:ext cx="10987117" cy="4260850"/>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0896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ith Objec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4"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0" y="1447800"/>
            <a:ext cx="3901440"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0" y="1828802"/>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4876801"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306910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with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7696996" y="1444752"/>
            <a:ext cx="3901440" cy="374400"/>
          </a:xfrm>
          <a:prstGeom prst="rect">
            <a:avLst/>
          </a:prstGeom>
        </p:spPr>
        <p:txBody>
          <a:bodyPr lIns="0" tIns="0" rIns="0" bIns="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7697893" y="1851310"/>
            <a:ext cx="3901440"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00038" indent="-138113">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8" name="Inhaltsplatzhalter 6"/>
          <p:cNvSpPr>
            <a:spLocks noGrp="1"/>
          </p:cNvSpPr>
          <p:nvPr>
            <p:ph sz="half" idx="2" hasCustomPrompt="1"/>
            <p:custDataLst>
              <p:tags r:id="rId1"/>
            </p:custDataLst>
          </p:nvPr>
        </p:nvSpPr>
        <p:spPr>
          <a:xfrm>
            <a:off x="609602" y="1828800"/>
            <a:ext cx="6722535" cy="47244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209196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with 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5" name="Textplatzhalter 4"/>
          <p:cNvSpPr>
            <a:spLocks noGrp="1"/>
          </p:cNvSpPr>
          <p:nvPr>
            <p:ph type="body" sz="quarter" idx="13"/>
          </p:nvPr>
        </p:nvSpPr>
        <p:spPr>
          <a:xfrm>
            <a:off x="614732" y="1828803"/>
            <a:ext cx="10984603" cy="1748245"/>
          </a:xfrm>
          <a:prstGeom prst="rect">
            <a:avLst/>
          </a:prstGeom>
          <a:ln>
            <a:noFill/>
          </a:ln>
        </p:spPr>
        <p:txBody>
          <a:bodyPr lIns="0" tIns="0" rIns="0" bIns="0" spcCol="432000"/>
          <a:lstStyle>
            <a:lvl1pPr marL="0" indent="0">
              <a:spcBef>
                <a:spcPts val="0"/>
              </a:spcBef>
              <a:spcAft>
                <a:spcPts val="450"/>
              </a:spcAft>
              <a:buNone/>
              <a:defRPr sz="1350">
                <a:solidFill>
                  <a:schemeClr val="tx1">
                    <a:lumMod val="75000"/>
                    <a:lumOff val="25000"/>
                  </a:schemeClr>
                </a:solidFill>
                <a:latin typeface="Arial" panose="020B0604020202020204" pitchFamily="34" charset="0"/>
                <a:cs typeface="Arial" panose="020B0604020202020204" pitchFamily="34" charset="0"/>
              </a:defRPr>
            </a:lvl1pPr>
            <a:lvl2pPr marL="162000" indent="0">
              <a:spcBef>
                <a:spcPts val="0"/>
              </a:spcBef>
              <a:spcAft>
                <a:spcPts val="450"/>
              </a:spcAft>
              <a:buNone/>
              <a:defRPr sz="1350">
                <a:solidFill>
                  <a:schemeClr val="tx1">
                    <a:lumMod val="75000"/>
                    <a:lumOff val="25000"/>
                  </a:schemeClr>
                </a:solidFill>
                <a:latin typeface="Segoe UI" panose="020B0502040204020203" pitchFamily="34" charset="0"/>
                <a:cs typeface="Segoe UI" panose="020B0502040204020203" pitchFamily="34" charset="0"/>
              </a:defRPr>
            </a:lvl2pPr>
            <a:lvl3pPr marL="324000" indent="0">
              <a:spcBef>
                <a:spcPts val="0"/>
              </a:spcBef>
              <a:spcAft>
                <a:spcPts val="450"/>
              </a:spcAft>
              <a:buFont typeface="Arial" panose="020B0604020202020204" pitchFamily="34" charset="0"/>
              <a:buNone/>
              <a:defRPr sz="1350">
                <a:solidFill>
                  <a:schemeClr val="tx1">
                    <a:lumMod val="75000"/>
                    <a:lumOff val="25000"/>
                  </a:schemeClr>
                </a:solidFill>
                <a:latin typeface="Segoe UI" panose="020B0502040204020203" pitchFamily="34" charset="0"/>
                <a:cs typeface="Segoe UI" panose="020B0502040204020203"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p:txBody>
      </p:sp>
      <p:sp>
        <p:nvSpPr>
          <p:cNvPr id="4" name="Textplatzhalter 3"/>
          <p:cNvSpPr>
            <a:spLocks noGrp="1"/>
          </p:cNvSpPr>
          <p:nvPr>
            <p:ph type="body" sz="quarter" idx="12" hasCustomPrompt="1"/>
          </p:nvPr>
        </p:nvSpPr>
        <p:spPr>
          <a:xfrm>
            <a:off x="613836"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6" name="Textplatzhalter 4"/>
          <p:cNvSpPr>
            <a:spLocks noGrp="1"/>
          </p:cNvSpPr>
          <p:nvPr>
            <p:ph type="body" sz="quarter" idx="14"/>
          </p:nvPr>
        </p:nvSpPr>
        <p:spPr>
          <a:xfrm>
            <a:off x="614733"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7" name="Textplatzhalter 3"/>
          <p:cNvSpPr>
            <a:spLocks noGrp="1"/>
          </p:cNvSpPr>
          <p:nvPr>
            <p:ph type="body" sz="quarter" idx="15" hasCustomPrompt="1"/>
          </p:nvPr>
        </p:nvSpPr>
        <p:spPr>
          <a:xfrm>
            <a:off x="6465149" y="38100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8" name="Textplatzhalter 4"/>
          <p:cNvSpPr>
            <a:spLocks noGrp="1"/>
          </p:cNvSpPr>
          <p:nvPr>
            <p:ph type="body" sz="quarter" idx="16"/>
          </p:nvPr>
        </p:nvSpPr>
        <p:spPr>
          <a:xfrm>
            <a:off x="6466046" y="4184402"/>
            <a:ext cx="5133289" cy="22164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14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Bullet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85500"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4" name="Textplatzhalter 3"/>
          <p:cNvSpPr>
            <a:spLocks noGrp="1"/>
          </p:cNvSpPr>
          <p:nvPr>
            <p:ph type="body" sz="quarter" idx="12" hasCustomPrompt="1"/>
          </p:nvPr>
        </p:nvSpPr>
        <p:spPr>
          <a:xfrm>
            <a:off x="609602" y="1444752"/>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5" name="Textplatzhalter 4"/>
          <p:cNvSpPr>
            <a:spLocks noGrp="1"/>
          </p:cNvSpPr>
          <p:nvPr>
            <p:ph type="body" sz="quarter" idx="13"/>
          </p:nvPr>
        </p:nvSpPr>
        <p:spPr>
          <a:xfrm>
            <a:off x="609602"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6" name="Textplatzhalter 3"/>
          <p:cNvSpPr>
            <a:spLocks noGrp="1"/>
          </p:cNvSpPr>
          <p:nvPr>
            <p:ph type="body" sz="quarter" idx="14" hasCustomPrompt="1"/>
          </p:nvPr>
        </p:nvSpPr>
        <p:spPr>
          <a:xfrm>
            <a:off x="6465149" y="1447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5"/>
          </p:nvPr>
        </p:nvSpPr>
        <p:spPr>
          <a:xfrm>
            <a:off x="6466046" y="1828802"/>
            <a:ext cx="5133289" cy="43500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44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13835" y="828000"/>
            <a:ext cx="10998148" cy="393192"/>
          </a:xfrm>
          <a:prstGeom prst="rect">
            <a:avLst/>
          </a:prstGeom>
        </p:spPr>
        <p:txBody>
          <a:bodyPr lIns="0" tIns="0" rIns="0" bIns="0" anchor="ctr" anchorCtr="0"/>
          <a:lstStyle>
            <a:lvl1pPr marL="0" indent="0" algn="l">
              <a:spcBef>
                <a:spcPts val="0"/>
              </a:spcBef>
              <a:buFontTx/>
              <a:buNone/>
              <a:defRPr sz="1875" baseline="0">
                <a:solidFill>
                  <a:schemeClr val="accent1"/>
                </a:solidFill>
                <a:latin typeface="Arial" panose="020B0604020202020204" pitchFamily="34" charset="0"/>
                <a:cs typeface="Arial" panose="020B0604020202020204" pitchFamily="34" charset="0"/>
              </a:defRPr>
            </a:lvl1pPr>
          </a:lstStyle>
          <a:p>
            <a:pPr lvl="0"/>
            <a:r>
              <a:rPr lang="de-DE" dirty="0"/>
              <a:t>Click to add title</a:t>
            </a:r>
          </a:p>
        </p:txBody>
      </p:sp>
      <p:sp>
        <p:nvSpPr>
          <p:cNvPr id="8" name="Inhaltsplatzhalter 6"/>
          <p:cNvSpPr>
            <a:spLocks noGrp="1"/>
          </p:cNvSpPr>
          <p:nvPr>
            <p:ph sz="half" idx="2" hasCustomPrompt="1"/>
            <p:custDataLst>
              <p:tags r:id="rId1"/>
            </p:custDataLst>
          </p:nvPr>
        </p:nvSpPr>
        <p:spPr>
          <a:xfrm>
            <a:off x="603678"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
        <p:nvSpPr>
          <p:cNvPr id="6" name="Textplatzhalter 3"/>
          <p:cNvSpPr>
            <a:spLocks noGrp="1"/>
          </p:cNvSpPr>
          <p:nvPr>
            <p:ph type="body" sz="quarter" idx="12" hasCustomPrompt="1"/>
          </p:nvPr>
        </p:nvSpPr>
        <p:spPr>
          <a:xfrm>
            <a:off x="613836"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7" name="Textplatzhalter 4"/>
          <p:cNvSpPr>
            <a:spLocks noGrp="1"/>
          </p:cNvSpPr>
          <p:nvPr>
            <p:ph type="body" sz="quarter" idx="13"/>
          </p:nvPr>
        </p:nvSpPr>
        <p:spPr>
          <a:xfrm>
            <a:off x="614733"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9" name="Textplatzhalter 3"/>
          <p:cNvSpPr>
            <a:spLocks noGrp="1"/>
          </p:cNvSpPr>
          <p:nvPr>
            <p:ph type="body" sz="quarter" idx="14" hasCustomPrompt="1"/>
          </p:nvPr>
        </p:nvSpPr>
        <p:spPr>
          <a:xfrm>
            <a:off x="6465149" y="4495800"/>
            <a:ext cx="5133289" cy="374400"/>
          </a:xfrm>
          <a:prstGeom prst="rect">
            <a:avLst/>
          </a:prstGeom>
        </p:spPr>
        <p:txBody>
          <a:bodyPr lIns="0" tIns="0" rIns="0" bIns="0" anchor="ctr" anchorCtr="0"/>
          <a:lstStyle>
            <a:lvl1pPr marL="0" indent="0">
              <a:spcBef>
                <a:spcPts val="0"/>
              </a:spcBef>
              <a:buFontTx/>
              <a:buNone/>
              <a:defRPr sz="1350">
                <a:solidFill>
                  <a:schemeClr val="accent1"/>
                </a:solidFill>
                <a:latin typeface="Arial" panose="020B0604020202020204" pitchFamily="34" charset="0"/>
                <a:cs typeface="Arial" panose="020B0604020202020204" pitchFamily="34" charset="0"/>
              </a:defRPr>
            </a:lvl1pPr>
          </a:lstStyle>
          <a:p>
            <a:pPr lvl="0"/>
            <a:r>
              <a:rPr lang="de-DE" dirty="0"/>
              <a:t>Click </a:t>
            </a:r>
            <a:r>
              <a:rPr lang="de-DE" dirty="0" err="1"/>
              <a:t>to</a:t>
            </a:r>
            <a:r>
              <a:rPr lang="de-DE" dirty="0"/>
              <a:t> </a:t>
            </a:r>
            <a:r>
              <a:rPr lang="de-DE" dirty="0" err="1"/>
              <a:t>add</a:t>
            </a:r>
            <a:r>
              <a:rPr lang="de-DE" dirty="0"/>
              <a:t> </a:t>
            </a:r>
            <a:r>
              <a:rPr lang="de-DE" dirty="0" err="1"/>
              <a:t>subtitle</a:t>
            </a:r>
            <a:endParaRPr lang="de-DE" dirty="0"/>
          </a:p>
        </p:txBody>
      </p:sp>
      <p:sp>
        <p:nvSpPr>
          <p:cNvPr id="10" name="Textplatzhalter 4"/>
          <p:cNvSpPr>
            <a:spLocks noGrp="1"/>
          </p:cNvSpPr>
          <p:nvPr>
            <p:ph type="body" sz="quarter" idx="15"/>
          </p:nvPr>
        </p:nvSpPr>
        <p:spPr>
          <a:xfrm>
            <a:off x="6466046" y="4870202"/>
            <a:ext cx="5133289" cy="1530601"/>
          </a:xfrm>
          <a:prstGeom prst="rect">
            <a:avLst/>
          </a:prstGeom>
          <a:ln>
            <a:noFill/>
          </a:ln>
        </p:spPr>
        <p:txBody>
          <a:bodyPr lIns="0" tIns="0" rIns="0" bIns="0" spcCol="432000"/>
          <a:lstStyle>
            <a:lvl1pPr marL="128588" indent="-128588">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1pPr>
            <a:lvl2pPr marL="324000" indent="-162000">
              <a:spcBef>
                <a:spcPts val="0"/>
              </a:spcBef>
              <a:spcAft>
                <a:spcPts val="225"/>
              </a:spcAft>
              <a:defRPr sz="1200">
                <a:solidFill>
                  <a:schemeClr val="tx1">
                    <a:lumMod val="75000"/>
                    <a:lumOff val="25000"/>
                  </a:schemeClr>
                </a:solidFill>
                <a:latin typeface="Arial" panose="020B0604020202020204" pitchFamily="34" charset="0"/>
                <a:cs typeface="Arial" panose="020B0604020202020204" pitchFamily="34" charset="0"/>
              </a:defRPr>
            </a:lvl2pPr>
            <a:lvl3pPr marL="486000" indent="-162000">
              <a:spcBef>
                <a:spcPts val="0"/>
              </a:spcBef>
              <a:spcAft>
                <a:spcPts val="225"/>
              </a:spcAft>
              <a:buFont typeface="Arial" panose="020B0604020202020204" pitchFamily="34" charset="0"/>
              <a:buChar char="­"/>
              <a:defRPr sz="1200">
                <a:solidFill>
                  <a:schemeClr val="tx1">
                    <a:lumMod val="75000"/>
                    <a:lumOff val="25000"/>
                  </a:schemeClr>
                </a:solidFill>
                <a:latin typeface="Arial" panose="020B0604020202020204" pitchFamily="34" charset="0"/>
                <a:cs typeface="Arial" panose="020B0604020202020204" pitchFamily="34" charset="0"/>
              </a:defRPr>
            </a:lvl3pPr>
            <a:lvl4pPr marL="648000" indent="-162000">
              <a:spcBef>
                <a:spcPts val="0"/>
              </a:spcBef>
              <a:spcAft>
                <a:spcPts val="450"/>
              </a:spcAft>
              <a:buFont typeface="Arial" panose="020B0604020202020204" pitchFamily="34" charset="0"/>
              <a:buChar char="•"/>
              <a:defRPr sz="1350">
                <a:solidFill>
                  <a:schemeClr val="tx1"/>
                </a:solidFill>
                <a:latin typeface="Segoe UI" panose="020B0502040204020203" pitchFamily="34" charset="0"/>
                <a:cs typeface="Segoe UI" panose="020B0502040204020203" pitchFamily="34" charset="0"/>
              </a:defRPr>
            </a:lvl4pPr>
            <a:lvl5pPr marL="810000" indent="-171450">
              <a:spcBef>
                <a:spcPts val="0"/>
              </a:spcBef>
              <a:spcAft>
                <a:spcPts val="450"/>
              </a:spcAft>
              <a:buFont typeface="Calibri" panose="020F0502020204030204" pitchFamily="34" charset="0"/>
              <a:buChar char="─"/>
              <a:defRPr sz="1350">
                <a:solidFill>
                  <a:schemeClr val="tx1"/>
                </a:solidFill>
              </a:defRPr>
            </a:lvl5pPr>
            <a:lvl6pPr marL="972000" indent="-171450">
              <a:spcBef>
                <a:spcPts val="0"/>
              </a:spcBef>
              <a:buFont typeface="Calibri" panose="020F0502020204030204" pitchFamily="34" charset="0"/>
              <a:buChar char="─"/>
              <a:defRPr sz="1350"/>
            </a:lvl6pPr>
            <a:lvl7pPr marL="1134000" indent="-162000">
              <a:spcBef>
                <a:spcPts val="0"/>
              </a:spcBef>
              <a:buFont typeface="Calibri" panose="020F0502020204030204" pitchFamily="34" charset="0"/>
              <a:buChar char="─"/>
              <a:defRPr sz="1350"/>
            </a:lvl7pPr>
            <a:lvl8pPr marL="1296000" indent="-162000">
              <a:spcBef>
                <a:spcPts val="0"/>
              </a:spcBef>
              <a:buFont typeface="Calibri" panose="020F0502020204030204" pitchFamily="34" charset="0"/>
              <a:buChar char="─"/>
              <a:defRPr sz="1350"/>
            </a:lvl8pPr>
            <a:lvl9pPr marL="1458000" indent="-162000">
              <a:spcBef>
                <a:spcPts val="0"/>
              </a:spcBef>
              <a:buFont typeface="Calibri" panose="020F0502020204030204" pitchFamily="34" charset="0"/>
              <a:buChar char="─"/>
              <a:defRPr sz="1350"/>
            </a:lvl9pPr>
          </a:lstStyle>
          <a:p>
            <a:pPr lvl="0"/>
            <a:r>
              <a:rPr lang="en-US"/>
              <a:t>Click to edit Master text styles</a:t>
            </a:r>
          </a:p>
          <a:p>
            <a:pPr lvl="1"/>
            <a:r>
              <a:rPr lang="en-US"/>
              <a:t>Second level</a:t>
            </a:r>
          </a:p>
          <a:p>
            <a:pPr lvl="2"/>
            <a:r>
              <a:rPr lang="en-US"/>
              <a:t>Third level</a:t>
            </a:r>
          </a:p>
        </p:txBody>
      </p:sp>
      <p:sp>
        <p:nvSpPr>
          <p:cNvPr id="11" name="Inhaltsplatzhalter 6"/>
          <p:cNvSpPr>
            <a:spLocks noGrp="1"/>
          </p:cNvSpPr>
          <p:nvPr>
            <p:ph sz="half" idx="16" hasCustomPrompt="1"/>
            <p:custDataLst>
              <p:tags r:id="rId2"/>
            </p:custDataLst>
          </p:nvPr>
        </p:nvSpPr>
        <p:spPr>
          <a:xfrm>
            <a:off x="6468537" y="1828803"/>
            <a:ext cx="5143447" cy="2666999"/>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wrap="square" lIns="0" tIns="0" rIns="0" bIns="0"/>
          <a:lstStyle>
            <a:lvl1pPr marL="0" indent="0">
              <a:buFontTx/>
              <a:buNone/>
              <a:defRPr sz="1650">
                <a:solidFill>
                  <a:schemeClr val="tx1"/>
                </a:solidFill>
                <a:latin typeface="Arial" panose="020B0604020202020204" pitchFamily="34" charset="0"/>
                <a:cs typeface="Arial" panose="020B0604020202020204" pitchFamily="34" charset="0"/>
              </a:defRPr>
            </a:lvl1pPr>
          </a:lstStyle>
          <a:p>
            <a:r>
              <a:rPr lang="de-DE" dirty="0" err="1">
                <a:solidFill>
                  <a:srgbClr val="FFFFFF"/>
                </a:solidFill>
              </a:rPr>
              <a:t>Choose</a:t>
            </a:r>
            <a:r>
              <a:rPr lang="de-DE" dirty="0">
                <a:solidFill>
                  <a:srgbClr val="FFFFFF"/>
                </a:solidFill>
              </a:rPr>
              <a:t> </a:t>
            </a:r>
            <a:r>
              <a:rPr lang="de-DE" dirty="0" err="1">
                <a:solidFill>
                  <a:srgbClr val="FFFFFF"/>
                </a:solidFill>
              </a:rPr>
              <a:t>icon</a:t>
            </a:r>
            <a:r>
              <a:rPr lang="de-DE" dirty="0">
                <a:solidFill>
                  <a:srgbClr val="FFFFFF"/>
                </a:solidFill>
              </a:rPr>
              <a:t> </a:t>
            </a:r>
            <a:r>
              <a:rPr lang="de-DE" dirty="0" err="1">
                <a:solidFill>
                  <a:srgbClr val="FFFFFF"/>
                </a:solidFill>
              </a:rPr>
              <a:t>to</a:t>
            </a:r>
            <a:r>
              <a:rPr lang="de-DE" dirty="0">
                <a:solidFill>
                  <a:srgbClr val="FFFFFF"/>
                </a:solidFill>
              </a:rPr>
              <a:t> </a:t>
            </a:r>
            <a:r>
              <a:rPr lang="de-DE" dirty="0" err="1">
                <a:solidFill>
                  <a:srgbClr val="FFFFFF"/>
                </a:solidFill>
              </a:rPr>
              <a:t>add</a:t>
            </a:r>
            <a:r>
              <a:rPr lang="de-DE" dirty="0">
                <a:solidFill>
                  <a:srgbClr val="FFFFFF"/>
                </a:solidFill>
              </a:rPr>
              <a:t> </a:t>
            </a:r>
            <a:r>
              <a:rPr lang="de-DE" dirty="0" err="1">
                <a:solidFill>
                  <a:srgbClr val="FFFFFF"/>
                </a:solidFill>
              </a:rPr>
              <a:t>image</a:t>
            </a:r>
            <a:endParaRPr lang="en-US" dirty="0">
              <a:solidFill>
                <a:srgbClr val="FFFFFF"/>
              </a:solidFill>
            </a:endParaRPr>
          </a:p>
        </p:txBody>
      </p:sp>
    </p:spTree>
    <p:extLst>
      <p:ext uri="{BB962C8B-B14F-4D97-AF65-F5344CB8AC3E}">
        <p14:creationId xmlns:p14="http://schemas.microsoft.com/office/powerpoint/2010/main" val="152688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extBox 1"/>
          <p:cNvSpPr txBox="1">
            <a:spLocks/>
          </p:cNvSpPr>
          <p:nvPr>
            <p:custDataLst>
              <p:tags r:id="rId15"/>
            </p:custDataLst>
          </p:nvPr>
        </p:nvSpPr>
        <p:spPr>
          <a:xfrm>
            <a:off x="4673600" y="6611938"/>
            <a:ext cx="5163237"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r"/>
            <a:r>
              <a:rPr lang="en-US" sz="525" kern="1200" dirty="0">
                <a:solidFill>
                  <a:schemeClr val="bg1">
                    <a:lumMod val="65000"/>
                  </a:schemeClr>
                </a:solidFill>
                <a:effectLst/>
                <a:latin typeface="+mn-lt"/>
                <a:ea typeface="+mn-ea"/>
                <a:cs typeface="Segoe UI" panose="020B0502040204020203" pitchFamily="34" charset="0"/>
              </a:rPr>
              <a:t>©2015 Lumileds Holding B.V.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r>
              <a:rPr lang="en-US" sz="525" dirty="0">
                <a:solidFill>
                  <a:schemeClr val="bg1">
                    <a:lumMod val="65000"/>
                  </a:schemeClr>
                </a:solidFill>
                <a:latin typeface="+mn-lt"/>
                <a:cs typeface="Segoe UI" panose="020B0502040204020203" pitchFamily="34" charset="0"/>
              </a:rPr>
              <a:t>Confidential </a:t>
            </a:r>
            <a:r>
              <a:rPr lang="en-US" sz="525" kern="1200" dirty="0">
                <a:solidFill>
                  <a:schemeClr val="bg1">
                    <a:lumMod val="65000"/>
                  </a:schemeClr>
                </a:solidFill>
                <a:effectLst/>
                <a:latin typeface="+mn-lt"/>
                <a:ea typeface="+mn-ea"/>
                <a:cs typeface="Segoe UI" panose="020B0502040204020203" pitchFamily="34" charset="0"/>
              </a:rPr>
              <a:t> </a:t>
            </a:r>
            <a:r>
              <a:rPr lang="en-US" sz="525" kern="1200" dirty="0">
                <a:solidFill>
                  <a:schemeClr val="bg1">
                    <a:lumMod val="65000"/>
                  </a:schemeClr>
                </a:solidFill>
                <a:effectLst/>
                <a:latin typeface="+mn-lt"/>
                <a:ea typeface="+mn-ea"/>
                <a:cs typeface="Segoe UI Light" panose="020B0502040204020203" pitchFamily="34" charset="0"/>
              </a:rPr>
              <a:t>|</a:t>
            </a:r>
            <a:r>
              <a:rPr lang="en-US" sz="525" kern="1200" dirty="0">
                <a:solidFill>
                  <a:schemeClr val="bg1">
                    <a:lumMod val="65000"/>
                  </a:schemeClr>
                </a:solidFill>
                <a:effectLst/>
                <a:latin typeface="+mn-lt"/>
                <a:ea typeface="+mn-ea"/>
                <a:cs typeface="Segoe UI" panose="020B0502040204020203" pitchFamily="34" charset="0"/>
              </a:rPr>
              <a:t> </a:t>
            </a:r>
            <a:endParaRPr lang="en-US" sz="525" dirty="0">
              <a:solidFill>
                <a:schemeClr val="bg1">
                  <a:lumMod val="65000"/>
                </a:schemeClr>
              </a:solidFill>
              <a:latin typeface="+mn-lt"/>
              <a:cs typeface="Segoe UI" panose="020B0502040204020203" pitchFamily="34" charset="0"/>
            </a:endParaRPr>
          </a:p>
        </p:txBody>
      </p:sp>
      <p:sp>
        <p:nvSpPr>
          <p:cNvPr id="3" name="TextBox 6"/>
          <p:cNvSpPr txBox="1">
            <a:spLocks/>
          </p:cNvSpPr>
          <p:nvPr>
            <p:custDataLst>
              <p:tags r:id="rId16"/>
            </p:custDataLst>
          </p:nvPr>
        </p:nvSpPr>
        <p:spPr>
          <a:xfrm>
            <a:off x="11457678" y="6611938"/>
            <a:ext cx="429524" cy="157162"/>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AFB868B0-0EA7-468E-A823-2874C090DC2E}" type="slidenum">
              <a:rPr lang="de-DE" sz="675" b="0" smtClean="0">
                <a:solidFill>
                  <a:schemeClr val="tx1">
                    <a:lumMod val="50000"/>
                    <a:lumOff val="50000"/>
                  </a:schemeClr>
                </a:solidFill>
                <a:latin typeface="+mn-lt"/>
                <a:cs typeface="Segoe UI" panose="020B0502040204020203" pitchFamily="34" charset="0"/>
              </a:rPr>
              <a:pPr algn="l"/>
              <a:t>‹#›</a:t>
            </a:fld>
            <a:endParaRPr lang="en-US" sz="675" b="0" dirty="0">
              <a:solidFill>
                <a:schemeClr val="tx1">
                  <a:lumMod val="50000"/>
                  <a:lumOff val="50000"/>
                </a:schemeClr>
              </a:solidFill>
              <a:latin typeface="+mn-lt"/>
              <a:cs typeface="Segoe UI" panose="020B0502040204020203" pitchFamily="34" charset="0"/>
            </a:endParaRPr>
          </a:p>
        </p:txBody>
      </p:sp>
      <p:sp>
        <p:nvSpPr>
          <p:cNvPr id="5" name="TextBox 4"/>
          <p:cNvSpPr txBox="1">
            <a:spLocks/>
          </p:cNvSpPr>
          <p:nvPr>
            <p:custDataLst>
              <p:tags r:id="rId17"/>
            </p:custDataLst>
          </p:nvPr>
        </p:nvSpPr>
        <p:spPr>
          <a:xfrm>
            <a:off x="9900920" y="6620669"/>
            <a:ext cx="1376680" cy="139700"/>
          </a:xfrm>
          <a:prstGeom prst="rect">
            <a:avLst/>
          </a:prstGeom>
          <a:noFill/>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b" anchorCtr="0">
            <a:noAutofit/>
          </a:bodyPr>
          <a:lstStyle/>
          <a:p>
            <a:pPr algn="l"/>
            <a:fld id="{E6AD6ABE-BDF7-4E30-949A-E7B28044E176}" type="datetime4">
              <a:rPr lang="en-US" sz="525" smtClean="0">
                <a:solidFill>
                  <a:schemeClr val="bg1">
                    <a:lumMod val="65000"/>
                  </a:schemeClr>
                </a:solidFill>
                <a:latin typeface="+mn-lt"/>
                <a:cs typeface="Segoe UI" panose="020B0502040204020203" pitchFamily="34" charset="0"/>
              </a:rPr>
              <a:pPr algn="l"/>
              <a:t>June 10, 2019</a:t>
            </a:fld>
            <a:endParaRPr lang="en-US" sz="525" dirty="0">
              <a:solidFill>
                <a:schemeClr val="bg1">
                  <a:lumMod val="65000"/>
                </a:schemeClr>
              </a:solidFill>
              <a:latin typeface="+mn-lt"/>
              <a:cs typeface="Segoe UI" panose="020B0502040204020203" pitchFamily="34" charset="0"/>
            </a:endParaRPr>
          </a:p>
        </p:txBody>
      </p:sp>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6402" y="64008"/>
            <a:ext cx="2255999" cy="429768"/>
          </a:xfrm>
          <a:prstGeom prst="rect">
            <a:avLst/>
          </a:prstGeom>
        </p:spPr>
      </p:pic>
    </p:spTree>
    <p:extLst>
      <p:ext uri="{BB962C8B-B14F-4D97-AF65-F5344CB8AC3E}">
        <p14:creationId xmlns:p14="http://schemas.microsoft.com/office/powerpoint/2010/main" val="1236936761"/>
      </p:ext>
    </p:extLst>
  </p:cSld>
  <p:clrMap bg1="lt1" tx1="dk1" bg2="lt2" tx2="dk2" accent1="accent1" accent2="accent2" accent3="accent3" accent4="accent4" accent5="accent5" accent6="accent6" hlink="hlink" folHlink="folHlink"/>
  <p:sldLayoutIdLst>
    <p:sldLayoutId id="2147483803" r:id="rId1"/>
    <p:sldLayoutId id="2147483819" r:id="rId2"/>
    <p:sldLayoutId id="2147483804" r:id="rId3"/>
    <p:sldLayoutId id="2147483823" r:id="rId4"/>
    <p:sldLayoutId id="2147483825" r:id="rId5"/>
    <p:sldLayoutId id="2147483826" r:id="rId6"/>
    <p:sldLayoutId id="2147483827" r:id="rId7"/>
    <p:sldLayoutId id="2147483828" r:id="rId8"/>
    <p:sldLayoutId id="2147483829" r:id="rId9"/>
    <p:sldLayoutId id="2147483808" r:id="rId10"/>
    <p:sldLayoutId id="2147483820" r:id="rId11"/>
    <p:sldLayoutId id="2147483809" r:id="rId12"/>
    <p:sldLayoutId id="2147483822" r:id="rId13"/>
  </p:sldLayoutIdLst>
  <p:hf sldNum="0" hdr="0" ftr="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3840" userDrawn="1">
          <p15:clr>
            <a:srgbClr val="F26B43"/>
          </p15:clr>
        </p15:guide>
        <p15:guide id="1" pos="387" userDrawn="1">
          <p15:clr>
            <a:srgbClr val="F26B43"/>
          </p15:clr>
        </p15:guide>
        <p15:guide id="2" pos="7307" userDrawn="1">
          <p15:clr>
            <a:srgbClr val="F26B43"/>
          </p15:clr>
        </p15:guide>
        <p15:guide id="3" orient="horz" pos="4165" userDrawn="1">
          <p15:clr>
            <a:srgbClr val="F26B43"/>
          </p15:clr>
        </p15:guide>
        <p15:guide id="4" orient="horz" pos="720" userDrawn="1">
          <p15:clr>
            <a:srgbClr val="F26B43"/>
          </p15:clr>
        </p15:guide>
        <p15:guide id="5" orient="horz" pos="1080" userDrawn="1">
          <p15:clr>
            <a:srgbClr val="F26B43"/>
          </p15:clr>
        </p15:guide>
        <p15:guide id="7" orient="horz" pos="900" userDrawn="1">
          <p15:clr>
            <a:srgbClr val="F26B43"/>
          </p15:clr>
        </p15:guide>
        <p15:guide id="8" orient="horz" pos="1300" userDrawn="1">
          <p15:clr>
            <a:srgbClr val="F26B43"/>
          </p15:clr>
        </p15:guide>
        <p15:guide id="9" orient="horz" pos="1443" userDrawn="1">
          <p15:clr>
            <a:srgbClr val="F26B43"/>
          </p15:clr>
        </p15:guide>
        <p15:guide id="10" pos="5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tags" Target="../tags/tag10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tags" Target="../tags/tag102.xml"/><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slideLayout" Target="../slideLayouts/slideLayout4.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tags" Target="../tags/tag100.xml"/><Relationship Id="rId10" Type="http://schemas.openxmlformats.org/officeDocument/2006/relationships/tags" Target="../tags/tag95.xml"/><Relationship Id="rId19" Type="http://schemas.openxmlformats.org/officeDocument/2006/relationships/tags" Target="../tags/tag104.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s>
</file>

<file path=ppt/slides/_rels/slide11.xml.rels><?xml version="1.0" encoding="UTF-8" standalone="yes"?>
<Relationships xmlns="http://schemas.openxmlformats.org/package/2006/relationships"><Relationship Id="rId8" Type="http://schemas.openxmlformats.org/officeDocument/2006/relationships/tags" Target="../tags/tag112.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11" Type="http://schemas.openxmlformats.org/officeDocument/2006/relationships/slideLayout" Target="../slideLayouts/slideLayout4.xml"/><Relationship Id="rId5" Type="http://schemas.openxmlformats.org/officeDocument/2006/relationships/tags" Target="../tags/tag109.xml"/><Relationship Id="rId10" Type="http://schemas.openxmlformats.org/officeDocument/2006/relationships/tags" Target="../tags/tag114.xml"/><Relationship Id="rId4" Type="http://schemas.openxmlformats.org/officeDocument/2006/relationships/tags" Target="../tags/tag108.xml"/><Relationship Id="rId9" Type="http://schemas.openxmlformats.org/officeDocument/2006/relationships/tags" Target="../tags/tag1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28.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Layout" Target="../slideLayouts/slideLayout4.xml"/><Relationship Id="rId17" Type="http://schemas.openxmlformats.org/officeDocument/2006/relationships/image" Target="../media/image32.png"/><Relationship Id="rId2" Type="http://schemas.openxmlformats.org/officeDocument/2006/relationships/tags" Target="../tags/tag116.xml"/><Relationship Id="rId16" Type="http://schemas.openxmlformats.org/officeDocument/2006/relationships/image" Target="../media/image31.pn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30.png"/><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18" Type="http://schemas.openxmlformats.org/officeDocument/2006/relationships/tags" Target="../tags/tag25.xml"/><Relationship Id="rId26" Type="http://schemas.openxmlformats.org/officeDocument/2006/relationships/tags" Target="../tags/tag33.xml"/><Relationship Id="rId3" Type="http://schemas.openxmlformats.org/officeDocument/2006/relationships/tags" Target="../tags/tag10.xml"/><Relationship Id="rId21" Type="http://schemas.openxmlformats.org/officeDocument/2006/relationships/tags" Target="../tags/tag28.xml"/><Relationship Id="rId34" Type="http://schemas.openxmlformats.org/officeDocument/2006/relationships/image" Target="../media/image13.png"/><Relationship Id="rId7" Type="http://schemas.openxmlformats.org/officeDocument/2006/relationships/tags" Target="../tags/tag14.xml"/><Relationship Id="rId12" Type="http://schemas.openxmlformats.org/officeDocument/2006/relationships/tags" Target="../tags/tag19.xml"/><Relationship Id="rId17" Type="http://schemas.openxmlformats.org/officeDocument/2006/relationships/tags" Target="../tags/tag24.xml"/><Relationship Id="rId25" Type="http://schemas.openxmlformats.org/officeDocument/2006/relationships/tags" Target="../tags/tag32.xml"/><Relationship Id="rId33" Type="http://schemas.openxmlformats.org/officeDocument/2006/relationships/image" Target="../media/image12.png"/><Relationship Id="rId2" Type="http://schemas.openxmlformats.org/officeDocument/2006/relationships/tags" Target="../tags/tag9.xml"/><Relationship Id="rId16" Type="http://schemas.openxmlformats.org/officeDocument/2006/relationships/tags" Target="../tags/tag23.xml"/><Relationship Id="rId20" Type="http://schemas.openxmlformats.org/officeDocument/2006/relationships/tags" Target="../tags/tag27.xml"/><Relationship Id="rId29" Type="http://schemas.openxmlformats.org/officeDocument/2006/relationships/tags" Target="../tags/tag36.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24" Type="http://schemas.openxmlformats.org/officeDocument/2006/relationships/tags" Target="../tags/tag31.xml"/><Relationship Id="rId32" Type="http://schemas.openxmlformats.org/officeDocument/2006/relationships/image" Target="../media/image11.png"/><Relationship Id="rId5" Type="http://schemas.openxmlformats.org/officeDocument/2006/relationships/tags" Target="../tags/tag12.xml"/><Relationship Id="rId15" Type="http://schemas.openxmlformats.org/officeDocument/2006/relationships/tags" Target="../tags/tag22.xml"/><Relationship Id="rId23" Type="http://schemas.openxmlformats.org/officeDocument/2006/relationships/tags" Target="../tags/tag30.xml"/><Relationship Id="rId28" Type="http://schemas.openxmlformats.org/officeDocument/2006/relationships/tags" Target="../tags/tag35.xml"/><Relationship Id="rId36" Type="http://schemas.openxmlformats.org/officeDocument/2006/relationships/image" Target="../media/image15.png"/><Relationship Id="rId10" Type="http://schemas.openxmlformats.org/officeDocument/2006/relationships/tags" Target="../tags/tag17.xml"/><Relationship Id="rId19" Type="http://schemas.openxmlformats.org/officeDocument/2006/relationships/tags" Target="../tags/tag26.xml"/><Relationship Id="rId31" Type="http://schemas.openxmlformats.org/officeDocument/2006/relationships/slideLayout" Target="../slideLayouts/slideLayout4.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 Id="rId22" Type="http://schemas.openxmlformats.org/officeDocument/2006/relationships/tags" Target="../tags/tag29.xml"/><Relationship Id="rId27" Type="http://schemas.openxmlformats.org/officeDocument/2006/relationships/tags" Target="../tags/tag34.xml"/><Relationship Id="rId30" Type="http://schemas.openxmlformats.org/officeDocument/2006/relationships/tags" Target="../tags/tag37.xml"/><Relationship Id="rId35"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26" Type="http://schemas.openxmlformats.org/officeDocument/2006/relationships/tags" Target="../tags/tag63.xml"/><Relationship Id="rId3" Type="http://schemas.openxmlformats.org/officeDocument/2006/relationships/tags" Target="../tags/tag40.xml"/><Relationship Id="rId21" Type="http://schemas.openxmlformats.org/officeDocument/2006/relationships/tags" Target="../tags/tag58.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tags" Target="../tags/tag62.xml"/><Relationship Id="rId33" Type="http://schemas.openxmlformats.org/officeDocument/2006/relationships/slideLayout" Target="../slideLayouts/slideLayout4.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tags" Target="../tags/tag57.xml"/><Relationship Id="rId29" Type="http://schemas.openxmlformats.org/officeDocument/2006/relationships/tags" Target="../tags/tag66.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tags" Target="../tags/tag61.xml"/><Relationship Id="rId32" Type="http://schemas.openxmlformats.org/officeDocument/2006/relationships/tags" Target="../tags/tag69.xml"/><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tags" Target="../tags/tag60.xml"/><Relationship Id="rId28" Type="http://schemas.openxmlformats.org/officeDocument/2006/relationships/tags" Target="../tags/tag65.xml"/><Relationship Id="rId10" Type="http://schemas.openxmlformats.org/officeDocument/2006/relationships/tags" Target="../tags/tag47.xml"/><Relationship Id="rId19" Type="http://schemas.openxmlformats.org/officeDocument/2006/relationships/tags" Target="../tags/tag56.xml"/><Relationship Id="rId31" Type="http://schemas.openxmlformats.org/officeDocument/2006/relationships/tags" Target="../tags/tag68.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tags" Target="../tags/tag59.xml"/><Relationship Id="rId27" Type="http://schemas.openxmlformats.org/officeDocument/2006/relationships/tags" Target="../tags/tag64.xml"/><Relationship Id="rId30"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2.xml"/><Relationship Id="rId7"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22.png"/><Relationship Id="rId4" Type="http://schemas.openxmlformats.org/officeDocument/2006/relationships/tags" Target="../tags/tag73.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78.xml"/><Relationship Id="rId7" Type="http://schemas.openxmlformats.org/officeDocument/2006/relationships/slideLayout" Target="../slideLayouts/slideLayout4.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image" Target="../media/image25.png"/><Relationship Id="rId4" Type="http://schemas.openxmlformats.org/officeDocument/2006/relationships/tags" Target="../tags/tag79.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27.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6.png"/><Relationship Id="rId5" Type="http://schemas.openxmlformats.org/officeDocument/2006/relationships/slideLayout" Target="../slideLayouts/slideLayout4.xml"/><Relationship Id="rId4" Type="http://schemas.openxmlformats.org/officeDocument/2006/relationships/tags" Target="../tags/tag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146EA-A13F-4579-BCC1-5415F4138AEF}"/>
              </a:ext>
            </a:extLst>
          </p:cNvPr>
          <p:cNvSpPr>
            <a:spLocks noGrp="1"/>
          </p:cNvSpPr>
          <p:nvPr>
            <p:ph type="body" sz="quarter" idx="10"/>
          </p:nvPr>
        </p:nvSpPr>
        <p:spPr/>
        <p:txBody>
          <a:bodyPr/>
          <a:lstStyle/>
          <a:p>
            <a:r>
              <a:rPr lang="en-US" dirty="0"/>
              <a:t>Specialty Gas Fundamentals </a:t>
            </a:r>
          </a:p>
        </p:txBody>
      </p:sp>
      <p:sp>
        <p:nvSpPr>
          <p:cNvPr id="3" name="Text Placeholder 2">
            <a:extLst>
              <a:ext uri="{FF2B5EF4-FFF2-40B4-BE49-F238E27FC236}">
                <a16:creationId xmlns:a16="http://schemas.microsoft.com/office/drawing/2014/main" id="{25BFE23B-BB23-4532-A0DB-895386DD2785}"/>
              </a:ext>
            </a:extLst>
          </p:cNvPr>
          <p:cNvSpPr>
            <a:spLocks noGrp="1"/>
          </p:cNvSpPr>
          <p:nvPr>
            <p:ph type="body" sz="quarter" idx="11"/>
          </p:nvPr>
        </p:nvSpPr>
        <p:spPr>
          <a:xfrm>
            <a:off x="4775201" y="2617694"/>
            <a:ext cx="6358467" cy="506506"/>
          </a:xfrm>
        </p:spPr>
        <p:txBody>
          <a:bodyPr/>
          <a:lstStyle/>
          <a:p>
            <a:r>
              <a:rPr lang="en-US" dirty="0"/>
              <a:t>Author: Wong Chee Keat</a:t>
            </a:r>
          </a:p>
        </p:txBody>
      </p:sp>
      <p:sp>
        <p:nvSpPr>
          <p:cNvPr id="4" name="Text Placeholder 3">
            <a:extLst>
              <a:ext uri="{FF2B5EF4-FFF2-40B4-BE49-F238E27FC236}">
                <a16:creationId xmlns:a16="http://schemas.microsoft.com/office/drawing/2014/main" id="{9910A338-C612-42F6-9172-302B482655EB}"/>
              </a:ext>
            </a:extLst>
          </p:cNvPr>
          <p:cNvSpPr>
            <a:spLocks noGrp="1"/>
          </p:cNvSpPr>
          <p:nvPr>
            <p:ph type="body" sz="quarter" idx="12"/>
          </p:nvPr>
        </p:nvSpPr>
        <p:spPr>
          <a:xfrm>
            <a:off x="4775201" y="2057400"/>
            <a:ext cx="6358467" cy="1066800"/>
          </a:xfrm>
        </p:spPr>
        <p:txBody>
          <a:bodyPr/>
          <a:lstStyle/>
          <a:p>
            <a:r>
              <a:rPr lang="en-US" dirty="0"/>
              <a:t>Basic Facilities Knowledge Package</a:t>
            </a:r>
          </a:p>
        </p:txBody>
      </p:sp>
      <p:sp>
        <p:nvSpPr>
          <p:cNvPr id="5" name="Text Placeholder 4">
            <a:extLst>
              <a:ext uri="{FF2B5EF4-FFF2-40B4-BE49-F238E27FC236}">
                <a16:creationId xmlns:a16="http://schemas.microsoft.com/office/drawing/2014/main" id="{09CFF2F8-61A7-4B7D-979E-CD1FE958DA75}"/>
              </a:ext>
            </a:extLst>
          </p:cNvPr>
          <p:cNvSpPr>
            <a:spLocks noGrp="1"/>
          </p:cNvSpPr>
          <p:nvPr>
            <p:ph type="body" sz="quarter" idx="13"/>
          </p:nvPr>
        </p:nvSpPr>
        <p:spPr/>
        <p:txBody>
          <a:bodyPr/>
          <a:lstStyle/>
          <a:p>
            <a:r>
              <a:rPr lang="en-US" dirty="0"/>
              <a:t>Yr.2019</a:t>
            </a:r>
          </a:p>
        </p:txBody>
      </p:sp>
    </p:spTree>
    <p:extLst>
      <p:ext uri="{BB962C8B-B14F-4D97-AF65-F5344CB8AC3E}">
        <p14:creationId xmlns:p14="http://schemas.microsoft.com/office/powerpoint/2010/main" val="64260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F39E03-CF7E-4DE1-892A-27A6C8ACB829}"/>
              </a:ext>
            </a:extLst>
          </p:cNvPr>
          <p:cNvSpPr>
            <a:spLocks noGrp="1"/>
          </p:cNvSpPr>
          <p:nvPr>
            <p:ph type="body" sz="quarter" idx="10"/>
          </p:nvPr>
        </p:nvSpPr>
        <p:spPr>
          <a:xfrm>
            <a:off x="611316" y="649478"/>
            <a:ext cx="10988019" cy="393192"/>
          </a:xfrm>
        </p:spPr>
        <p:txBody>
          <a:bodyPr/>
          <a:lstStyle/>
          <a:p>
            <a:r>
              <a:rPr lang="en-US" dirty="0"/>
              <a:t>Gas Distribution Methods</a:t>
            </a:r>
          </a:p>
        </p:txBody>
      </p:sp>
      <p:sp>
        <p:nvSpPr>
          <p:cNvPr id="3" name="Text Placeholder 2">
            <a:extLst>
              <a:ext uri="{FF2B5EF4-FFF2-40B4-BE49-F238E27FC236}">
                <a16:creationId xmlns:a16="http://schemas.microsoft.com/office/drawing/2014/main" id="{5B047C46-9B92-49D2-B24A-B88384FF315A}"/>
              </a:ext>
            </a:extLst>
          </p:cNvPr>
          <p:cNvSpPr>
            <a:spLocks noGrp="1"/>
          </p:cNvSpPr>
          <p:nvPr>
            <p:ph type="body" sz="quarter" idx="13"/>
          </p:nvPr>
        </p:nvSpPr>
        <p:spPr>
          <a:xfrm>
            <a:off x="620222" y="1440180"/>
            <a:ext cx="6634408" cy="4654042"/>
          </a:xfrm>
        </p:spPr>
        <p:txBody>
          <a:bodyPr/>
          <a:lstStyle/>
          <a:p>
            <a:pPr>
              <a:buNone/>
            </a:pPr>
            <a:r>
              <a:rPr lang="en-US" sz="1400" b="1" dirty="0"/>
              <a:t>POU distribution (point of use distribution)</a:t>
            </a:r>
          </a:p>
          <a:p>
            <a:pPr lvl="1"/>
            <a:endParaRPr lang="en-US" dirty="0"/>
          </a:p>
          <a:p>
            <a:pPr lvl="1"/>
            <a:r>
              <a:rPr lang="en-US" sz="1400" dirty="0"/>
              <a:t>Sub main approach</a:t>
            </a:r>
          </a:p>
          <a:p>
            <a:pPr lvl="2">
              <a:buNone/>
            </a:pPr>
            <a:endParaRPr lang="en-US" b="1" u="sng" dirty="0"/>
          </a:p>
          <a:p>
            <a:pPr lvl="2">
              <a:buNone/>
            </a:pPr>
            <a:r>
              <a:rPr lang="en-US" sz="1400" b="1" u="sng" dirty="0"/>
              <a:t>Advantage</a:t>
            </a:r>
          </a:p>
          <a:p>
            <a:pPr lvl="3"/>
            <a:endParaRPr lang="en-US" sz="1200" dirty="0"/>
          </a:p>
          <a:p>
            <a:pPr lvl="3"/>
            <a:r>
              <a:rPr lang="en-US" dirty="0"/>
              <a:t>Small footprint</a:t>
            </a:r>
          </a:p>
          <a:p>
            <a:pPr lvl="3"/>
            <a:r>
              <a:rPr lang="en-US" dirty="0"/>
              <a:t>Cost efficient</a:t>
            </a:r>
          </a:p>
          <a:p>
            <a:pPr lvl="3"/>
            <a:r>
              <a:rPr lang="en-US" dirty="0"/>
              <a:t>Can hook up to tools very fast</a:t>
            </a:r>
          </a:p>
          <a:p>
            <a:pPr lvl="2">
              <a:buNone/>
            </a:pPr>
            <a:endParaRPr lang="en-US" b="1" u="sng" dirty="0"/>
          </a:p>
          <a:p>
            <a:pPr lvl="2">
              <a:buNone/>
            </a:pPr>
            <a:r>
              <a:rPr lang="en-US" sz="1400" b="1" u="sng" dirty="0"/>
              <a:t>Disadvantage</a:t>
            </a:r>
          </a:p>
          <a:p>
            <a:pPr lvl="3"/>
            <a:endParaRPr lang="en-US" dirty="0"/>
          </a:p>
          <a:p>
            <a:pPr lvl="3"/>
            <a:r>
              <a:rPr lang="en-US" dirty="0"/>
              <a:t>Unable to do purging locally</a:t>
            </a:r>
          </a:p>
          <a:p>
            <a:pPr lvl="3"/>
            <a:r>
              <a:rPr lang="en-US" dirty="0"/>
              <a:t>Hard to access when piping management is not observed</a:t>
            </a:r>
          </a:p>
          <a:p>
            <a:pPr lvl="3"/>
            <a:r>
              <a:rPr lang="en-US" dirty="0"/>
              <a:t>No containment of gas leak</a:t>
            </a:r>
          </a:p>
          <a:p>
            <a:pPr lvl="3"/>
            <a:r>
              <a:rPr lang="en-US" dirty="0"/>
              <a:t>Free access to gas stick</a:t>
            </a:r>
          </a:p>
          <a:p>
            <a:pPr lvl="1"/>
            <a:endParaRPr lang="en-US" dirty="0"/>
          </a:p>
          <a:p>
            <a:pPr lvl="1"/>
            <a:r>
              <a:rPr lang="en-US" sz="1400" dirty="0"/>
              <a:t>Main uses for bulk gases such as Nitrogen and CDA</a:t>
            </a:r>
          </a:p>
          <a:p>
            <a:endParaRPr lang="en-US" dirty="0"/>
          </a:p>
        </p:txBody>
      </p:sp>
      <p:grpSp>
        <p:nvGrpSpPr>
          <p:cNvPr id="4" name="Group 3">
            <a:extLst>
              <a:ext uri="{FF2B5EF4-FFF2-40B4-BE49-F238E27FC236}">
                <a16:creationId xmlns:a16="http://schemas.microsoft.com/office/drawing/2014/main" id="{D14E9890-316A-4A5E-BC86-625F848DF0C2}"/>
              </a:ext>
            </a:extLst>
          </p:cNvPr>
          <p:cNvGrpSpPr/>
          <p:nvPr/>
        </p:nvGrpSpPr>
        <p:grpSpPr>
          <a:xfrm>
            <a:off x="7496227" y="1821768"/>
            <a:ext cx="3240360" cy="4119466"/>
            <a:chOff x="6764707" y="2157337"/>
            <a:chExt cx="3240360" cy="4119466"/>
          </a:xfrm>
        </p:grpSpPr>
        <p:grpSp>
          <p:nvGrpSpPr>
            <p:cNvPr id="5" name="Group 4">
              <a:extLst>
                <a:ext uri="{FF2B5EF4-FFF2-40B4-BE49-F238E27FC236}">
                  <a16:creationId xmlns:a16="http://schemas.microsoft.com/office/drawing/2014/main" id="{E5FE994D-103C-48B5-81F7-5E45358F1415}"/>
                </a:ext>
              </a:extLst>
            </p:cNvPr>
            <p:cNvGrpSpPr/>
            <p:nvPr/>
          </p:nvGrpSpPr>
          <p:grpSpPr>
            <a:xfrm>
              <a:off x="6764707" y="2157337"/>
              <a:ext cx="3240360" cy="4119466"/>
              <a:chOff x="4716016" y="2261862"/>
              <a:chExt cx="3240360" cy="4119466"/>
            </a:xfrm>
          </p:grpSpPr>
          <p:grpSp>
            <p:nvGrpSpPr>
              <p:cNvPr id="7" name="Group 6">
                <a:extLst>
                  <a:ext uri="{FF2B5EF4-FFF2-40B4-BE49-F238E27FC236}">
                    <a16:creationId xmlns:a16="http://schemas.microsoft.com/office/drawing/2014/main" id="{D34323CE-176A-49E3-90FE-4F1AF2FF89A0}"/>
                  </a:ext>
                </a:extLst>
              </p:cNvPr>
              <p:cNvGrpSpPr/>
              <p:nvPr/>
            </p:nvGrpSpPr>
            <p:grpSpPr>
              <a:xfrm>
                <a:off x="4716016" y="3717032"/>
                <a:ext cx="3240360" cy="2664296"/>
                <a:chOff x="4716016" y="3717032"/>
                <a:chExt cx="3240360" cy="2664296"/>
              </a:xfrm>
            </p:grpSpPr>
            <p:sp>
              <p:nvSpPr>
                <p:cNvPr id="26" name="Rectangle 25">
                  <a:extLst>
                    <a:ext uri="{FF2B5EF4-FFF2-40B4-BE49-F238E27FC236}">
                      <a16:creationId xmlns:a16="http://schemas.microsoft.com/office/drawing/2014/main" id="{26856E68-F8E0-4843-86B9-EFF9E6321B54}"/>
                    </a:ext>
                  </a:extLst>
                </p:cNvPr>
                <p:cNvSpPr/>
                <p:nvPr>
                  <p:custDataLst>
                    <p:tags r:id="rId17"/>
                  </p:custDataLst>
                </p:nvPr>
              </p:nvSpPr>
              <p:spPr bwMode="auto">
                <a:xfrm>
                  <a:off x="4716016" y="4437112"/>
                  <a:ext cx="1224136" cy="19442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dirty="0">
                      <a:solidFill>
                        <a:schemeClr val="bg1"/>
                      </a:solidFill>
                      <a:latin typeface="Arial" charset="0"/>
                    </a:rPr>
                    <a:t>Gas cabinet/ Gas panel</a:t>
                  </a:r>
                </a:p>
              </p:txBody>
            </p:sp>
            <p:cxnSp>
              <p:nvCxnSpPr>
                <p:cNvPr id="27" name="Straight Arrow Connector 26">
                  <a:extLst>
                    <a:ext uri="{FF2B5EF4-FFF2-40B4-BE49-F238E27FC236}">
                      <a16:creationId xmlns:a16="http://schemas.microsoft.com/office/drawing/2014/main" id="{17F3DC82-BD73-4E46-B28F-FE6B72A0E57F}"/>
                    </a:ext>
                  </a:extLst>
                </p:cNvPr>
                <p:cNvCxnSpPr/>
                <p:nvPr>
                  <p:custDataLst>
                    <p:tags r:id="rId18"/>
                  </p:custDataLst>
                </p:nvPr>
              </p:nvCxnSpPr>
              <p:spPr bwMode="auto">
                <a:xfrm rot="5400000" flipH="1" flipV="1">
                  <a:off x="4860826" y="4076278"/>
                  <a:ext cx="72008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a:extLst>
                    <a:ext uri="{FF2B5EF4-FFF2-40B4-BE49-F238E27FC236}">
                      <a16:creationId xmlns:a16="http://schemas.microsoft.com/office/drawing/2014/main" id="{08AF005F-B570-4C3F-B817-127F99CFDE7E}"/>
                    </a:ext>
                  </a:extLst>
                </p:cNvPr>
                <p:cNvCxnSpPr/>
                <p:nvPr>
                  <p:custDataLst>
                    <p:tags r:id="rId19"/>
                  </p:custDataLst>
                </p:nvPr>
              </p:nvCxnSpPr>
              <p:spPr bwMode="auto">
                <a:xfrm>
                  <a:off x="5220072" y="3717032"/>
                  <a:ext cx="273630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8" name="Group 7">
                <a:extLst>
                  <a:ext uri="{FF2B5EF4-FFF2-40B4-BE49-F238E27FC236}">
                    <a16:creationId xmlns:a16="http://schemas.microsoft.com/office/drawing/2014/main" id="{8FC2698D-49D8-4535-ACE3-DA1BDF7A0110}"/>
                  </a:ext>
                </a:extLst>
              </p:cNvPr>
              <p:cNvGrpSpPr/>
              <p:nvPr/>
            </p:nvGrpSpPr>
            <p:grpSpPr>
              <a:xfrm>
                <a:off x="5485622" y="3504471"/>
                <a:ext cx="431265" cy="371771"/>
                <a:chOff x="3743908" y="3167014"/>
                <a:chExt cx="431265" cy="371771"/>
              </a:xfrm>
            </p:grpSpPr>
            <p:sp>
              <p:nvSpPr>
                <p:cNvPr id="23" name="Isosceles Triangle 22">
                  <a:extLst>
                    <a:ext uri="{FF2B5EF4-FFF2-40B4-BE49-F238E27FC236}">
                      <a16:creationId xmlns:a16="http://schemas.microsoft.com/office/drawing/2014/main" id="{C5548CFB-6ECC-4E74-BEB8-1BDEDBBE270A}"/>
                    </a:ext>
                  </a:extLst>
                </p:cNvPr>
                <p:cNvSpPr/>
                <p:nvPr>
                  <p:custDataLst>
                    <p:tags r:id="rId14"/>
                  </p:custDataLst>
                </p:nvPr>
              </p:nvSpPr>
              <p:spPr bwMode="auto">
                <a:xfrm rot="5400000">
                  <a:off x="3707904" y="3284984"/>
                  <a:ext cx="288032" cy="2160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24" name="Isosceles Triangle 23">
                  <a:extLst>
                    <a:ext uri="{FF2B5EF4-FFF2-40B4-BE49-F238E27FC236}">
                      <a16:creationId xmlns:a16="http://schemas.microsoft.com/office/drawing/2014/main" id="{1BCBCA9F-5198-4381-B638-97CF889F490C}"/>
                    </a:ext>
                  </a:extLst>
                </p:cNvPr>
                <p:cNvSpPr/>
                <p:nvPr>
                  <p:custDataLst>
                    <p:tags r:id="rId15"/>
                  </p:custDataLst>
                </p:nvPr>
              </p:nvSpPr>
              <p:spPr bwMode="auto">
                <a:xfrm rot="16041380">
                  <a:off x="3923145" y="3286757"/>
                  <a:ext cx="288032" cy="2160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25" name="Isosceles Triangle 24">
                  <a:extLst>
                    <a:ext uri="{FF2B5EF4-FFF2-40B4-BE49-F238E27FC236}">
                      <a16:creationId xmlns:a16="http://schemas.microsoft.com/office/drawing/2014/main" id="{636FF3D7-844A-4E8C-8E77-8DCE4C4091EF}"/>
                    </a:ext>
                  </a:extLst>
                </p:cNvPr>
                <p:cNvSpPr/>
                <p:nvPr>
                  <p:custDataLst>
                    <p:tags r:id="rId16"/>
                  </p:custDataLst>
                </p:nvPr>
              </p:nvSpPr>
              <p:spPr bwMode="auto">
                <a:xfrm rot="10800000">
                  <a:off x="3825173" y="3167014"/>
                  <a:ext cx="288032" cy="216024"/>
                </a:xfrm>
                <a:prstGeom prst="triangle">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grpSp>
          <p:grpSp>
            <p:nvGrpSpPr>
              <p:cNvPr id="9" name="Group 8">
                <a:extLst>
                  <a:ext uri="{FF2B5EF4-FFF2-40B4-BE49-F238E27FC236}">
                    <a16:creationId xmlns:a16="http://schemas.microsoft.com/office/drawing/2014/main" id="{55A2C3BE-52A5-49D8-A503-7B32AE82FEDC}"/>
                  </a:ext>
                </a:extLst>
              </p:cNvPr>
              <p:cNvGrpSpPr/>
              <p:nvPr/>
            </p:nvGrpSpPr>
            <p:grpSpPr>
              <a:xfrm>
                <a:off x="6302051" y="3482700"/>
                <a:ext cx="431265" cy="371771"/>
                <a:chOff x="3743908" y="3167014"/>
                <a:chExt cx="431265" cy="371771"/>
              </a:xfrm>
            </p:grpSpPr>
            <p:sp>
              <p:nvSpPr>
                <p:cNvPr id="20" name="Isosceles Triangle 19">
                  <a:extLst>
                    <a:ext uri="{FF2B5EF4-FFF2-40B4-BE49-F238E27FC236}">
                      <a16:creationId xmlns:a16="http://schemas.microsoft.com/office/drawing/2014/main" id="{B151E4AC-CAF1-403D-8A1B-2B749886982D}"/>
                    </a:ext>
                  </a:extLst>
                </p:cNvPr>
                <p:cNvSpPr/>
                <p:nvPr>
                  <p:custDataLst>
                    <p:tags r:id="rId11"/>
                  </p:custDataLst>
                </p:nvPr>
              </p:nvSpPr>
              <p:spPr bwMode="auto">
                <a:xfrm rot="5400000">
                  <a:off x="3707904" y="3284984"/>
                  <a:ext cx="288032" cy="2160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21" name="Isosceles Triangle 20">
                  <a:extLst>
                    <a:ext uri="{FF2B5EF4-FFF2-40B4-BE49-F238E27FC236}">
                      <a16:creationId xmlns:a16="http://schemas.microsoft.com/office/drawing/2014/main" id="{130326E0-CE74-439E-BB5F-86B65FB19954}"/>
                    </a:ext>
                  </a:extLst>
                </p:cNvPr>
                <p:cNvSpPr/>
                <p:nvPr>
                  <p:custDataLst>
                    <p:tags r:id="rId12"/>
                  </p:custDataLst>
                </p:nvPr>
              </p:nvSpPr>
              <p:spPr bwMode="auto">
                <a:xfrm rot="16041380">
                  <a:off x="3923145" y="3286757"/>
                  <a:ext cx="288032" cy="2160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22" name="Isosceles Triangle 21">
                  <a:extLst>
                    <a:ext uri="{FF2B5EF4-FFF2-40B4-BE49-F238E27FC236}">
                      <a16:creationId xmlns:a16="http://schemas.microsoft.com/office/drawing/2014/main" id="{24F0D14D-1CCF-4E96-BEB2-AF0E82604284}"/>
                    </a:ext>
                  </a:extLst>
                </p:cNvPr>
                <p:cNvSpPr/>
                <p:nvPr>
                  <p:custDataLst>
                    <p:tags r:id="rId13"/>
                  </p:custDataLst>
                </p:nvPr>
              </p:nvSpPr>
              <p:spPr bwMode="auto">
                <a:xfrm rot="10800000">
                  <a:off x="3825173" y="3167014"/>
                  <a:ext cx="288032" cy="216024"/>
                </a:xfrm>
                <a:prstGeom prst="triangle">
                  <a:avLst/>
                </a:prstGeom>
                <a:solidFill>
                  <a:schemeClr val="tx1">
                    <a:lumMod val="75000"/>
                    <a:lumOff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grpSp>
          <p:grpSp>
            <p:nvGrpSpPr>
              <p:cNvPr id="10" name="Group 9">
                <a:extLst>
                  <a:ext uri="{FF2B5EF4-FFF2-40B4-BE49-F238E27FC236}">
                    <a16:creationId xmlns:a16="http://schemas.microsoft.com/office/drawing/2014/main" id="{966DB482-B688-4844-9CB7-CCFD1A348B7E}"/>
                  </a:ext>
                </a:extLst>
              </p:cNvPr>
              <p:cNvGrpSpPr/>
              <p:nvPr/>
            </p:nvGrpSpPr>
            <p:grpSpPr>
              <a:xfrm>
                <a:off x="7183794" y="3515357"/>
                <a:ext cx="431265" cy="371771"/>
                <a:chOff x="3743908" y="3167014"/>
                <a:chExt cx="431265" cy="371771"/>
              </a:xfrm>
            </p:grpSpPr>
            <p:sp>
              <p:nvSpPr>
                <p:cNvPr id="17" name="Isosceles Triangle 16">
                  <a:extLst>
                    <a:ext uri="{FF2B5EF4-FFF2-40B4-BE49-F238E27FC236}">
                      <a16:creationId xmlns:a16="http://schemas.microsoft.com/office/drawing/2014/main" id="{CB9CAE8F-3860-4432-BC2D-62B0389361D9}"/>
                    </a:ext>
                  </a:extLst>
                </p:cNvPr>
                <p:cNvSpPr/>
                <p:nvPr>
                  <p:custDataLst>
                    <p:tags r:id="rId8"/>
                  </p:custDataLst>
                </p:nvPr>
              </p:nvSpPr>
              <p:spPr bwMode="auto">
                <a:xfrm rot="5400000">
                  <a:off x="3707904" y="3284984"/>
                  <a:ext cx="288032" cy="2160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18" name="Isosceles Triangle 17">
                  <a:extLst>
                    <a:ext uri="{FF2B5EF4-FFF2-40B4-BE49-F238E27FC236}">
                      <a16:creationId xmlns:a16="http://schemas.microsoft.com/office/drawing/2014/main" id="{BDA0A7B4-9D9A-43F2-90E7-521246501690}"/>
                    </a:ext>
                  </a:extLst>
                </p:cNvPr>
                <p:cNvSpPr/>
                <p:nvPr>
                  <p:custDataLst>
                    <p:tags r:id="rId9"/>
                  </p:custDataLst>
                </p:nvPr>
              </p:nvSpPr>
              <p:spPr bwMode="auto">
                <a:xfrm rot="16041380">
                  <a:off x="3923145" y="3286757"/>
                  <a:ext cx="288032" cy="216024"/>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sp>
              <p:nvSpPr>
                <p:cNvPr id="19" name="Isosceles Triangle 18">
                  <a:extLst>
                    <a:ext uri="{FF2B5EF4-FFF2-40B4-BE49-F238E27FC236}">
                      <a16:creationId xmlns:a16="http://schemas.microsoft.com/office/drawing/2014/main" id="{7B73FBE4-DF37-4E29-849D-173608DA5453}"/>
                    </a:ext>
                  </a:extLst>
                </p:cNvPr>
                <p:cNvSpPr/>
                <p:nvPr>
                  <p:custDataLst>
                    <p:tags r:id="rId10"/>
                  </p:custDataLst>
                </p:nvPr>
              </p:nvSpPr>
              <p:spPr bwMode="auto">
                <a:xfrm rot="10800000">
                  <a:off x="3825173" y="3167014"/>
                  <a:ext cx="288032" cy="216024"/>
                </a:xfrm>
                <a:prstGeom prst="triangle">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grpSp>
          <p:cxnSp>
            <p:nvCxnSpPr>
              <p:cNvPr id="11" name="Straight Arrow Connector 10">
                <a:extLst>
                  <a:ext uri="{FF2B5EF4-FFF2-40B4-BE49-F238E27FC236}">
                    <a16:creationId xmlns:a16="http://schemas.microsoft.com/office/drawing/2014/main" id="{996A8830-934B-49AC-BFE6-847A89BFCF51}"/>
                  </a:ext>
                </a:extLst>
              </p:cNvPr>
              <p:cNvCxnSpPr/>
              <p:nvPr>
                <p:custDataLst>
                  <p:tags r:id="rId2"/>
                </p:custDataLst>
              </p:nvPr>
            </p:nvCxnSpPr>
            <p:spPr bwMode="auto">
              <a:xfrm rot="5400000" flipH="1" flipV="1">
                <a:off x="5283948" y="3107585"/>
                <a:ext cx="86409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a:extLst>
                  <a:ext uri="{FF2B5EF4-FFF2-40B4-BE49-F238E27FC236}">
                    <a16:creationId xmlns:a16="http://schemas.microsoft.com/office/drawing/2014/main" id="{12F2E808-EBB7-44EC-A1AA-5A588DF4E361}"/>
                  </a:ext>
                </a:extLst>
              </p:cNvPr>
              <p:cNvCxnSpPr/>
              <p:nvPr>
                <p:custDataLst>
                  <p:tags r:id="rId3"/>
                </p:custDataLst>
              </p:nvPr>
            </p:nvCxnSpPr>
            <p:spPr bwMode="auto">
              <a:xfrm rot="5400000" flipH="1" flipV="1">
                <a:off x="6089491" y="3074928"/>
                <a:ext cx="86409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a:extLst>
                  <a:ext uri="{FF2B5EF4-FFF2-40B4-BE49-F238E27FC236}">
                    <a16:creationId xmlns:a16="http://schemas.microsoft.com/office/drawing/2014/main" id="{06A78A47-71DA-4465-B474-CE56ED65C08E}"/>
                  </a:ext>
                </a:extLst>
              </p:cNvPr>
              <p:cNvCxnSpPr/>
              <p:nvPr>
                <p:custDataLst>
                  <p:tags r:id="rId4"/>
                </p:custDataLst>
              </p:nvPr>
            </p:nvCxnSpPr>
            <p:spPr bwMode="auto">
              <a:xfrm rot="5400000" flipH="1" flipV="1">
                <a:off x="6982120" y="3107584"/>
                <a:ext cx="86409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a:extLst>
                  <a:ext uri="{FF2B5EF4-FFF2-40B4-BE49-F238E27FC236}">
                    <a16:creationId xmlns:a16="http://schemas.microsoft.com/office/drawing/2014/main" id="{9DD18C35-4058-42D9-9602-5D04916BF979}"/>
                  </a:ext>
                </a:extLst>
              </p:cNvPr>
              <p:cNvSpPr txBox="1"/>
              <p:nvPr>
                <p:custDataLst>
                  <p:tags r:id="rId5"/>
                </p:custDataLst>
              </p:nvPr>
            </p:nvSpPr>
            <p:spPr>
              <a:xfrm>
                <a:off x="5350227" y="2261862"/>
                <a:ext cx="784638" cy="400110"/>
              </a:xfrm>
              <a:prstGeom prst="rect">
                <a:avLst/>
              </a:prstGeom>
              <a:noFill/>
            </p:spPr>
            <p:txBody>
              <a:bodyPr wrap="none" rtlCol="0">
                <a:spAutoFit/>
              </a:bodyPr>
              <a:lstStyle/>
              <a:p>
                <a:r>
                  <a:rPr lang="en-US" dirty="0"/>
                  <a:t>Tools</a:t>
                </a:r>
              </a:p>
            </p:txBody>
          </p:sp>
          <p:sp>
            <p:nvSpPr>
              <p:cNvPr id="15" name="TextBox 14">
                <a:extLst>
                  <a:ext uri="{FF2B5EF4-FFF2-40B4-BE49-F238E27FC236}">
                    <a16:creationId xmlns:a16="http://schemas.microsoft.com/office/drawing/2014/main" id="{071DDED0-7A76-4D2B-BE55-9088DF120B93}"/>
                  </a:ext>
                </a:extLst>
              </p:cNvPr>
              <p:cNvSpPr txBox="1"/>
              <p:nvPr>
                <p:custDataLst>
                  <p:tags r:id="rId6"/>
                </p:custDataLst>
              </p:nvPr>
            </p:nvSpPr>
            <p:spPr>
              <a:xfrm>
                <a:off x="6286398" y="2261862"/>
                <a:ext cx="784638" cy="400110"/>
              </a:xfrm>
              <a:prstGeom prst="rect">
                <a:avLst/>
              </a:prstGeom>
              <a:noFill/>
            </p:spPr>
            <p:txBody>
              <a:bodyPr wrap="none" rtlCol="0">
                <a:spAutoFit/>
              </a:bodyPr>
              <a:lstStyle/>
              <a:p>
                <a:r>
                  <a:rPr lang="en-US" dirty="0"/>
                  <a:t>Tools</a:t>
                </a:r>
              </a:p>
            </p:txBody>
          </p:sp>
          <p:sp>
            <p:nvSpPr>
              <p:cNvPr id="16" name="TextBox 15">
                <a:extLst>
                  <a:ext uri="{FF2B5EF4-FFF2-40B4-BE49-F238E27FC236}">
                    <a16:creationId xmlns:a16="http://schemas.microsoft.com/office/drawing/2014/main" id="{2513DF42-7293-4579-83D5-548215A710D3}"/>
                  </a:ext>
                </a:extLst>
              </p:cNvPr>
              <p:cNvSpPr txBox="1"/>
              <p:nvPr>
                <p:custDataLst>
                  <p:tags r:id="rId7"/>
                </p:custDataLst>
              </p:nvPr>
            </p:nvSpPr>
            <p:spPr>
              <a:xfrm>
                <a:off x="7124598" y="2261862"/>
                <a:ext cx="784638" cy="400110"/>
              </a:xfrm>
              <a:prstGeom prst="rect">
                <a:avLst/>
              </a:prstGeom>
              <a:noFill/>
            </p:spPr>
            <p:txBody>
              <a:bodyPr wrap="none" rtlCol="0">
                <a:spAutoFit/>
              </a:bodyPr>
              <a:lstStyle/>
              <a:p>
                <a:r>
                  <a:rPr lang="en-US" dirty="0"/>
                  <a:t>Tools</a:t>
                </a:r>
              </a:p>
            </p:txBody>
          </p:sp>
        </p:grpSp>
        <p:sp>
          <p:nvSpPr>
            <p:cNvPr id="6" name="TextBox 5">
              <a:extLst>
                <a:ext uri="{FF2B5EF4-FFF2-40B4-BE49-F238E27FC236}">
                  <a16:creationId xmlns:a16="http://schemas.microsoft.com/office/drawing/2014/main" id="{05BC2D0C-20FE-47EE-9C1E-04E8BA15225C}"/>
                </a:ext>
              </a:extLst>
            </p:cNvPr>
            <p:cNvSpPr txBox="1"/>
            <p:nvPr>
              <p:custDataLst>
                <p:tags r:id="rId1"/>
              </p:custDataLst>
            </p:nvPr>
          </p:nvSpPr>
          <p:spPr>
            <a:xfrm>
              <a:off x="6871063" y="5839075"/>
              <a:ext cx="915635" cy="369332"/>
            </a:xfrm>
            <a:prstGeom prst="rect">
              <a:avLst/>
            </a:prstGeom>
            <a:noFill/>
          </p:spPr>
          <p:txBody>
            <a:bodyPr wrap="none" rtlCol="0">
              <a:spAutoFit/>
            </a:bodyPr>
            <a:lstStyle/>
            <a:p>
              <a:r>
                <a:rPr lang="en-US" dirty="0">
                  <a:solidFill>
                    <a:schemeClr val="bg1"/>
                  </a:solidFill>
                </a:rPr>
                <a:t>Source</a:t>
              </a:r>
            </a:p>
          </p:txBody>
        </p:sp>
      </p:grpSp>
    </p:spTree>
    <p:extLst>
      <p:ext uri="{BB962C8B-B14F-4D97-AF65-F5344CB8AC3E}">
        <p14:creationId xmlns:p14="http://schemas.microsoft.com/office/powerpoint/2010/main" val="200794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855034-D247-447E-B6A1-8C5323048F2B}"/>
              </a:ext>
            </a:extLst>
          </p:cNvPr>
          <p:cNvSpPr>
            <a:spLocks noGrp="1"/>
          </p:cNvSpPr>
          <p:nvPr>
            <p:ph type="body" sz="quarter" idx="10"/>
          </p:nvPr>
        </p:nvSpPr>
        <p:spPr>
          <a:xfrm>
            <a:off x="612219" y="707594"/>
            <a:ext cx="10988019" cy="393192"/>
          </a:xfrm>
        </p:spPr>
        <p:txBody>
          <a:bodyPr/>
          <a:lstStyle/>
          <a:p>
            <a:r>
              <a:rPr lang="en-US" dirty="0"/>
              <a:t>Gas Distribution Methods</a:t>
            </a:r>
          </a:p>
        </p:txBody>
      </p:sp>
      <p:sp>
        <p:nvSpPr>
          <p:cNvPr id="3" name="Text Placeholder 2">
            <a:extLst>
              <a:ext uri="{FF2B5EF4-FFF2-40B4-BE49-F238E27FC236}">
                <a16:creationId xmlns:a16="http://schemas.microsoft.com/office/drawing/2014/main" id="{18897B69-C6EB-4135-8A97-2A085887F93C}"/>
              </a:ext>
            </a:extLst>
          </p:cNvPr>
          <p:cNvSpPr>
            <a:spLocks noGrp="1"/>
          </p:cNvSpPr>
          <p:nvPr>
            <p:ph type="body" sz="quarter" idx="13"/>
          </p:nvPr>
        </p:nvSpPr>
        <p:spPr>
          <a:xfrm>
            <a:off x="612219" y="1531620"/>
            <a:ext cx="7400212" cy="4260850"/>
          </a:xfrm>
        </p:spPr>
        <p:txBody>
          <a:bodyPr/>
          <a:lstStyle/>
          <a:p>
            <a:pPr>
              <a:buNone/>
            </a:pPr>
            <a:r>
              <a:rPr lang="en-US" sz="1600" b="1" dirty="0"/>
              <a:t>VMB/VMP distribution</a:t>
            </a:r>
          </a:p>
          <a:p>
            <a:pPr lvl="2">
              <a:buNone/>
            </a:pPr>
            <a:endParaRPr lang="en-US" b="1" u="sng" dirty="0"/>
          </a:p>
          <a:p>
            <a:pPr lvl="2">
              <a:buNone/>
            </a:pPr>
            <a:r>
              <a:rPr lang="en-US" sz="1400" b="1" u="sng" dirty="0"/>
              <a:t>Advantage</a:t>
            </a:r>
          </a:p>
          <a:p>
            <a:pPr lvl="3"/>
            <a:endParaRPr lang="en-US" sz="1400" dirty="0"/>
          </a:p>
          <a:p>
            <a:pPr lvl="3"/>
            <a:r>
              <a:rPr lang="en-US" sz="1400" dirty="0"/>
              <a:t>Able to perform purging locally.</a:t>
            </a:r>
          </a:p>
          <a:p>
            <a:pPr lvl="3"/>
            <a:r>
              <a:rPr lang="en-US" sz="1400" dirty="0"/>
              <a:t>Easy access to gas stick.</a:t>
            </a:r>
          </a:p>
          <a:p>
            <a:pPr lvl="3"/>
            <a:r>
              <a:rPr lang="en-US" sz="1400" dirty="0"/>
              <a:t>Life Safety monitoring (gas leak contained within the exhausted environment)</a:t>
            </a:r>
          </a:p>
          <a:p>
            <a:pPr lvl="3"/>
            <a:r>
              <a:rPr lang="en-US" sz="1400" dirty="0"/>
              <a:t>Able to perform gas stick troubleshooting</a:t>
            </a:r>
          </a:p>
          <a:p>
            <a:pPr lvl="3"/>
            <a:r>
              <a:rPr lang="en-US" sz="1400" dirty="0"/>
              <a:t>Limited access to the gas stick</a:t>
            </a:r>
          </a:p>
          <a:p>
            <a:pPr lvl="2">
              <a:buNone/>
            </a:pPr>
            <a:endParaRPr lang="en-US" sz="1400" b="1" u="sng" dirty="0"/>
          </a:p>
          <a:p>
            <a:pPr lvl="2">
              <a:buNone/>
            </a:pPr>
            <a:r>
              <a:rPr lang="en-US" sz="1400" b="1" u="sng" dirty="0"/>
              <a:t>Disadvantage</a:t>
            </a:r>
          </a:p>
          <a:p>
            <a:pPr lvl="3"/>
            <a:endParaRPr lang="en-US" sz="1400" dirty="0"/>
          </a:p>
          <a:p>
            <a:pPr lvl="3"/>
            <a:r>
              <a:rPr lang="en-US" sz="1400" dirty="0"/>
              <a:t>Costly</a:t>
            </a:r>
          </a:p>
          <a:p>
            <a:pPr lvl="3"/>
            <a:r>
              <a:rPr lang="en-US" sz="1400" dirty="0"/>
              <a:t>Large footprint</a:t>
            </a:r>
          </a:p>
          <a:p>
            <a:endParaRPr lang="en-US" dirty="0"/>
          </a:p>
        </p:txBody>
      </p:sp>
      <p:grpSp>
        <p:nvGrpSpPr>
          <p:cNvPr id="4" name="Group 3">
            <a:extLst>
              <a:ext uri="{FF2B5EF4-FFF2-40B4-BE49-F238E27FC236}">
                <a16:creationId xmlns:a16="http://schemas.microsoft.com/office/drawing/2014/main" id="{5A25F243-6B6B-407D-BF88-3EA35ED6A6BF}"/>
              </a:ext>
            </a:extLst>
          </p:cNvPr>
          <p:cNvGrpSpPr/>
          <p:nvPr/>
        </p:nvGrpSpPr>
        <p:grpSpPr>
          <a:xfrm>
            <a:off x="8141868" y="1531620"/>
            <a:ext cx="2016224" cy="4896544"/>
            <a:chOff x="179512" y="1412776"/>
            <a:chExt cx="2016224" cy="4896544"/>
          </a:xfrm>
        </p:grpSpPr>
        <p:sp>
          <p:nvSpPr>
            <p:cNvPr id="5" name="Rectangle 4">
              <a:extLst>
                <a:ext uri="{FF2B5EF4-FFF2-40B4-BE49-F238E27FC236}">
                  <a16:creationId xmlns:a16="http://schemas.microsoft.com/office/drawing/2014/main" id="{3F68CA36-E0DE-4C51-8925-FE3EE28AA355}"/>
                </a:ext>
              </a:extLst>
            </p:cNvPr>
            <p:cNvSpPr/>
            <p:nvPr>
              <p:custDataLst>
                <p:tags r:id="rId2"/>
              </p:custDataLst>
            </p:nvPr>
          </p:nvSpPr>
          <p:spPr bwMode="auto">
            <a:xfrm>
              <a:off x="683568" y="4365104"/>
              <a:ext cx="1224136" cy="194421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Gas cabinet/ Gas</a:t>
              </a:r>
              <a:r>
                <a:rPr kumimoji="0" lang="en-US" sz="2000" b="0" i="0" u="none" strike="noStrike" cap="none" normalizeH="0" dirty="0">
                  <a:ln>
                    <a:noFill/>
                  </a:ln>
                  <a:solidFill>
                    <a:schemeClr val="bg1"/>
                  </a:solidFill>
                  <a:effectLst/>
                  <a:latin typeface="Arial" charset="0"/>
                </a:rPr>
                <a:t> panel</a:t>
              </a:r>
              <a:endParaRPr kumimoji="0" lang="en-US" sz="2000" b="0" i="0" u="none" strike="noStrike" cap="none" normalizeH="0" baseline="0" dirty="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A29807AE-467A-40BD-8CDC-028BD7D08602}"/>
                </a:ext>
              </a:extLst>
            </p:cNvPr>
            <p:cNvSpPr/>
            <p:nvPr>
              <p:custDataLst>
                <p:tags r:id="rId3"/>
              </p:custDataLst>
            </p:nvPr>
          </p:nvSpPr>
          <p:spPr bwMode="auto">
            <a:xfrm>
              <a:off x="467544" y="2636912"/>
              <a:ext cx="1728192" cy="9361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VMB/VMP</a:t>
              </a:r>
            </a:p>
          </p:txBody>
        </p:sp>
        <p:cxnSp>
          <p:nvCxnSpPr>
            <p:cNvPr id="7" name="Straight Arrow Connector 6">
              <a:extLst>
                <a:ext uri="{FF2B5EF4-FFF2-40B4-BE49-F238E27FC236}">
                  <a16:creationId xmlns:a16="http://schemas.microsoft.com/office/drawing/2014/main" id="{1E8665A5-C0E3-4280-B7EE-C9F7BFA3052A}"/>
                </a:ext>
              </a:extLst>
            </p:cNvPr>
            <p:cNvCxnSpPr/>
            <p:nvPr>
              <p:custDataLst>
                <p:tags r:id="rId4"/>
              </p:custDataLst>
            </p:nvPr>
          </p:nvCxnSpPr>
          <p:spPr bwMode="auto">
            <a:xfrm rot="5400000" flipH="1" flipV="1">
              <a:off x="900386" y="4004270"/>
              <a:ext cx="72008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Straight Arrow Connector 7">
              <a:extLst>
                <a:ext uri="{FF2B5EF4-FFF2-40B4-BE49-F238E27FC236}">
                  <a16:creationId xmlns:a16="http://schemas.microsoft.com/office/drawing/2014/main" id="{E69C2CEB-EA39-44CA-B89C-C32078D7F018}"/>
                </a:ext>
              </a:extLst>
            </p:cNvPr>
            <p:cNvCxnSpPr/>
            <p:nvPr>
              <p:custDataLst>
                <p:tags r:id="rId5"/>
              </p:custDataLst>
            </p:nvPr>
          </p:nvCxnSpPr>
          <p:spPr bwMode="auto">
            <a:xfrm rot="5400000" flipH="1" flipV="1">
              <a:off x="179512" y="2204864"/>
              <a:ext cx="86409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a:extLst>
                <a:ext uri="{FF2B5EF4-FFF2-40B4-BE49-F238E27FC236}">
                  <a16:creationId xmlns:a16="http://schemas.microsoft.com/office/drawing/2014/main" id="{2A8C58F9-E932-4668-81C7-061D00737711}"/>
                </a:ext>
              </a:extLst>
            </p:cNvPr>
            <p:cNvCxnSpPr/>
            <p:nvPr>
              <p:custDataLst>
                <p:tags r:id="rId6"/>
              </p:custDataLst>
            </p:nvPr>
          </p:nvCxnSpPr>
          <p:spPr bwMode="auto">
            <a:xfrm rot="5400000" flipH="1" flipV="1">
              <a:off x="538757" y="2204070"/>
              <a:ext cx="86409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8A170453-F0F2-4A28-9CA2-ECCEF8EBE396}"/>
                </a:ext>
              </a:extLst>
            </p:cNvPr>
            <p:cNvCxnSpPr/>
            <p:nvPr>
              <p:custDataLst>
                <p:tags r:id="rId7"/>
              </p:custDataLst>
            </p:nvPr>
          </p:nvCxnSpPr>
          <p:spPr bwMode="auto">
            <a:xfrm rot="5400000" flipH="1" flipV="1">
              <a:off x="900386" y="2204070"/>
              <a:ext cx="86409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FFF2E6AE-B649-4253-86C0-5E53C45E1BB9}"/>
                </a:ext>
              </a:extLst>
            </p:cNvPr>
            <p:cNvCxnSpPr/>
            <p:nvPr>
              <p:custDataLst>
                <p:tags r:id="rId8"/>
              </p:custDataLst>
            </p:nvPr>
          </p:nvCxnSpPr>
          <p:spPr bwMode="auto">
            <a:xfrm rot="5400000" flipH="1" flipV="1">
              <a:off x="1332434" y="2204070"/>
              <a:ext cx="864096"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a:extLst>
                <a:ext uri="{FF2B5EF4-FFF2-40B4-BE49-F238E27FC236}">
                  <a16:creationId xmlns:a16="http://schemas.microsoft.com/office/drawing/2014/main" id="{CB17C731-236D-4D39-8DC5-FAD94C48899F}"/>
                </a:ext>
              </a:extLst>
            </p:cNvPr>
            <p:cNvSpPr txBox="1"/>
            <p:nvPr>
              <p:custDataLst>
                <p:tags r:id="rId9"/>
              </p:custDataLst>
            </p:nvPr>
          </p:nvSpPr>
          <p:spPr>
            <a:xfrm>
              <a:off x="179512" y="1412776"/>
              <a:ext cx="784638" cy="400110"/>
            </a:xfrm>
            <a:prstGeom prst="rect">
              <a:avLst/>
            </a:prstGeom>
            <a:noFill/>
          </p:spPr>
          <p:txBody>
            <a:bodyPr wrap="none" rtlCol="0">
              <a:spAutoFit/>
            </a:bodyPr>
            <a:lstStyle/>
            <a:p>
              <a:r>
                <a:rPr lang="en-US" dirty="0"/>
                <a:t>Tools</a:t>
              </a:r>
            </a:p>
          </p:txBody>
        </p:sp>
        <p:sp>
          <p:nvSpPr>
            <p:cNvPr id="13" name="TextBox 12">
              <a:extLst>
                <a:ext uri="{FF2B5EF4-FFF2-40B4-BE49-F238E27FC236}">
                  <a16:creationId xmlns:a16="http://schemas.microsoft.com/office/drawing/2014/main" id="{B2E25D14-D06D-48DF-920F-E63554BD13F3}"/>
                </a:ext>
              </a:extLst>
            </p:cNvPr>
            <p:cNvSpPr txBox="1"/>
            <p:nvPr>
              <p:custDataLst>
                <p:tags r:id="rId10"/>
              </p:custDataLst>
            </p:nvPr>
          </p:nvSpPr>
          <p:spPr>
            <a:xfrm>
              <a:off x="1331640" y="1412776"/>
              <a:ext cx="784638" cy="400110"/>
            </a:xfrm>
            <a:prstGeom prst="rect">
              <a:avLst/>
            </a:prstGeom>
            <a:noFill/>
          </p:spPr>
          <p:txBody>
            <a:bodyPr wrap="none" rtlCol="0">
              <a:spAutoFit/>
            </a:bodyPr>
            <a:lstStyle/>
            <a:p>
              <a:r>
                <a:rPr lang="en-US" dirty="0"/>
                <a:t>Tools</a:t>
              </a:r>
            </a:p>
          </p:txBody>
        </p:sp>
      </p:grpSp>
      <p:sp>
        <p:nvSpPr>
          <p:cNvPr id="14" name="TextBox 13">
            <a:extLst>
              <a:ext uri="{FF2B5EF4-FFF2-40B4-BE49-F238E27FC236}">
                <a16:creationId xmlns:a16="http://schemas.microsoft.com/office/drawing/2014/main" id="{A112D454-5F18-46E9-9ABE-E6DA06680DE8}"/>
              </a:ext>
            </a:extLst>
          </p:cNvPr>
          <p:cNvSpPr txBox="1"/>
          <p:nvPr>
            <p:custDataLst>
              <p:tags r:id="rId1"/>
            </p:custDataLst>
          </p:nvPr>
        </p:nvSpPr>
        <p:spPr>
          <a:xfrm>
            <a:off x="8789670" y="5942701"/>
            <a:ext cx="915635" cy="369332"/>
          </a:xfrm>
          <a:prstGeom prst="rect">
            <a:avLst/>
          </a:prstGeom>
          <a:noFill/>
        </p:spPr>
        <p:txBody>
          <a:bodyPr wrap="none" rtlCol="0">
            <a:spAutoFit/>
          </a:bodyPr>
          <a:lstStyle/>
          <a:p>
            <a:r>
              <a:rPr lang="en-US" dirty="0">
                <a:solidFill>
                  <a:schemeClr val="bg1"/>
                </a:solidFill>
              </a:rPr>
              <a:t>Source</a:t>
            </a:r>
          </a:p>
        </p:txBody>
      </p:sp>
    </p:spTree>
    <p:extLst>
      <p:ext uri="{BB962C8B-B14F-4D97-AF65-F5344CB8AC3E}">
        <p14:creationId xmlns:p14="http://schemas.microsoft.com/office/powerpoint/2010/main" val="4207135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48E8FE-6BC6-4EBE-B375-B5DC54414849}"/>
              </a:ext>
            </a:extLst>
          </p:cNvPr>
          <p:cNvSpPr>
            <a:spLocks noGrp="1"/>
          </p:cNvSpPr>
          <p:nvPr>
            <p:ph type="body" sz="quarter" idx="10"/>
          </p:nvPr>
        </p:nvSpPr>
        <p:spPr/>
        <p:txBody>
          <a:bodyPr/>
          <a:lstStyle/>
          <a:p>
            <a:r>
              <a:rPr lang="en-US" dirty="0"/>
              <a:t>Gas Equipment/System Safety Features</a:t>
            </a:r>
          </a:p>
        </p:txBody>
      </p:sp>
      <p:sp>
        <p:nvSpPr>
          <p:cNvPr id="3" name="Text Placeholder 2">
            <a:extLst>
              <a:ext uri="{FF2B5EF4-FFF2-40B4-BE49-F238E27FC236}">
                <a16:creationId xmlns:a16="http://schemas.microsoft.com/office/drawing/2014/main" id="{3350F3C8-5287-4ADB-A7AC-AA7A2A03F156}"/>
              </a:ext>
            </a:extLst>
          </p:cNvPr>
          <p:cNvSpPr>
            <a:spLocks noGrp="1"/>
          </p:cNvSpPr>
          <p:nvPr>
            <p:ph type="body" sz="quarter" idx="13"/>
          </p:nvPr>
        </p:nvSpPr>
        <p:spPr>
          <a:xfrm>
            <a:off x="612219" y="1428750"/>
            <a:ext cx="6360082" cy="4260850"/>
          </a:xfrm>
        </p:spPr>
        <p:txBody>
          <a:bodyPr/>
          <a:lstStyle/>
          <a:p>
            <a:r>
              <a:rPr lang="en-US" sz="1600" dirty="0"/>
              <a:t>Excess flow switch (GC only)</a:t>
            </a:r>
          </a:p>
          <a:p>
            <a:pPr lvl="1"/>
            <a:endParaRPr lang="en-US" dirty="0"/>
          </a:p>
          <a:p>
            <a:pPr lvl="1"/>
            <a:r>
              <a:rPr lang="en-US" sz="1400" dirty="0"/>
              <a:t>Mainly used in highly toxic/toxic/pyrophoric gases </a:t>
            </a:r>
          </a:p>
          <a:p>
            <a:pPr lvl="1"/>
            <a:r>
              <a:rPr lang="en-US" sz="1400" dirty="0"/>
              <a:t>Position either before or after the regulator</a:t>
            </a:r>
          </a:p>
          <a:p>
            <a:pPr lvl="1"/>
            <a:r>
              <a:rPr lang="en-US" sz="1400" dirty="0"/>
              <a:t>Shut down gas system when triggered</a:t>
            </a:r>
          </a:p>
          <a:p>
            <a:pPr marL="914400" lvl="1" indent="-457200">
              <a:buFont typeface="+mj-lt"/>
              <a:buAutoNum type="arabicPeriod"/>
            </a:pPr>
            <a:endParaRPr lang="en-US" sz="1400" dirty="0"/>
          </a:p>
          <a:p>
            <a:pPr marL="914400" lvl="1" indent="-457200">
              <a:buFont typeface="+mj-lt"/>
              <a:buAutoNum type="arabicPeriod"/>
            </a:pPr>
            <a:r>
              <a:rPr lang="en-US" sz="1400" dirty="0"/>
              <a:t>Trigger due to an excess flow in the event of broken gas pipe</a:t>
            </a:r>
          </a:p>
          <a:p>
            <a:pPr marL="914400" lvl="1" indent="-457200">
              <a:buFont typeface="+mj-lt"/>
              <a:buAutoNum type="arabicPeriod"/>
            </a:pPr>
            <a:r>
              <a:rPr lang="en-US" sz="1400" dirty="0"/>
              <a:t>Loose VCR connection</a:t>
            </a:r>
          </a:p>
          <a:p>
            <a:pPr marL="914400" lvl="1" indent="-457200">
              <a:buFont typeface="+mj-lt"/>
              <a:buAutoNum type="arabicPeriod"/>
            </a:pPr>
            <a:r>
              <a:rPr lang="en-US" sz="1400" dirty="0"/>
              <a:t>Machine high flow </a:t>
            </a:r>
            <a:r>
              <a:rPr lang="en-US" sz="1400" dirty="0" err="1"/>
              <a:t>etc</a:t>
            </a:r>
            <a:endParaRPr lang="en-US" sz="1400" dirty="0"/>
          </a:p>
          <a:p>
            <a:pPr marL="457200" indent="-457200">
              <a:buNone/>
            </a:pPr>
            <a:endParaRPr lang="en-US" dirty="0"/>
          </a:p>
          <a:p>
            <a:pPr marL="457200" indent="-457200">
              <a:buNone/>
            </a:pPr>
            <a:endParaRPr lang="en-US" dirty="0"/>
          </a:p>
          <a:p>
            <a:r>
              <a:rPr lang="en-US" sz="1600" dirty="0"/>
              <a:t>Double containment piping (GC and VMB)</a:t>
            </a:r>
          </a:p>
          <a:p>
            <a:endParaRPr lang="en-US" sz="1600" dirty="0"/>
          </a:p>
          <a:p>
            <a:pPr lvl="1"/>
            <a:r>
              <a:rPr lang="en-US" sz="1400" dirty="0"/>
              <a:t>Pressurize outer containment</a:t>
            </a:r>
          </a:p>
          <a:p>
            <a:pPr lvl="1"/>
            <a:r>
              <a:rPr lang="en-US" sz="1400" dirty="0"/>
              <a:t>Vacuum outer containment</a:t>
            </a:r>
          </a:p>
          <a:p>
            <a:pPr lvl="1"/>
            <a:r>
              <a:rPr lang="en-US" sz="1400" dirty="0"/>
              <a:t>Shutdown gas cabinet or individual gas stick when triggered</a:t>
            </a:r>
          </a:p>
          <a:p>
            <a:pPr marL="914400" lvl="1" indent="-457200">
              <a:buFont typeface="+mj-lt"/>
              <a:buAutoNum type="arabicPeriod"/>
            </a:pPr>
            <a:r>
              <a:rPr lang="en-US" sz="1400" dirty="0"/>
              <a:t>Triggered due to either inner or outer containment leak </a:t>
            </a:r>
            <a:r>
              <a:rPr lang="en-US" sz="1400" dirty="0" err="1"/>
              <a:t>etc</a:t>
            </a:r>
            <a:endParaRPr lang="en-US" sz="1400" dirty="0"/>
          </a:p>
          <a:p>
            <a:endParaRPr lang="en-US" dirty="0"/>
          </a:p>
        </p:txBody>
      </p:sp>
    </p:spTree>
    <p:extLst>
      <p:ext uri="{BB962C8B-B14F-4D97-AF65-F5344CB8AC3E}">
        <p14:creationId xmlns:p14="http://schemas.microsoft.com/office/powerpoint/2010/main" val="1927385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235FEA-751C-41F4-BA99-71AD608D7401}"/>
              </a:ext>
            </a:extLst>
          </p:cNvPr>
          <p:cNvSpPr>
            <a:spLocks noGrp="1"/>
          </p:cNvSpPr>
          <p:nvPr>
            <p:ph type="body" sz="quarter" idx="10"/>
          </p:nvPr>
        </p:nvSpPr>
        <p:spPr>
          <a:xfrm>
            <a:off x="612213" y="768350"/>
            <a:ext cx="10988019" cy="393192"/>
          </a:xfrm>
        </p:spPr>
        <p:txBody>
          <a:bodyPr/>
          <a:lstStyle/>
          <a:p>
            <a:r>
              <a:rPr lang="en-US" dirty="0"/>
              <a:t>Gas Equipment/System Safety Features</a:t>
            </a:r>
          </a:p>
        </p:txBody>
      </p:sp>
      <p:sp>
        <p:nvSpPr>
          <p:cNvPr id="3" name="Text Placeholder 2">
            <a:extLst>
              <a:ext uri="{FF2B5EF4-FFF2-40B4-BE49-F238E27FC236}">
                <a16:creationId xmlns:a16="http://schemas.microsoft.com/office/drawing/2014/main" id="{5ABE766E-E28C-437C-A63F-080434371F37}"/>
              </a:ext>
            </a:extLst>
          </p:cNvPr>
          <p:cNvSpPr>
            <a:spLocks noGrp="1"/>
          </p:cNvSpPr>
          <p:nvPr>
            <p:ph type="body" sz="quarter" idx="13"/>
          </p:nvPr>
        </p:nvSpPr>
        <p:spPr>
          <a:xfrm>
            <a:off x="612213" y="1383030"/>
            <a:ext cx="8966128" cy="4260850"/>
          </a:xfrm>
        </p:spPr>
        <p:txBody>
          <a:bodyPr/>
          <a:lstStyle/>
          <a:p>
            <a:r>
              <a:rPr lang="en-US" sz="1600" b="1" dirty="0"/>
              <a:t>Vertex life safety system (GC and VMB)</a:t>
            </a:r>
          </a:p>
          <a:p>
            <a:pPr lvl="1"/>
            <a:endParaRPr lang="en-US" sz="1400" dirty="0"/>
          </a:p>
          <a:p>
            <a:pPr lvl="1" algn="just"/>
            <a:r>
              <a:rPr lang="en-US" sz="1400" dirty="0"/>
              <a:t>Shut down gas cabinet when there is a level 2 leak detected at the monitoring point.</a:t>
            </a:r>
          </a:p>
          <a:p>
            <a:pPr lvl="1" algn="just"/>
            <a:r>
              <a:rPr lang="en-US" sz="1400" dirty="0"/>
              <a:t> Sample flow will be exposed to the </a:t>
            </a:r>
            <a:r>
              <a:rPr lang="en-US" sz="1400" dirty="0" err="1"/>
              <a:t>chemcassette</a:t>
            </a:r>
            <a:r>
              <a:rPr lang="en-US" sz="1400" dirty="0"/>
              <a:t> tape and will be check by an detector optical head.</a:t>
            </a:r>
          </a:p>
          <a:p>
            <a:pPr lvl="1" algn="just"/>
            <a:r>
              <a:rPr lang="en-US" sz="1400" dirty="0"/>
              <a:t>A gas detected will see SPOTs on the </a:t>
            </a:r>
            <a:r>
              <a:rPr lang="en-US" sz="1400" dirty="0" err="1"/>
              <a:t>chemcassette</a:t>
            </a:r>
            <a:r>
              <a:rPr lang="en-US" sz="1400" dirty="0"/>
              <a:t>.</a:t>
            </a:r>
          </a:p>
          <a:p>
            <a:pPr lvl="1" algn="just"/>
            <a:r>
              <a:rPr lang="en-US" sz="1400" dirty="0"/>
              <a:t>Different gas type uses different </a:t>
            </a:r>
            <a:r>
              <a:rPr lang="en-US" sz="1400" dirty="0" err="1"/>
              <a:t>chemcassette</a:t>
            </a:r>
            <a:r>
              <a:rPr lang="en-US" sz="1400" dirty="0"/>
              <a:t>.</a:t>
            </a:r>
          </a:p>
          <a:p>
            <a:endParaRPr lang="en-US" sz="1600" dirty="0"/>
          </a:p>
          <a:p>
            <a:r>
              <a:rPr lang="en-US" sz="1600" b="1" dirty="0"/>
              <a:t>Turbulence flow; Air change/min</a:t>
            </a:r>
          </a:p>
          <a:p>
            <a:pPr lvl="1"/>
            <a:endParaRPr lang="en-US" sz="1400" dirty="0"/>
          </a:p>
          <a:p>
            <a:pPr lvl="1"/>
            <a:r>
              <a:rPr lang="en-US" sz="1400" dirty="0"/>
              <a:t>All Gas cabinet will have a louver. This will allow air change in the gas cabinet through the exhaust system.</a:t>
            </a:r>
          </a:p>
          <a:p>
            <a:pPr lvl="1"/>
            <a:r>
              <a:rPr lang="en-US" sz="1400" dirty="0"/>
              <a:t>The turbulence air movement in the cabinet will prevent build up of pocket of toxic gas in the gas cabinet.</a:t>
            </a:r>
          </a:p>
          <a:p>
            <a:pPr lvl="1"/>
            <a:r>
              <a:rPr lang="en-US" sz="1400" dirty="0"/>
              <a:t>All Highly toxic and flammable gas is recommended to have an air change of 12 AC/Min.</a:t>
            </a:r>
          </a:p>
          <a:p>
            <a:endParaRPr lang="en-US" dirty="0"/>
          </a:p>
          <a:p>
            <a:r>
              <a:rPr lang="en-US" sz="1600" b="1" dirty="0"/>
              <a:t>Exhaust </a:t>
            </a:r>
          </a:p>
          <a:p>
            <a:pPr lvl="1"/>
            <a:endParaRPr lang="en-US" sz="1400" dirty="0"/>
          </a:p>
          <a:p>
            <a:pPr lvl="1"/>
            <a:r>
              <a:rPr lang="en-US" sz="1400" dirty="0"/>
              <a:t>All toxic/flammable gas will have an exhaust. </a:t>
            </a:r>
          </a:p>
          <a:p>
            <a:pPr lvl="1"/>
            <a:r>
              <a:rPr lang="en-US" sz="1400" dirty="0"/>
              <a:t>Exhaust used will be based on gas type.</a:t>
            </a:r>
          </a:p>
          <a:p>
            <a:endParaRPr lang="en-US" dirty="0"/>
          </a:p>
        </p:txBody>
      </p:sp>
    </p:spTree>
    <p:extLst>
      <p:ext uri="{BB962C8B-B14F-4D97-AF65-F5344CB8AC3E}">
        <p14:creationId xmlns:p14="http://schemas.microsoft.com/office/powerpoint/2010/main" val="71134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416C5-29C4-4645-99A2-DBF70DFC455D}"/>
              </a:ext>
            </a:extLst>
          </p:cNvPr>
          <p:cNvSpPr>
            <a:spLocks noGrp="1"/>
          </p:cNvSpPr>
          <p:nvPr>
            <p:ph type="body" sz="quarter" idx="10"/>
          </p:nvPr>
        </p:nvSpPr>
        <p:spPr>
          <a:xfrm>
            <a:off x="611316" y="713700"/>
            <a:ext cx="10988019" cy="393192"/>
          </a:xfrm>
        </p:spPr>
        <p:txBody>
          <a:bodyPr/>
          <a:lstStyle/>
          <a:p>
            <a:r>
              <a:rPr lang="en-US" dirty="0"/>
              <a:t>Gas Equipment/System Safety Features</a:t>
            </a:r>
          </a:p>
        </p:txBody>
      </p:sp>
      <p:sp>
        <p:nvSpPr>
          <p:cNvPr id="3" name="Text Placeholder 2">
            <a:extLst>
              <a:ext uri="{FF2B5EF4-FFF2-40B4-BE49-F238E27FC236}">
                <a16:creationId xmlns:a16="http://schemas.microsoft.com/office/drawing/2014/main" id="{B00EC385-142C-41B0-839D-5366FADC45E8}"/>
              </a:ext>
            </a:extLst>
          </p:cNvPr>
          <p:cNvSpPr>
            <a:spLocks noGrp="1"/>
          </p:cNvSpPr>
          <p:nvPr>
            <p:ph type="body" sz="quarter" idx="13"/>
          </p:nvPr>
        </p:nvSpPr>
        <p:spPr>
          <a:xfrm>
            <a:off x="611316" y="1343700"/>
            <a:ext cx="8921304" cy="4949190"/>
          </a:xfrm>
        </p:spPr>
        <p:txBody>
          <a:bodyPr/>
          <a:lstStyle/>
          <a:p>
            <a:r>
              <a:rPr lang="en-US" sz="1600" b="1" dirty="0"/>
              <a:t>Z-purge (GC and VMB)</a:t>
            </a:r>
          </a:p>
          <a:p>
            <a:pPr lvl="1"/>
            <a:endParaRPr lang="en-US" sz="1400" dirty="0"/>
          </a:p>
          <a:p>
            <a:pPr lvl="1"/>
            <a:r>
              <a:rPr lang="en-US" sz="1400" dirty="0"/>
              <a:t>Z-purge is a continuous flow of PN2 into the Electrical/Controller compartment. </a:t>
            </a:r>
          </a:p>
          <a:p>
            <a:pPr lvl="1"/>
            <a:r>
              <a:rPr lang="en-US" sz="1400" dirty="0"/>
              <a:t>This is to provide a positive  pressure in the controller to prevent toxic/flammable gas in the compartment which may have potential fire hazard or health impact to the operators. </a:t>
            </a:r>
          </a:p>
          <a:p>
            <a:pPr lvl="1"/>
            <a:r>
              <a:rPr lang="en-US" sz="1400" dirty="0"/>
              <a:t>The secondary use of the Z-purge is to cool the electrical components such as solenoid valve.</a:t>
            </a:r>
          </a:p>
          <a:p>
            <a:endParaRPr lang="en-US" dirty="0"/>
          </a:p>
          <a:p>
            <a:r>
              <a:rPr lang="en-US" sz="1600" b="1" dirty="0"/>
              <a:t>Fire Sprinkle (GC)</a:t>
            </a:r>
          </a:p>
          <a:p>
            <a:pPr>
              <a:buNone/>
            </a:pPr>
            <a:endParaRPr lang="en-US" dirty="0"/>
          </a:p>
          <a:p>
            <a:r>
              <a:rPr lang="en-US" sz="1600" b="1" dirty="0"/>
              <a:t>PU pneumatic tubing (GC and VMB)</a:t>
            </a:r>
          </a:p>
          <a:p>
            <a:pPr lvl="1"/>
            <a:endParaRPr lang="en-US" sz="1400" dirty="0"/>
          </a:p>
          <a:p>
            <a:pPr lvl="1"/>
            <a:r>
              <a:rPr lang="en-US" sz="1400" dirty="0"/>
              <a:t>Pneumatic tubing to the valves are PU material.</a:t>
            </a:r>
          </a:p>
          <a:p>
            <a:pPr lvl="1"/>
            <a:r>
              <a:rPr lang="en-US" sz="1400" dirty="0"/>
              <a:t>In the event of fire will burn the PU tubing and hence cut off the air supply.  </a:t>
            </a:r>
          </a:p>
          <a:p>
            <a:pPr lvl="1">
              <a:buNone/>
            </a:pPr>
            <a:endParaRPr lang="en-US" sz="1400" dirty="0"/>
          </a:p>
          <a:p>
            <a:r>
              <a:rPr lang="en-US" sz="1600" b="1" dirty="0"/>
              <a:t>Auto purge (GC)</a:t>
            </a:r>
          </a:p>
          <a:p>
            <a:pPr lvl="1"/>
            <a:endParaRPr lang="en-US" sz="1400" dirty="0"/>
          </a:p>
          <a:p>
            <a:pPr lvl="1"/>
            <a:r>
              <a:rPr lang="en-US" sz="1400" dirty="0"/>
              <a:t>Gas cabinet have auto purge sequence. The auto purge sequence will provide check to ensure there is no abnormalities with the system. </a:t>
            </a:r>
          </a:p>
          <a:p>
            <a:pPr lvl="1"/>
            <a:r>
              <a:rPr lang="en-US" sz="1400" dirty="0"/>
              <a:t>The purge sequence will perform test like vacuum test, pressure test before and after cylinder change.</a:t>
            </a:r>
          </a:p>
          <a:p>
            <a:pPr lvl="1"/>
            <a:r>
              <a:rPr lang="en-US" sz="1400" dirty="0"/>
              <a:t>Purge sequence will not pass through and will give a local alarm when any of the test fail.</a:t>
            </a:r>
          </a:p>
          <a:p>
            <a:endParaRPr lang="en-US" dirty="0"/>
          </a:p>
        </p:txBody>
      </p:sp>
    </p:spTree>
    <p:extLst>
      <p:ext uri="{BB962C8B-B14F-4D97-AF65-F5344CB8AC3E}">
        <p14:creationId xmlns:p14="http://schemas.microsoft.com/office/powerpoint/2010/main" val="884203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AC7851-C169-4CD7-982E-79D335FE0099}"/>
              </a:ext>
            </a:extLst>
          </p:cNvPr>
          <p:cNvSpPr>
            <a:spLocks noGrp="1"/>
          </p:cNvSpPr>
          <p:nvPr>
            <p:ph type="body" sz="quarter" idx="10"/>
          </p:nvPr>
        </p:nvSpPr>
        <p:spPr>
          <a:xfrm>
            <a:off x="601990" y="702270"/>
            <a:ext cx="10988019" cy="393192"/>
          </a:xfrm>
        </p:spPr>
        <p:txBody>
          <a:bodyPr/>
          <a:lstStyle/>
          <a:p>
            <a:r>
              <a:rPr lang="en-US" sz="2000" dirty="0"/>
              <a:t>Gas purging</a:t>
            </a:r>
          </a:p>
        </p:txBody>
      </p:sp>
      <p:sp>
        <p:nvSpPr>
          <p:cNvPr id="3" name="Text Placeholder 2">
            <a:extLst>
              <a:ext uri="{FF2B5EF4-FFF2-40B4-BE49-F238E27FC236}">
                <a16:creationId xmlns:a16="http://schemas.microsoft.com/office/drawing/2014/main" id="{0AC69697-B5FA-46D3-AF96-DA465FEE15F2}"/>
              </a:ext>
            </a:extLst>
          </p:cNvPr>
          <p:cNvSpPr>
            <a:spLocks noGrp="1"/>
          </p:cNvSpPr>
          <p:nvPr>
            <p:ph type="body" sz="quarter" idx="13"/>
          </p:nvPr>
        </p:nvSpPr>
        <p:spPr>
          <a:xfrm>
            <a:off x="601990" y="1291590"/>
            <a:ext cx="9204499" cy="5086350"/>
          </a:xfrm>
        </p:spPr>
        <p:txBody>
          <a:bodyPr/>
          <a:lstStyle/>
          <a:p>
            <a:r>
              <a:rPr lang="en-US" sz="1600" dirty="0"/>
              <a:t>There are 3 types of purging prior to working on gas system such as cylinder change, gas line unhooking etc. The 3 purging types are</a:t>
            </a:r>
          </a:p>
          <a:p>
            <a:pPr marL="0" indent="0">
              <a:buNone/>
            </a:pPr>
            <a:endParaRPr lang="en-US" sz="1400" b="1" dirty="0"/>
          </a:p>
          <a:p>
            <a:pPr marL="1257300" lvl="2" indent="-342900">
              <a:buFont typeface="+mj-lt"/>
              <a:buAutoNum type="arabicPeriod"/>
            </a:pPr>
            <a:r>
              <a:rPr lang="en-US" sz="1400" dirty="0"/>
              <a:t> Flow through purge</a:t>
            </a:r>
          </a:p>
          <a:p>
            <a:pPr marL="1257300" lvl="2" indent="-342900">
              <a:buFont typeface="+mj-lt"/>
              <a:buAutoNum type="arabicPeriod"/>
            </a:pPr>
            <a:r>
              <a:rPr lang="en-US" sz="1400" dirty="0"/>
              <a:t>Vacuum purge</a:t>
            </a:r>
          </a:p>
          <a:p>
            <a:pPr marL="1257300" lvl="2" indent="-342900">
              <a:buFont typeface="+mj-lt"/>
              <a:buAutoNum type="arabicPeriod"/>
            </a:pPr>
            <a:r>
              <a:rPr lang="en-US" sz="1400" dirty="0"/>
              <a:t>Cycle purge</a:t>
            </a:r>
          </a:p>
          <a:p>
            <a:endParaRPr lang="en-US" dirty="0"/>
          </a:p>
          <a:p>
            <a:pPr marL="457200" indent="-457200">
              <a:buAutoNum type="arabicParenR"/>
            </a:pPr>
            <a:r>
              <a:rPr lang="en-US" sz="1600" b="1" dirty="0"/>
              <a:t>Flow through purge</a:t>
            </a:r>
          </a:p>
          <a:p>
            <a:pPr marL="457200" indent="-457200">
              <a:buAutoNum type="arabicParenR"/>
            </a:pPr>
            <a:endParaRPr lang="en-US" sz="1400" dirty="0"/>
          </a:p>
          <a:p>
            <a:pPr marL="914400" lvl="1" indent="-457200"/>
            <a:r>
              <a:rPr lang="en-US" sz="1400" dirty="0"/>
              <a:t>Continuous flow of 5%He/N2 or PN2 through the machine chamber for a period of duration at min purge pressure of 30psig.</a:t>
            </a:r>
          </a:p>
          <a:p>
            <a:pPr marL="457200" indent="-457200">
              <a:buNone/>
            </a:pPr>
            <a:r>
              <a:rPr lang="en-US" dirty="0"/>
              <a:t>	</a:t>
            </a:r>
          </a:p>
          <a:p>
            <a:pPr marL="457200" indent="-457200">
              <a:buNone/>
            </a:pPr>
            <a:r>
              <a:rPr lang="en-US" sz="1400" b="1" i="1" dirty="0"/>
              <a:t>Advantage</a:t>
            </a:r>
          </a:p>
          <a:p>
            <a:pPr marL="914400" lvl="1" indent="-457200"/>
            <a:r>
              <a:rPr lang="en-US" sz="1400" dirty="0"/>
              <a:t>Save on manpower and time</a:t>
            </a:r>
          </a:p>
          <a:p>
            <a:pPr marL="285750" indent="0">
              <a:buNone/>
            </a:pPr>
            <a:endParaRPr lang="en-US" sz="1400" dirty="0"/>
          </a:p>
          <a:p>
            <a:pPr marL="457200" indent="-457200">
              <a:buNone/>
            </a:pPr>
            <a:r>
              <a:rPr lang="en-US" sz="1400" b="1" i="1" dirty="0"/>
              <a:t>Disadvantage</a:t>
            </a:r>
          </a:p>
          <a:p>
            <a:pPr marL="457200" lvl="1" indent="0">
              <a:buNone/>
            </a:pPr>
            <a:endParaRPr lang="en-US" sz="1400" dirty="0"/>
          </a:p>
          <a:p>
            <a:pPr marL="914400" lvl="1" indent="-457200"/>
            <a:r>
              <a:rPr lang="en-US" sz="1400" dirty="0"/>
              <a:t>Long purging time depending on gas type</a:t>
            </a:r>
          </a:p>
          <a:p>
            <a:pPr marL="914400" lvl="1" indent="-457200"/>
            <a:r>
              <a:rPr lang="en-US" sz="1400" dirty="0"/>
              <a:t>High consumption of purge gas</a:t>
            </a:r>
          </a:p>
          <a:p>
            <a:pPr marL="914400" lvl="1" indent="-457200"/>
            <a:r>
              <a:rPr lang="en-US" sz="1400" dirty="0"/>
              <a:t>Dangerous if no one monitor on the purging status</a:t>
            </a:r>
            <a:endParaRPr lang="en-US" dirty="0"/>
          </a:p>
          <a:p>
            <a:endParaRPr lang="en-US" dirty="0"/>
          </a:p>
        </p:txBody>
      </p:sp>
    </p:spTree>
    <p:extLst>
      <p:ext uri="{BB962C8B-B14F-4D97-AF65-F5344CB8AC3E}">
        <p14:creationId xmlns:p14="http://schemas.microsoft.com/office/powerpoint/2010/main" val="3832211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F9053E-3590-4D25-A4BD-76BAEC2B49CA}"/>
              </a:ext>
            </a:extLst>
          </p:cNvPr>
          <p:cNvSpPr>
            <a:spLocks noGrp="1"/>
          </p:cNvSpPr>
          <p:nvPr>
            <p:ph type="body" sz="quarter" idx="10"/>
          </p:nvPr>
        </p:nvSpPr>
        <p:spPr>
          <a:xfrm>
            <a:off x="611316" y="690840"/>
            <a:ext cx="10988019" cy="393192"/>
          </a:xfrm>
        </p:spPr>
        <p:txBody>
          <a:bodyPr/>
          <a:lstStyle/>
          <a:p>
            <a:r>
              <a:rPr lang="en-US" sz="2000" dirty="0"/>
              <a:t>Gas purging</a:t>
            </a:r>
          </a:p>
        </p:txBody>
      </p:sp>
      <p:sp>
        <p:nvSpPr>
          <p:cNvPr id="3" name="Text Placeholder 2">
            <a:extLst>
              <a:ext uri="{FF2B5EF4-FFF2-40B4-BE49-F238E27FC236}">
                <a16:creationId xmlns:a16="http://schemas.microsoft.com/office/drawing/2014/main" id="{68825203-F58C-4D86-ACD4-2A96EBF4DF76}"/>
              </a:ext>
            </a:extLst>
          </p:cNvPr>
          <p:cNvSpPr>
            <a:spLocks noGrp="1"/>
          </p:cNvSpPr>
          <p:nvPr>
            <p:ph type="body" sz="quarter" idx="13"/>
          </p:nvPr>
        </p:nvSpPr>
        <p:spPr>
          <a:xfrm>
            <a:off x="611316" y="1184148"/>
            <a:ext cx="8189784" cy="5422392"/>
          </a:xfrm>
        </p:spPr>
        <p:txBody>
          <a:bodyPr/>
          <a:lstStyle/>
          <a:p>
            <a:pPr marL="457200" indent="-457200">
              <a:buNone/>
            </a:pPr>
            <a:r>
              <a:rPr lang="en-US" sz="1800" b="1" dirty="0"/>
              <a:t>2)	Vacuum purge</a:t>
            </a:r>
            <a:endParaRPr lang="en-US" sz="1600" dirty="0"/>
          </a:p>
          <a:p>
            <a:pPr marL="914400" lvl="1" indent="-457200"/>
            <a:r>
              <a:rPr lang="en-US" dirty="0"/>
              <a:t>Continuous pulling of vacuum for a period of time either using the machine vacuum pump or using the vacuum generator at the VMB. </a:t>
            </a:r>
          </a:p>
          <a:p>
            <a:pPr marL="457200" indent="-457200">
              <a:buNone/>
            </a:pPr>
            <a:r>
              <a:rPr lang="en-US" sz="1400" b="1" i="1" dirty="0"/>
              <a:t>Advantage</a:t>
            </a:r>
          </a:p>
          <a:p>
            <a:pPr marL="914400" lvl="1" indent="-457200"/>
            <a:r>
              <a:rPr lang="en-US" dirty="0"/>
              <a:t>Save on manpower and time</a:t>
            </a:r>
          </a:p>
          <a:p>
            <a:pPr marL="914400" lvl="1" indent="-457200"/>
            <a:endParaRPr lang="en-US" dirty="0"/>
          </a:p>
          <a:p>
            <a:pPr marL="457200" lvl="1" indent="-457200">
              <a:buNone/>
            </a:pPr>
            <a:r>
              <a:rPr lang="en-US" sz="1400" b="1" i="1" dirty="0"/>
              <a:t>Disadvantage</a:t>
            </a:r>
            <a:endParaRPr lang="en-US" dirty="0"/>
          </a:p>
          <a:p>
            <a:pPr marL="914400" lvl="1" indent="-457200"/>
            <a:r>
              <a:rPr lang="en-US" dirty="0"/>
              <a:t>The least effective way of purging</a:t>
            </a:r>
          </a:p>
          <a:p>
            <a:pPr marL="914400" lvl="1" indent="-457200"/>
            <a:r>
              <a:rPr lang="en-US" dirty="0"/>
              <a:t>Gas bond to the </a:t>
            </a:r>
            <a:r>
              <a:rPr lang="en-US" dirty="0" err="1"/>
              <a:t>pittings</a:t>
            </a:r>
            <a:r>
              <a:rPr lang="en-US" dirty="0"/>
              <a:t> in gas line may not be desorbed by the vacuum</a:t>
            </a:r>
          </a:p>
          <a:p>
            <a:pPr marL="914400" lvl="1" indent="-457200"/>
            <a:r>
              <a:rPr lang="en-US" dirty="0"/>
              <a:t>Use high volume of N2 for the vacuum generator if pulling from VMB</a:t>
            </a:r>
          </a:p>
          <a:p>
            <a:pPr marL="914400" lvl="1" indent="-457200"/>
            <a:r>
              <a:rPr lang="en-US" dirty="0"/>
              <a:t>Dangerous if no one monitor on the purging status</a:t>
            </a:r>
          </a:p>
          <a:p>
            <a:pPr marL="914400" lvl="1" indent="-457200"/>
            <a:endParaRPr lang="en-US" sz="1400" dirty="0"/>
          </a:p>
          <a:p>
            <a:pPr marL="457200" indent="-457200">
              <a:buNone/>
            </a:pPr>
            <a:r>
              <a:rPr lang="en-US" sz="1600" b="1" dirty="0"/>
              <a:t>3)	Cycle purge</a:t>
            </a:r>
          </a:p>
          <a:p>
            <a:pPr marL="914400" lvl="1" indent="-457200"/>
            <a:r>
              <a:rPr lang="en-US" dirty="0"/>
              <a:t>A series of pressurizing with purge gas and pulling of vacuum for a stated number of cycle base on gas type.</a:t>
            </a:r>
          </a:p>
          <a:p>
            <a:pPr marL="914400" lvl="1" indent="-457200"/>
            <a:r>
              <a:rPr lang="en-US" dirty="0"/>
              <a:t>The pressurizing and pulling of vacuum works like a scrubbing effect.</a:t>
            </a:r>
          </a:p>
          <a:p>
            <a:pPr marL="457200" lvl="1" indent="-457200">
              <a:buNone/>
            </a:pPr>
            <a:r>
              <a:rPr lang="en-US" sz="1400" b="1" i="1" dirty="0"/>
              <a:t>Advantage</a:t>
            </a:r>
          </a:p>
          <a:p>
            <a:pPr marL="914400" lvl="1" indent="-457200"/>
            <a:r>
              <a:rPr lang="en-US" dirty="0"/>
              <a:t>Most effective form of purging </a:t>
            </a:r>
          </a:p>
          <a:p>
            <a:pPr marL="457200" lvl="1" indent="-457200">
              <a:buNone/>
            </a:pPr>
            <a:endParaRPr lang="en-US" sz="1400" b="1" i="1" dirty="0"/>
          </a:p>
          <a:p>
            <a:pPr marL="457200" lvl="1" indent="-457200">
              <a:buNone/>
            </a:pPr>
            <a:r>
              <a:rPr lang="en-US" sz="1400" b="1" i="1" dirty="0"/>
              <a:t>Disadvantage</a:t>
            </a:r>
          </a:p>
          <a:p>
            <a:pPr marL="914400" lvl="1" indent="-457200"/>
            <a:r>
              <a:rPr lang="en-US" dirty="0"/>
              <a:t>Time consuming</a:t>
            </a:r>
          </a:p>
          <a:p>
            <a:pPr marL="914400" lvl="1" indent="-457200"/>
            <a:r>
              <a:rPr lang="en-US" dirty="0"/>
              <a:t>Man power taxing</a:t>
            </a:r>
          </a:p>
          <a:p>
            <a:pPr marL="914400" lvl="1" indent="-457200"/>
            <a:r>
              <a:rPr lang="en-US" dirty="0"/>
              <a:t>Dangerous if not carry out properly</a:t>
            </a:r>
          </a:p>
          <a:p>
            <a:pPr marL="0" indent="0">
              <a:buNone/>
            </a:pPr>
            <a:endParaRPr lang="en-US" dirty="0"/>
          </a:p>
        </p:txBody>
      </p:sp>
    </p:spTree>
    <p:extLst>
      <p:ext uri="{BB962C8B-B14F-4D97-AF65-F5344CB8AC3E}">
        <p14:creationId xmlns:p14="http://schemas.microsoft.com/office/powerpoint/2010/main" val="2640436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5A8CC1-ACBF-4755-9358-99CDE095E8E3}"/>
              </a:ext>
            </a:extLst>
          </p:cNvPr>
          <p:cNvSpPr>
            <a:spLocks noGrp="1"/>
          </p:cNvSpPr>
          <p:nvPr>
            <p:ph type="body" sz="quarter" idx="10"/>
          </p:nvPr>
        </p:nvSpPr>
        <p:spPr>
          <a:xfrm>
            <a:off x="611317" y="828000"/>
            <a:ext cx="4840794" cy="393192"/>
          </a:xfrm>
        </p:spPr>
        <p:txBody>
          <a:bodyPr/>
          <a:lstStyle/>
          <a:p>
            <a:r>
              <a:rPr lang="en-US" dirty="0"/>
              <a:t>Auxiliary Equipment</a:t>
            </a:r>
          </a:p>
        </p:txBody>
      </p:sp>
      <p:sp>
        <p:nvSpPr>
          <p:cNvPr id="3" name="Text Placeholder 2">
            <a:extLst>
              <a:ext uri="{FF2B5EF4-FFF2-40B4-BE49-F238E27FC236}">
                <a16:creationId xmlns:a16="http://schemas.microsoft.com/office/drawing/2014/main" id="{92D3CC90-B6A4-46A9-8179-DC6316881CD6}"/>
              </a:ext>
            </a:extLst>
          </p:cNvPr>
          <p:cNvSpPr>
            <a:spLocks noGrp="1"/>
          </p:cNvSpPr>
          <p:nvPr>
            <p:ph type="body" sz="quarter" idx="13"/>
          </p:nvPr>
        </p:nvSpPr>
        <p:spPr>
          <a:xfrm>
            <a:off x="639666" y="1426937"/>
            <a:ext cx="2279578" cy="2171700"/>
          </a:xfrm>
        </p:spPr>
        <p:txBody>
          <a:bodyPr/>
          <a:lstStyle/>
          <a:p>
            <a:r>
              <a:rPr lang="en-US" sz="1400" dirty="0"/>
              <a:t>Heat trace</a:t>
            </a:r>
          </a:p>
          <a:p>
            <a:endParaRPr lang="en-US" sz="1400" dirty="0"/>
          </a:p>
          <a:p>
            <a:r>
              <a:rPr lang="en-US" sz="1400" dirty="0"/>
              <a:t>Chiller</a:t>
            </a:r>
          </a:p>
          <a:p>
            <a:endParaRPr lang="en-US" sz="1400" dirty="0"/>
          </a:p>
          <a:p>
            <a:r>
              <a:rPr lang="en-US" sz="1400" dirty="0"/>
              <a:t>Chiller jacket</a:t>
            </a:r>
          </a:p>
          <a:p>
            <a:endParaRPr lang="en-US" sz="1400" dirty="0"/>
          </a:p>
          <a:p>
            <a:r>
              <a:rPr lang="en-US" sz="1400" dirty="0"/>
              <a:t>Alcatel helium leak detector</a:t>
            </a:r>
          </a:p>
          <a:p>
            <a:endParaRPr lang="en-US" dirty="0"/>
          </a:p>
        </p:txBody>
      </p:sp>
      <p:grpSp>
        <p:nvGrpSpPr>
          <p:cNvPr id="4" name="Group 3">
            <a:extLst>
              <a:ext uri="{FF2B5EF4-FFF2-40B4-BE49-F238E27FC236}">
                <a16:creationId xmlns:a16="http://schemas.microsoft.com/office/drawing/2014/main" id="{FFF3405D-B378-4806-9BBB-9DED3AEAD1B5}"/>
              </a:ext>
            </a:extLst>
          </p:cNvPr>
          <p:cNvGrpSpPr/>
          <p:nvPr/>
        </p:nvGrpSpPr>
        <p:grpSpPr>
          <a:xfrm>
            <a:off x="8942113" y="828000"/>
            <a:ext cx="2710543" cy="2093035"/>
            <a:chOff x="4245429" y="685800"/>
            <a:chExt cx="4238624" cy="2343406"/>
          </a:xfrm>
        </p:grpSpPr>
        <p:pic>
          <p:nvPicPr>
            <p:cNvPr id="5" name="Picture 20">
              <a:extLst>
                <a:ext uri="{FF2B5EF4-FFF2-40B4-BE49-F238E27FC236}">
                  <a16:creationId xmlns:a16="http://schemas.microsoft.com/office/drawing/2014/main" id="{0CE0D20C-535B-477D-B476-41D5D714BD12}"/>
                </a:ext>
              </a:extLst>
            </p:cNvPr>
            <p:cNvPicPr>
              <a:picLocks noChangeAspect="1" noChangeArrowheads="1"/>
            </p:cNvPicPr>
            <p:nvPr>
              <p:custDataLst>
                <p:tags r:id="rId10"/>
              </p:custDataLst>
            </p:nvPr>
          </p:nvPicPr>
          <p:blipFill>
            <a:blip r:embed="rId13" cstate="print"/>
            <a:srcRect/>
            <a:stretch>
              <a:fillRect/>
            </a:stretch>
          </p:blipFill>
          <p:spPr bwMode="auto">
            <a:xfrm>
              <a:off x="4259496" y="685800"/>
              <a:ext cx="4224557" cy="2035628"/>
            </a:xfrm>
            <a:prstGeom prst="rect">
              <a:avLst/>
            </a:prstGeom>
            <a:noFill/>
            <a:ln w="9525">
              <a:noFill/>
              <a:miter lim="800000"/>
              <a:headEnd/>
              <a:tailEnd/>
            </a:ln>
          </p:spPr>
        </p:pic>
        <p:sp>
          <p:nvSpPr>
            <p:cNvPr id="6" name="TextBox 5">
              <a:extLst>
                <a:ext uri="{FF2B5EF4-FFF2-40B4-BE49-F238E27FC236}">
                  <a16:creationId xmlns:a16="http://schemas.microsoft.com/office/drawing/2014/main" id="{021449ED-285F-4B02-A062-B17D75949C7C}"/>
                </a:ext>
              </a:extLst>
            </p:cNvPr>
            <p:cNvSpPr txBox="1"/>
            <p:nvPr>
              <p:custDataLst>
                <p:tags r:id="rId11"/>
              </p:custDataLst>
            </p:nvPr>
          </p:nvSpPr>
          <p:spPr>
            <a:xfrm>
              <a:off x="4245429" y="2721429"/>
              <a:ext cx="1845057" cy="307777"/>
            </a:xfrm>
            <a:prstGeom prst="rect">
              <a:avLst/>
            </a:prstGeom>
            <a:noFill/>
          </p:spPr>
          <p:txBody>
            <a:bodyPr wrap="none" rtlCol="0">
              <a:spAutoFit/>
            </a:bodyPr>
            <a:lstStyle/>
            <a:p>
              <a:r>
                <a:rPr lang="en-US" sz="1400" dirty="0"/>
                <a:t>Heat Trace controller</a:t>
              </a:r>
            </a:p>
          </p:txBody>
        </p:sp>
      </p:grpSp>
      <p:grpSp>
        <p:nvGrpSpPr>
          <p:cNvPr id="7" name="Group 6">
            <a:extLst>
              <a:ext uri="{FF2B5EF4-FFF2-40B4-BE49-F238E27FC236}">
                <a16:creationId xmlns:a16="http://schemas.microsoft.com/office/drawing/2014/main" id="{B044737D-8359-4BA6-BAA3-E544AE086ED2}"/>
              </a:ext>
            </a:extLst>
          </p:cNvPr>
          <p:cNvGrpSpPr/>
          <p:nvPr/>
        </p:nvGrpSpPr>
        <p:grpSpPr>
          <a:xfrm>
            <a:off x="6412727" y="3795385"/>
            <a:ext cx="2605769" cy="3166139"/>
            <a:chOff x="3809999" y="3204981"/>
            <a:chExt cx="2605769" cy="3166139"/>
          </a:xfrm>
        </p:grpSpPr>
        <p:pic>
          <p:nvPicPr>
            <p:cNvPr id="8" name="Picture 2">
              <a:extLst>
                <a:ext uri="{FF2B5EF4-FFF2-40B4-BE49-F238E27FC236}">
                  <a16:creationId xmlns:a16="http://schemas.microsoft.com/office/drawing/2014/main" id="{4E33F195-36BF-4A80-9590-F4724BB2EBF8}"/>
                </a:ext>
              </a:extLst>
            </p:cNvPr>
            <p:cNvPicPr>
              <a:picLocks noChangeAspect="1" noChangeArrowheads="1"/>
            </p:cNvPicPr>
            <p:nvPr>
              <p:custDataLst>
                <p:tags r:id="rId8"/>
              </p:custDataLst>
            </p:nvPr>
          </p:nvPicPr>
          <p:blipFill>
            <a:blip r:embed="rId14" cstate="print"/>
            <a:srcRect/>
            <a:stretch>
              <a:fillRect/>
            </a:stretch>
          </p:blipFill>
          <p:spPr bwMode="auto">
            <a:xfrm>
              <a:off x="3820886" y="3204981"/>
              <a:ext cx="2594882" cy="2858362"/>
            </a:xfrm>
            <a:prstGeom prst="rect">
              <a:avLst/>
            </a:prstGeom>
            <a:noFill/>
            <a:ln w="9525">
              <a:noFill/>
              <a:miter lim="800000"/>
              <a:headEnd/>
              <a:tailEnd/>
            </a:ln>
          </p:spPr>
        </p:pic>
        <p:sp>
          <p:nvSpPr>
            <p:cNvPr id="9" name="TextBox 8">
              <a:extLst>
                <a:ext uri="{FF2B5EF4-FFF2-40B4-BE49-F238E27FC236}">
                  <a16:creationId xmlns:a16="http://schemas.microsoft.com/office/drawing/2014/main" id="{4AD017BD-5E34-42D8-B072-77FD40CB2A70}"/>
                </a:ext>
              </a:extLst>
            </p:cNvPr>
            <p:cNvSpPr txBox="1"/>
            <p:nvPr>
              <p:custDataLst>
                <p:tags r:id="rId9"/>
              </p:custDataLst>
            </p:nvPr>
          </p:nvSpPr>
          <p:spPr>
            <a:xfrm>
              <a:off x="3809999" y="6063343"/>
              <a:ext cx="692818" cy="307777"/>
            </a:xfrm>
            <a:prstGeom prst="rect">
              <a:avLst/>
            </a:prstGeom>
            <a:noFill/>
          </p:spPr>
          <p:txBody>
            <a:bodyPr wrap="none" rtlCol="0">
              <a:spAutoFit/>
            </a:bodyPr>
            <a:lstStyle/>
            <a:p>
              <a:r>
                <a:rPr lang="en-US" sz="1400" dirty="0"/>
                <a:t>Chiller</a:t>
              </a:r>
            </a:p>
          </p:txBody>
        </p:sp>
      </p:grpSp>
      <p:grpSp>
        <p:nvGrpSpPr>
          <p:cNvPr id="10" name="Group 9">
            <a:extLst>
              <a:ext uri="{FF2B5EF4-FFF2-40B4-BE49-F238E27FC236}">
                <a16:creationId xmlns:a16="http://schemas.microsoft.com/office/drawing/2014/main" id="{595C0572-6A2B-4B55-9A22-65AF57579FBA}"/>
              </a:ext>
            </a:extLst>
          </p:cNvPr>
          <p:cNvGrpSpPr/>
          <p:nvPr/>
        </p:nvGrpSpPr>
        <p:grpSpPr>
          <a:xfrm>
            <a:off x="9307955" y="3342597"/>
            <a:ext cx="2352677" cy="3627925"/>
            <a:chOff x="6694713" y="2862938"/>
            <a:chExt cx="2352677" cy="3627925"/>
          </a:xfrm>
        </p:grpSpPr>
        <p:pic>
          <p:nvPicPr>
            <p:cNvPr id="11" name="Picture 200">
              <a:extLst>
                <a:ext uri="{FF2B5EF4-FFF2-40B4-BE49-F238E27FC236}">
                  <a16:creationId xmlns:a16="http://schemas.microsoft.com/office/drawing/2014/main" id="{B84F052D-D418-492C-A9C9-11799577180E}"/>
                </a:ext>
              </a:extLst>
            </p:cNvPr>
            <p:cNvPicPr>
              <a:picLocks noChangeAspect="1" noChangeArrowheads="1"/>
            </p:cNvPicPr>
            <p:nvPr>
              <p:custDataLst>
                <p:tags r:id="rId6"/>
              </p:custDataLst>
            </p:nvPr>
          </p:nvPicPr>
          <p:blipFill>
            <a:blip r:embed="rId15" cstate="print"/>
            <a:srcRect/>
            <a:stretch>
              <a:fillRect/>
            </a:stretch>
          </p:blipFill>
          <p:spPr bwMode="auto">
            <a:xfrm>
              <a:off x="6709927" y="2862938"/>
              <a:ext cx="2337463" cy="3345317"/>
            </a:xfrm>
            <a:prstGeom prst="rect">
              <a:avLst/>
            </a:prstGeom>
            <a:noFill/>
            <a:ln w="9525">
              <a:noFill/>
              <a:miter lim="800000"/>
              <a:headEnd/>
              <a:tailEnd/>
            </a:ln>
          </p:spPr>
        </p:pic>
        <p:sp>
          <p:nvSpPr>
            <p:cNvPr id="12" name="TextBox 11">
              <a:extLst>
                <a:ext uri="{FF2B5EF4-FFF2-40B4-BE49-F238E27FC236}">
                  <a16:creationId xmlns:a16="http://schemas.microsoft.com/office/drawing/2014/main" id="{4C666484-C544-4929-A4CC-9C1775D66427}"/>
                </a:ext>
              </a:extLst>
            </p:cNvPr>
            <p:cNvSpPr txBox="1"/>
            <p:nvPr>
              <p:custDataLst>
                <p:tags r:id="rId7"/>
              </p:custDataLst>
            </p:nvPr>
          </p:nvSpPr>
          <p:spPr>
            <a:xfrm>
              <a:off x="6694713" y="6183086"/>
              <a:ext cx="1260281" cy="307777"/>
            </a:xfrm>
            <a:prstGeom prst="rect">
              <a:avLst/>
            </a:prstGeom>
            <a:noFill/>
          </p:spPr>
          <p:txBody>
            <a:bodyPr wrap="none" rtlCol="0">
              <a:spAutoFit/>
            </a:bodyPr>
            <a:lstStyle/>
            <a:p>
              <a:r>
                <a:rPr lang="en-US" sz="1400" dirty="0"/>
                <a:t>Chiller Jacket</a:t>
              </a:r>
            </a:p>
          </p:txBody>
        </p:sp>
      </p:grpSp>
      <p:grpSp>
        <p:nvGrpSpPr>
          <p:cNvPr id="13" name="Group 12">
            <a:extLst>
              <a:ext uri="{FF2B5EF4-FFF2-40B4-BE49-F238E27FC236}">
                <a16:creationId xmlns:a16="http://schemas.microsoft.com/office/drawing/2014/main" id="{670529E0-3761-4948-A4C0-ED19DA73A517}"/>
              </a:ext>
            </a:extLst>
          </p:cNvPr>
          <p:cNvGrpSpPr/>
          <p:nvPr/>
        </p:nvGrpSpPr>
        <p:grpSpPr>
          <a:xfrm>
            <a:off x="5799291" y="704528"/>
            <a:ext cx="3069093" cy="3040092"/>
            <a:chOff x="380998" y="3211286"/>
            <a:chExt cx="3069093" cy="3040092"/>
          </a:xfrm>
        </p:grpSpPr>
        <p:pic>
          <p:nvPicPr>
            <p:cNvPr id="14" name="Picture 3">
              <a:extLst>
                <a:ext uri="{FF2B5EF4-FFF2-40B4-BE49-F238E27FC236}">
                  <a16:creationId xmlns:a16="http://schemas.microsoft.com/office/drawing/2014/main" id="{353F7CCB-0EBF-4EA9-9196-009D2B423246}"/>
                </a:ext>
              </a:extLst>
            </p:cNvPr>
            <p:cNvPicPr>
              <a:picLocks noChangeAspect="1" noChangeArrowheads="1"/>
            </p:cNvPicPr>
            <p:nvPr>
              <p:custDataLst>
                <p:tags r:id="rId4"/>
              </p:custDataLst>
            </p:nvPr>
          </p:nvPicPr>
          <p:blipFill>
            <a:blip r:embed="rId16" cstate="print"/>
            <a:srcRect/>
            <a:stretch>
              <a:fillRect/>
            </a:stretch>
          </p:blipFill>
          <p:spPr bwMode="auto">
            <a:xfrm>
              <a:off x="394626" y="3211286"/>
              <a:ext cx="3055465" cy="2768374"/>
            </a:xfrm>
            <a:prstGeom prst="rect">
              <a:avLst/>
            </a:prstGeom>
            <a:noFill/>
            <a:ln w="9525">
              <a:noFill/>
              <a:miter lim="800000"/>
              <a:headEnd/>
              <a:tailEnd/>
            </a:ln>
          </p:spPr>
        </p:pic>
        <p:sp>
          <p:nvSpPr>
            <p:cNvPr id="15" name="TextBox 14">
              <a:extLst>
                <a:ext uri="{FF2B5EF4-FFF2-40B4-BE49-F238E27FC236}">
                  <a16:creationId xmlns:a16="http://schemas.microsoft.com/office/drawing/2014/main" id="{05985C7D-F8DB-4051-8CA0-3C0FC86956EA}"/>
                </a:ext>
              </a:extLst>
            </p:cNvPr>
            <p:cNvSpPr txBox="1"/>
            <p:nvPr>
              <p:custDataLst>
                <p:tags r:id="rId5"/>
              </p:custDataLst>
            </p:nvPr>
          </p:nvSpPr>
          <p:spPr>
            <a:xfrm>
              <a:off x="380998" y="5943601"/>
              <a:ext cx="2464136" cy="307777"/>
            </a:xfrm>
            <a:prstGeom prst="rect">
              <a:avLst/>
            </a:prstGeom>
            <a:noFill/>
          </p:spPr>
          <p:txBody>
            <a:bodyPr wrap="none" rtlCol="0">
              <a:spAutoFit/>
            </a:bodyPr>
            <a:lstStyle/>
            <a:p>
              <a:r>
                <a:rPr lang="en-US" sz="1400" dirty="0"/>
                <a:t>Alcatel Helium Leak detector</a:t>
              </a:r>
            </a:p>
          </p:txBody>
        </p:sp>
      </p:grpSp>
      <p:grpSp>
        <p:nvGrpSpPr>
          <p:cNvPr id="16" name="Group 15">
            <a:extLst>
              <a:ext uri="{FF2B5EF4-FFF2-40B4-BE49-F238E27FC236}">
                <a16:creationId xmlns:a16="http://schemas.microsoft.com/office/drawing/2014/main" id="{111F81B3-3EB1-4511-905F-8F834D1940C2}"/>
              </a:ext>
            </a:extLst>
          </p:cNvPr>
          <p:cNvGrpSpPr/>
          <p:nvPr/>
        </p:nvGrpSpPr>
        <p:grpSpPr>
          <a:xfrm>
            <a:off x="3579813" y="3458454"/>
            <a:ext cx="1992086" cy="3399546"/>
            <a:chOff x="4299857" y="0"/>
            <a:chExt cx="1992086" cy="3399546"/>
          </a:xfrm>
        </p:grpSpPr>
        <p:grpSp>
          <p:nvGrpSpPr>
            <p:cNvPr id="17" name="Group 16">
              <a:extLst>
                <a:ext uri="{FF2B5EF4-FFF2-40B4-BE49-F238E27FC236}">
                  <a16:creationId xmlns:a16="http://schemas.microsoft.com/office/drawing/2014/main" id="{CD5CD7BF-D2D0-45DC-9055-ADE911A1EB2E}"/>
                </a:ext>
              </a:extLst>
            </p:cNvPr>
            <p:cNvGrpSpPr/>
            <p:nvPr/>
          </p:nvGrpSpPr>
          <p:grpSpPr>
            <a:xfrm>
              <a:off x="4299857" y="0"/>
              <a:ext cx="1992086" cy="3399546"/>
              <a:chOff x="4299857" y="0"/>
              <a:chExt cx="1992086" cy="3399546"/>
            </a:xfrm>
          </p:grpSpPr>
          <p:pic>
            <p:nvPicPr>
              <p:cNvPr id="19" name="Picture 2000">
                <a:extLst>
                  <a:ext uri="{FF2B5EF4-FFF2-40B4-BE49-F238E27FC236}">
                    <a16:creationId xmlns:a16="http://schemas.microsoft.com/office/drawing/2014/main" id="{1269E3A6-172E-4110-9385-421A587774AC}"/>
                  </a:ext>
                </a:extLst>
              </p:cNvPr>
              <p:cNvPicPr>
                <a:picLocks noChangeAspect="1" noChangeArrowheads="1"/>
              </p:cNvPicPr>
              <p:nvPr>
                <p:custDataLst>
                  <p:tags r:id="rId2"/>
                </p:custDataLst>
              </p:nvPr>
            </p:nvPicPr>
            <p:blipFill>
              <a:blip r:embed="rId17" cstate="print"/>
              <a:srcRect/>
              <a:stretch>
                <a:fillRect/>
              </a:stretch>
            </p:blipFill>
            <p:spPr bwMode="auto">
              <a:xfrm>
                <a:off x="4309382" y="0"/>
                <a:ext cx="1982561" cy="3076641"/>
              </a:xfrm>
              <a:prstGeom prst="rect">
                <a:avLst/>
              </a:prstGeom>
              <a:noFill/>
              <a:ln w="9525">
                <a:noFill/>
                <a:miter lim="800000"/>
                <a:headEnd/>
                <a:tailEnd/>
              </a:ln>
            </p:spPr>
          </p:pic>
          <p:sp>
            <p:nvSpPr>
              <p:cNvPr id="20" name="TextBox 19">
                <a:extLst>
                  <a:ext uri="{FF2B5EF4-FFF2-40B4-BE49-F238E27FC236}">
                    <a16:creationId xmlns:a16="http://schemas.microsoft.com/office/drawing/2014/main" id="{CF08BAD6-71BB-4920-8F7A-89A47461CE57}"/>
                  </a:ext>
                </a:extLst>
              </p:cNvPr>
              <p:cNvSpPr txBox="1"/>
              <p:nvPr>
                <p:custDataLst>
                  <p:tags r:id="rId3"/>
                </p:custDataLst>
              </p:nvPr>
            </p:nvSpPr>
            <p:spPr>
              <a:xfrm>
                <a:off x="4299857" y="3091769"/>
                <a:ext cx="1059585" cy="307777"/>
              </a:xfrm>
              <a:prstGeom prst="rect">
                <a:avLst/>
              </a:prstGeom>
              <a:noFill/>
            </p:spPr>
            <p:txBody>
              <a:bodyPr wrap="none" rtlCol="0">
                <a:spAutoFit/>
              </a:bodyPr>
              <a:lstStyle/>
              <a:p>
                <a:r>
                  <a:rPr lang="en-US" sz="1400" dirty="0"/>
                  <a:t>Heat Trace</a:t>
                </a:r>
              </a:p>
            </p:txBody>
          </p:sp>
        </p:grpSp>
        <p:cxnSp>
          <p:nvCxnSpPr>
            <p:cNvPr id="18" name="Straight Arrow Connector 17">
              <a:extLst>
                <a:ext uri="{FF2B5EF4-FFF2-40B4-BE49-F238E27FC236}">
                  <a16:creationId xmlns:a16="http://schemas.microsoft.com/office/drawing/2014/main" id="{7DCA944B-AEDA-4EB9-B89E-3E539D6D6659}"/>
                </a:ext>
              </a:extLst>
            </p:cNvPr>
            <p:cNvCxnSpPr/>
            <p:nvPr>
              <p:custDataLst>
                <p:tags r:id="rId1"/>
              </p:custDataLst>
            </p:nvPr>
          </p:nvCxnSpPr>
          <p:spPr bwMode="auto">
            <a:xfrm rot="5400000" flipH="1" flipV="1">
              <a:off x="4555672" y="2432957"/>
              <a:ext cx="816428" cy="60960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129563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0DDDF-1645-4F21-8315-BE58BDB735C8}"/>
              </a:ext>
            </a:extLst>
          </p:cNvPr>
          <p:cNvSpPr>
            <a:spLocks noGrp="1"/>
          </p:cNvSpPr>
          <p:nvPr>
            <p:ph type="body" sz="quarter" idx="10"/>
          </p:nvPr>
        </p:nvSpPr>
        <p:spPr>
          <a:xfrm>
            <a:off x="612212" y="768350"/>
            <a:ext cx="10988019" cy="393192"/>
          </a:xfrm>
        </p:spPr>
        <p:txBody>
          <a:bodyPr/>
          <a:lstStyle/>
          <a:p>
            <a:r>
              <a:rPr lang="en-US" sz="2000" dirty="0"/>
              <a:t>Auxiliary Equipment - Explained</a:t>
            </a:r>
          </a:p>
        </p:txBody>
      </p:sp>
      <p:sp>
        <p:nvSpPr>
          <p:cNvPr id="3" name="Text Placeholder 2">
            <a:extLst>
              <a:ext uri="{FF2B5EF4-FFF2-40B4-BE49-F238E27FC236}">
                <a16:creationId xmlns:a16="http://schemas.microsoft.com/office/drawing/2014/main" id="{C6D1F3CA-51A9-413D-B28A-46D15F8747C8}"/>
              </a:ext>
            </a:extLst>
          </p:cNvPr>
          <p:cNvSpPr>
            <a:spLocks noGrp="1"/>
          </p:cNvSpPr>
          <p:nvPr>
            <p:ph type="body" sz="quarter" idx="13"/>
          </p:nvPr>
        </p:nvSpPr>
        <p:spPr>
          <a:xfrm>
            <a:off x="612212" y="1337310"/>
            <a:ext cx="8393725" cy="4903470"/>
          </a:xfrm>
        </p:spPr>
        <p:txBody>
          <a:bodyPr/>
          <a:lstStyle/>
          <a:p>
            <a:r>
              <a:rPr lang="en-US" sz="1600" b="1" dirty="0"/>
              <a:t>Heat trace</a:t>
            </a:r>
          </a:p>
          <a:p>
            <a:pPr>
              <a:buNone/>
            </a:pPr>
            <a:endParaRPr lang="en-US" sz="1600" dirty="0"/>
          </a:p>
          <a:p>
            <a:pPr>
              <a:buNone/>
            </a:pPr>
            <a:r>
              <a:rPr lang="en-US" sz="1400" dirty="0"/>
              <a:t>A high resistance cable hence producing heat. Heat trace are used on the following condition</a:t>
            </a:r>
          </a:p>
          <a:p>
            <a:pPr lvl="1"/>
            <a:r>
              <a:rPr lang="en-US" sz="1400" dirty="0"/>
              <a:t>Liquefied gas (low vapor pressure)</a:t>
            </a:r>
          </a:p>
          <a:p>
            <a:pPr lvl="1"/>
            <a:r>
              <a:rPr lang="en-US" sz="1400" dirty="0"/>
              <a:t>Gas sensitive to pressure fluctuation</a:t>
            </a:r>
          </a:p>
          <a:p>
            <a:pPr lvl="1"/>
            <a:r>
              <a:rPr lang="en-US" sz="1400" dirty="0"/>
              <a:t>Gas having risk of condensation due to temperature difference in the gas line or high flow rate.</a:t>
            </a:r>
          </a:p>
          <a:p>
            <a:endParaRPr lang="en-US" dirty="0"/>
          </a:p>
          <a:p>
            <a:r>
              <a:rPr lang="en-US" sz="1600" b="1" dirty="0"/>
              <a:t>Chiller</a:t>
            </a:r>
          </a:p>
          <a:p>
            <a:pPr>
              <a:buNone/>
            </a:pPr>
            <a:endParaRPr lang="en-US" sz="1600" dirty="0"/>
          </a:p>
          <a:p>
            <a:pPr>
              <a:buNone/>
            </a:pPr>
            <a:r>
              <a:rPr lang="en-US" sz="1400" dirty="0"/>
              <a:t>Chiller are use to maintain the temperature of the cylinder. Coolant at 35deg.C is circulating the</a:t>
            </a:r>
          </a:p>
          <a:p>
            <a:pPr>
              <a:buNone/>
            </a:pPr>
            <a:r>
              <a:rPr lang="en-US" sz="1400" dirty="0"/>
              <a:t>cylinder through the jacket to provide;</a:t>
            </a:r>
          </a:p>
          <a:p>
            <a:pPr lvl="1"/>
            <a:r>
              <a:rPr lang="en-US" sz="1400" dirty="0"/>
              <a:t>Source of energy to </a:t>
            </a:r>
            <a:r>
              <a:rPr lang="en-US" sz="1400" dirty="0" err="1"/>
              <a:t>vaporise</a:t>
            </a:r>
            <a:r>
              <a:rPr lang="en-US" sz="1400" dirty="0"/>
              <a:t> the liquid</a:t>
            </a:r>
          </a:p>
          <a:p>
            <a:pPr lvl="1" algn="just">
              <a:buNone/>
            </a:pPr>
            <a:r>
              <a:rPr lang="en-US" sz="1400" dirty="0"/>
              <a:t>When usage is high the latent heat of vaporization will drop (gas temp drop) = drop in vapor</a:t>
            </a:r>
          </a:p>
          <a:p>
            <a:pPr lvl="1" algn="just">
              <a:buNone/>
            </a:pPr>
            <a:r>
              <a:rPr lang="en-US" sz="1400" dirty="0"/>
              <a:t>pressure. So chiller at 35deg.C will provide the energy for vaporization and hence maintaining the</a:t>
            </a:r>
          </a:p>
          <a:p>
            <a:pPr lvl="1" algn="just">
              <a:buNone/>
            </a:pPr>
            <a:r>
              <a:rPr lang="en-US" sz="1400" dirty="0"/>
              <a:t>gas vapor pressure.</a:t>
            </a:r>
          </a:p>
          <a:p>
            <a:pPr lvl="1">
              <a:buNone/>
            </a:pPr>
            <a:endParaRPr lang="en-US" dirty="0"/>
          </a:p>
          <a:p>
            <a:r>
              <a:rPr lang="en-US" sz="1600" b="1" dirty="0"/>
              <a:t>Chiller jacket</a:t>
            </a:r>
          </a:p>
          <a:p>
            <a:pPr>
              <a:buNone/>
            </a:pPr>
            <a:endParaRPr lang="en-US" sz="1400" dirty="0"/>
          </a:p>
          <a:p>
            <a:pPr>
              <a:buNone/>
            </a:pPr>
            <a:r>
              <a:rPr lang="en-US" sz="1400" dirty="0"/>
              <a:t>Chiller jacket is used to wrap around the cylinder. It is a plate type where the heat is transferred by</a:t>
            </a:r>
          </a:p>
          <a:p>
            <a:pPr>
              <a:buNone/>
            </a:pPr>
            <a:r>
              <a:rPr lang="en-US" sz="1400" dirty="0"/>
              <a:t>conduction to the cylinder. Coolant from the chiller is pass through a tubing into the jacket.</a:t>
            </a:r>
          </a:p>
          <a:p>
            <a:endParaRPr lang="en-US" dirty="0"/>
          </a:p>
        </p:txBody>
      </p:sp>
    </p:spTree>
    <p:extLst>
      <p:ext uri="{BB962C8B-B14F-4D97-AF65-F5344CB8AC3E}">
        <p14:creationId xmlns:p14="http://schemas.microsoft.com/office/powerpoint/2010/main" val="3522473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FB51F2-C850-4904-92EC-59000BBC237F}"/>
              </a:ext>
            </a:extLst>
          </p:cNvPr>
          <p:cNvSpPr>
            <a:spLocks noGrp="1"/>
          </p:cNvSpPr>
          <p:nvPr>
            <p:ph type="body" sz="quarter" idx="10"/>
          </p:nvPr>
        </p:nvSpPr>
        <p:spPr>
          <a:xfrm>
            <a:off x="611316" y="747990"/>
            <a:ext cx="10988019" cy="393192"/>
          </a:xfrm>
        </p:spPr>
        <p:txBody>
          <a:bodyPr/>
          <a:lstStyle/>
          <a:p>
            <a:r>
              <a:rPr lang="en-US" sz="1800" dirty="0"/>
              <a:t>Auxiliary Equipment - Explained</a:t>
            </a:r>
          </a:p>
        </p:txBody>
      </p:sp>
      <p:sp>
        <p:nvSpPr>
          <p:cNvPr id="3" name="Text Placeholder 2">
            <a:extLst>
              <a:ext uri="{FF2B5EF4-FFF2-40B4-BE49-F238E27FC236}">
                <a16:creationId xmlns:a16="http://schemas.microsoft.com/office/drawing/2014/main" id="{799E3797-447F-48C2-BD5D-20F8C96E5CE6}"/>
              </a:ext>
            </a:extLst>
          </p:cNvPr>
          <p:cNvSpPr>
            <a:spLocks noGrp="1"/>
          </p:cNvSpPr>
          <p:nvPr>
            <p:ph type="body" sz="quarter" idx="13"/>
          </p:nvPr>
        </p:nvSpPr>
        <p:spPr>
          <a:xfrm>
            <a:off x="611316" y="1474470"/>
            <a:ext cx="9287064" cy="4754880"/>
          </a:xfrm>
        </p:spPr>
        <p:txBody>
          <a:bodyPr/>
          <a:lstStyle/>
          <a:p>
            <a:r>
              <a:rPr lang="en-US" sz="1800" b="1" dirty="0"/>
              <a:t>Alcatel Helium Leak detector</a:t>
            </a:r>
          </a:p>
          <a:p>
            <a:pPr>
              <a:buNone/>
            </a:pPr>
            <a:endParaRPr lang="en-US" sz="1800" dirty="0"/>
          </a:p>
          <a:p>
            <a:pPr>
              <a:buNone/>
            </a:pPr>
            <a:r>
              <a:rPr lang="en-US" sz="1800" dirty="0"/>
              <a:t>Helium leak detector can be used for Inboard and outboard helium leak check.</a:t>
            </a:r>
          </a:p>
          <a:p>
            <a:pPr lvl="1"/>
            <a:endParaRPr lang="en-US" sz="1600" dirty="0"/>
          </a:p>
          <a:p>
            <a:pPr lvl="1"/>
            <a:r>
              <a:rPr lang="en-US" sz="1400" i="1" dirty="0"/>
              <a:t>Inboard helium leak check</a:t>
            </a:r>
          </a:p>
          <a:p>
            <a:pPr marL="1371600" lvl="2" indent="-457200"/>
            <a:endParaRPr lang="en-US" dirty="0"/>
          </a:p>
          <a:p>
            <a:pPr lvl="2"/>
            <a:r>
              <a:rPr lang="en-US" dirty="0"/>
              <a:t>Equipment to be tested for leak will be hooked up to the leak detector. Alcatel will pump down the equipment chamber; gas line </a:t>
            </a:r>
            <a:r>
              <a:rPr lang="en-US" dirty="0" err="1"/>
              <a:t>etc</a:t>
            </a:r>
            <a:r>
              <a:rPr lang="en-US" dirty="0"/>
              <a:t> to 1*10-9 </a:t>
            </a:r>
            <a:r>
              <a:rPr lang="en-US" dirty="0" err="1"/>
              <a:t>atm</a:t>
            </a:r>
            <a:r>
              <a:rPr lang="en-US" dirty="0"/>
              <a:t> cc/sec.</a:t>
            </a:r>
          </a:p>
          <a:p>
            <a:pPr lvl="2"/>
            <a:r>
              <a:rPr lang="en-US" dirty="0"/>
              <a:t>Helium will be spray outside the equipment and on any connection.</a:t>
            </a:r>
          </a:p>
          <a:p>
            <a:pPr lvl="2"/>
            <a:r>
              <a:rPr lang="en-US" dirty="0"/>
              <a:t>When a leak is presence the Alcatel will not be able to maintain at 1*10-9 </a:t>
            </a:r>
            <a:r>
              <a:rPr lang="en-US" dirty="0" err="1"/>
              <a:t>atm</a:t>
            </a:r>
            <a:r>
              <a:rPr lang="en-US" dirty="0"/>
              <a:t> cc/sec and will sound off.</a:t>
            </a:r>
          </a:p>
          <a:p>
            <a:pPr lvl="2"/>
            <a:r>
              <a:rPr lang="en-US" dirty="0"/>
              <a:t>Inboard helium leak check normally carried out at tools or for new gas line welding joint.</a:t>
            </a:r>
          </a:p>
          <a:p>
            <a:pPr lvl="1"/>
            <a:endParaRPr lang="en-US" sz="1600" dirty="0"/>
          </a:p>
          <a:p>
            <a:pPr lvl="1"/>
            <a:r>
              <a:rPr lang="en-US" sz="1400" i="1" dirty="0"/>
              <a:t>Outboard helium leak check</a:t>
            </a:r>
          </a:p>
          <a:p>
            <a:pPr lvl="2"/>
            <a:endParaRPr lang="en-US" dirty="0"/>
          </a:p>
          <a:p>
            <a:pPr lvl="2"/>
            <a:r>
              <a:rPr lang="en-US" dirty="0"/>
              <a:t>Equipment to be tested for leak will be pressurized with He or 5%He/N2.</a:t>
            </a:r>
          </a:p>
          <a:p>
            <a:pPr lvl="2"/>
            <a:r>
              <a:rPr lang="en-US" dirty="0"/>
              <a:t>A sniffer probe attached to the Alcatel will used to sniff at the equipment or connection for Helium leakage.</a:t>
            </a:r>
          </a:p>
          <a:p>
            <a:pPr lvl="2"/>
            <a:r>
              <a:rPr lang="en-US" dirty="0"/>
              <a:t>When a leak is presence the Alcatel will not be able to maintain at 1*10-5 </a:t>
            </a:r>
            <a:r>
              <a:rPr lang="en-US" dirty="0" err="1"/>
              <a:t>atm</a:t>
            </a:r>
            <a:r>
              <a:rPr lang="en-US" dirty="0"/>
              <a:t> cc/sec and will sound off.</a:t>
            </a:r>
          </a:p>
          <a:p>
            <a:pPr lvl="2"/>
            <a:r>
              <a:rPr lang="en-US" dirty="0"/>
              <a:t>Outboard helium leak check is normally use to detect suspected leak at VCR connections, after cylinder change (for non inert only) to check for the connection between pigtail and cylinder valve outlet etc.</a:t>
            </a:r>
          </a:p>
          <a:p>
            <a:endParaRPr lang="en-US" dirty="0"/>
          </a:p>
        </p:txBody>
      </p:sp>
    </p:spTree>
    <p:extLst>
      <p:ext uri="{BB962C8B-B14F-4D97-AF65-F5344CB8AC3E}">
        <p14:creationId xmlns:p14="http://schemas.microsoft.com/office/powerpoint/2010/main" val="2878281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AF7859-B7F5-49F5-A673-7F7D261ED6B7}"/>
              </a:ext>
            </a:extLst>
          </p:cNvPr>
          <p:cNvSpPr>
            <a:spLocks noGrp="1"/>
          </p:cNvSpPr>
          <p:nvPr>
            <p:ph type="body" sz="quarter" idx="10"/>
          </p:nvPr>
        </p:nvSpPr>
        <p:spPr/>
        <p:txBody>
          <a:bodyPr/>
          <a:lstStyle/>
          <a:p>
            <a:r>
              <a:rPr lang="en-US" dirty="0"/>
              <a:t>Content Page</a:t>
            </a:r>
          </a:p>
        </p:txBody>
      </p:sp>
      <p:sp>
        <p:nvSpPr>
          <p:cNvPr id="3" name="Text Placeholder 2">
            <a:extLst>
              <a:ext uri="{FF2B5EF4-FFF2-40B4-BE49-F238E27FC236}">
                <a16:creationId xmlns:a16="http://schemas.microsoft.com/office/drawing/2014/main" id="{4151DC6B-CAB5-478F-8F8C-C5980C93FB00}"/>
              </a:ext>
            </a:extLst>
          </p:cNvPr>
          <p:cNvSpPr>
            <a:spLocks noGrp="1"/>
          </p:cNvSpPr>
          <p:nvPr>
            <p:ph type="body" sz="quarter" idx="13"/>
          </p:nvPr>
        </p:nvSpPr>
        <p:spPr>
          <a:xfrm>
            <a:off x="612218" y="1554480"/>
            <a:ext cx="10987117" cy="4260850"/>
          </a:xfrm>
        </p:spPr>
        <p:txBody>
          <a:bodyPr/>
          <a:lstStyle/>
          <a:p>
            <a:pPr marL="457200" indent="-457200">
              <a:buFont typeface="+mj-lt"/>
              <a:buAutoNum type="arabicPeriod"/>
            </a:pPr>
            <a:r>
              <a:rPr lang="en-US" sz="1400" dirty="0"/>
              <a:t>Gas Cylinder Introduction</a:t>
            </a:r>
          </a:p>
          <a:p>
            <a:pPr marL="457200" indent="-457200">
              <a:buFont typeface="+mj-lt"/>
              <a:buAutoNum type="arabicPeriod"/>
            </a:pPr>
            <a:endParaRPr lang="en-US" sz="1400" dirty="0"/>
          </a:p>
          <a:p>
            <a:pPr marL="457200" indent="-457200">
              <a:buFont typeface="+mj-lt"/>
              <a:buAutoNum type="arabicPeriod"/>
            </a:pPr>
            <a:r>
              <a:rPr lang="en-US" sz="1400" dirty="0"/>
              <a:t>Type of gas</a:t>
            </a:r>
          </a:p>
          <a:p>
            <a:pPr marL="457200" indent="-457200">
              <a:buFont typeface="+mj-lt"/>
              <a:buAutoNum type="arabicPeriod"/>
            </a:pPr>
            <a:endParaRPr lang="en-US" sz="1400" dirty="0"/>
          </a:p>
          <a:p>
            <a:pPr marL="457200" indent="-457200">
              <a:buFont typeface="+mj-lt"/>
              <a:buAutoNum type="arabicPeriod"/>
            </a:pPr>
            <a:r>
              <a:rPr lang="en-US" sz="1400" dirty="0"/>
              <a:t>Gas classification</a:t>
            </a:r>
          </a:p>
          <a:p>
            <a:pPr marL="457200" indent="-457200">
              <a:buFont typeface="+mj-lt"/>
              <a:buAutoNum type="arabicPeriod"/>
            </a:pPr>
            <a:endParaRPr lang="en-US" sz="1400" dirty="0"/>
          </a:p>
          <a:p>
            <a:pPr marL="457200" indent="-457200">
              <a:buFont typeface="+mj-lt"/>
              <a:buAutoNum type="arabicPeriod"/>
            </a:pPr>
            <a:r>
              <a:rPr lang="en-US" sz="1400" dirty="0"/>
              <a:t>Gas distribution</a:t>
            </a:r>
          </a:p>
          <a:p>
            <a:pPr marL="914400" lvl="1" indent="-457200"/>
            <a:r>
              <a:rPr lang="en-US" sz="1400" dirty="0"/>
              <a:t>Gas distribution system/equipment</a:t>
            </a:r>
          </a:p>
          <a:p>
            <a:pPr marL="914400" lvl="1" indent="-457200"/>
            <a:r>
              <a:rPr lang="en-US" sz="1400" dirty="0"/>
              <a:t>Gas distribution methods</a:t>
            </a:r>
          </a:p>
          <a:p>
            <a:pPr marL="457200" indent="-457200">
              <a:buFont typeface="+mj-lt"/>
              <a:buAutoNum type="arabicPeriod"/>
            </a:pPr>
            <a:endParaRPr lang="en-US" sz="1400" dirty="0"/>
          </a:p>
          <a:p>
            <a:pPr marL="457200" indent="-457200">
              <a:buFont typeface="+mj-lt"/>
              <a:buAutoNum type="arabicPeriod"/>
            </a:pPr>
            <a:r>
              <a:rPr lang="en-US" sz="1400" dirty="0"/>
              <a:t>Gas Equipment/System Safety Features</a:t>
            </a:r>
          </a:p>
          <a:p>
            <a:pPr marL="457200" indent="-457200">
              <a:buFont typeface="+mj-lt"/>
              <a:buAutoNum type="arabicPeriod"/>
            </a:pPr>
            <a:endParaRPr lang="en-US" sz="1400" dirty="0"/>
          </a:p>
          <a:p>
            <a:pPr marL="457200" indent="-457200">
              <a:buFont typeface="+mj-lt"/>
              <a:buAutoNum type="arabicPeriod"/>
            </a:pPr>
            <a:r>
              <a:rPr lang="en-US" sz="1400" dirty="0"/>
              <a:t>Gas purging</a:t>
            </a:r>
          </a:p>
          <a:p>
            <a:pPr marL="457200" indent="-457200">
              <a:buFont typeface="+mj-lt"/>
              <a:buAutoNum type="arabicPeriod"/>
            </a:pPr>
            <a:endParaRPr lang="en-US" sz="1400" dirty="0"/>
          </a:p>
          <a:p>
            <a:pPr marL="457200" indent="-457200">
              <a:buFont typeface="+mj-lt"/>
              <a:buAutoNum type="arabicPeriod"/>
            </a:pPr>
            <a:r>
              <a:rPr lang="en-US" sz="1400" dirty="0"/>
              <a:t>Auxiliary Equipment</a:t>
            </a:r>
          </a:p>
          <a:p>
            <a:endParaRPr lang="en-US" dirty="0"/>
          </a:p>
        </p:txBody>
      </p:sp>
    </p:spTree>
    <p:extLst>
      <p:ext uri="{BB962C8B-B14F-4D97-AF65-F5344CB8AC3E}">
        <p14:creationId xmlns:p14="http://schemas.microsoft.com/office/powerpoint/2010/main" val="199552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771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83EBC1-0639-4B3B-B175-830ED9AF6CAD}"/>
              </a:ext>
            </a:extLst>
          </p:cNvPr>
          <p:cNvSpPr>
            <a:spLocks noGrp="1"/>
          </p:cNvSpPr>
          <p:nvPr>
            <p:ph type="body" sz="quarter" idx="10"/>
          </p:nvPr>
        </p:nvSpPr>
        <p:spPr>
          <a:xfrm>
            <a:off x="481652" y="588841"/>
            <a:ext cx="10988019" cy="393192"/>
          </a:xfrm>
        </p:spPr>
        <p:txBody>
          <a:bodyPr/>
          <a:lstStyle/>
          <a:p>
            <a:r>
              <a:rPr lang="en-US" dirty="0"/>
              <a:t>Gas Cylinder Introduction</a:t>
            </a:r>
          </a:p>
        </p:txBody>
      </p:sp>
      <p:grpSp>
        <p:nvGrpSpPr>
          <p:cNvPr id="41" name="Group 40">
            <a:extLst>
              <a:ext uri="{FF2B5EF4-FFF2-40B4-BE49-F238E27FC236}">
                <a16:creationId xmlns:a16="http://schemas.microsoft.com/office/drawing/2014/main" id="{AC9B3577-1582-403C-B0DC-CE87DCB35908}"/>
              </a:ext>
            </a:extLst>
          </p:cNvPr>
          <p:cNvGrpSpPr/>
          <p:nvPr/>
        </p:nvGrpSpPr>
        <p:grpSpPr>
          <a:xfrm>
            <a:off x="1322685" y="875560"/>
            <a:ext cx="10606412" cy="5994012"/>
            <a:chOff x="1322685" y="875560"/>
            <a:chExt cx="10606412" cy="5994012"/>
          </a:xfrm>
        </p:grpSpPr>
        <p:grpSp>
          <p:nvGrpSpPr>
            <p:cNvPr id="6" name="Group 5">
              <a:extLst>
                <a:ext uri="{FF2B5EF4-FFF2-40B4-BE49-F238E27FC236}">
                  <a16:creationId xmlns:a16="http://schemas.microsoft.com/office/drawing/2014/main" id="{FFC29AFB-F830-4A5F-9BDC-4D7E1A130318}"/>
                </a:ext>
              </a:extLst>
            </p:cNvPr>
            <p:cNvGrpSpPr/>
            <p:nvPr/>
          </p:nvGrpSpPr>
          <p:grpSpPr>
            <a:xfrm>
              <a:off x="5438646" y="4019857"/>
              <a:ext cx="2250762" cy="2675845"/>
              <a:chOff x="6519723" y="685800"/>
              <a:chExt cx="2250762" cy="2675845"/>
            </a:xfrm>
          </p:grpSpPr>
          <p:pic>
            <p:nvPicPr>
              <p:cNvPr id="7" name="Picture 2">
                <a:extLst>
                  <a:ext uri="{FF2B5EF4-FFF2-40B4-BE49-F238E27FC236}">
                    <a16:creationId xmlns:a16="http://schemas.microsoft.com/office/drawing/2014/main" id="{5B9FC6B8-45D8-4012-BDC9-0BD2607C0446}"/>
                  </a:ext>
                </a:extLst>
              </p:cNvPr>
              <p:cNvPicPr>
                <a:picLocks noChangeAspect="1" noChangeArrowheads="1"/>
              </p:cNvPicPr>
              <p:nvPr>
                <p:custDataLst>
                  <p:tags r:id="rId28"/>
                </p:custDataLst>
              </p:nvPr>
            </p:nvPicPr>
            <p:blipFill>
              <a:blip r:embed="rId32" cstate="print"/>
              <a:srcRect/>
              <a:stretch>
                <a:fillRect/>
              </a:stretch>
            </p:blipFill>
            <p:spPr bwMode="auto">
              <a:xfrm>
                <a:off x="6519723" y="685800"/>
                <a:ext cx="2250762" cy="2675845"/>
              </a:xfrm>
              <a:prstGeom prst="rect">
                <a:avLst/>
              </a:prstGeom>
              <a:noFill/>
              <a:ln w="9525">
                <a:noFill/>
                <a:miter lim="800000"/>
                <a:headEnd/>
                <a:tailEnd/>
              </a:ln>
            </p:spPr>
          </p:pic>
          <p:sp>
            <p:nvSpPr>
              <p:cNvPr id="8" name="TextBox 7">
                <a:extLst>
                  <a:ext uri="{FF2B5EF4-FFF2-40B4-BE49-F238E27FC236}">
                    <a16:creationId xmlns:a16="http://schemas.microsoft.com/office/drawing/2014/main" id="{C2925985-1EB0-4E58-947D-8873A05F424B}"/>
                  </a:ext>
                </a:extLst>
              </p:cNvPr>
              <p:cNvSpPr txBox="1"/>
              <p:nvPr>
                <p:custDataLst>
                  <p:tags r:id="rId29"/>
                </p:custDataLst>
              </p:nvPr>
            </p:nvSpPr>
            <p:spPr>
              <a:xfrm>
                <a:off x="6542313" y="3004460"/>
                <a:ext cx="2048125" cy="338554"/>
              </a:xfrm>
              <a:prstGeom prst="rect">
                <a:avLst/>
              </a:prstGeom>
              <a:solidFill>
                <a:schemeClr val="bg1"/>
              </a:solidFill>
            </p:spPr>
            <p:txBody>
              <a:bodyPr wrap="none" rtlCol="0">
                <a:spAutoFit/>
              </a:bodyPr>
              <a:lstStyle/>
              <a:p>
                <a:r>
                  <a:rPr lang="en-US" sz="1600" dirty="0"/>
                  <a:t>Cylinder Valve outlet</a:t>
                </a:r>
              </a:p>
            </p:txBody>
          </p:sp>
          <p:cxnSp>
            <p:nvCxnSpPr>
              <p:cNvPr id="9" name="Straight Arrow Connector 8">
                <a:extLst>
                  <a:ext uri="{FF2B5EF4-FFF2-40B4-BE49-F238E27FC236}">
                    <a16:creationId xmlns:a16="http://schemas.microsoft.com/office/drawing/2014/main" id="{7CE233FF-6BF4-495C-92F2-708AD4A74394}"/>
                  </a:ext>
                </a:extLst>
              </p:cNvPr>
              <p:cNvCxnSpPr/>
              <p:nvPr>
                <p:custDataLst>
                  <p:tags r:id="rId30"/>
                </p:custDataLst>
              </p:nvPr>
            </p:nvCxnSpPr>
            <p:spPr bwMode="auto">
              <a:xfrm rot="16200000" flipV="1">
                <a:off x="7113817" y="2552698"/>
                <a:ext cx="642257" cy="174175"/>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grpSp>
        <p:grpSp>
          <p:nvGrpSpPr>
            <p:cNvPr id="10" name="Group 9">
              <a:extLst>
                <a:ext uri="{FF2B5EF4-FFF2-40B4-BE49-F238E27FC236}">
                  <a16:creationId xmlns:a16="http://schemas.microsoft.com/office/drawing/2014/main" id="{BBF827DE-15E3-4A27-95A2-69C15AEBDC1D}"/>
                </a:ext>
              </a:extLst>
            </p:cNvPr>
            <p:cNvGrpSpPr/>
            <p:nvPr/>
          </p:nvGrpSpPr>
          <p:grpSpPr>
            <a:xfrm>
              <a:off x="1771524" y="1173918"/>
              <a:ext cx="2809615" cy="2684461"/>
              <a:chOff x="130629" y="1365024"/>
              <a:chExt cx="2809615" cy="2684461"/>
            </a:xfrm>
          </p:grpSpPr>
          <p:pic>
            <p:nvPicPr>
              <p:cNvPr id="11" name="Picture 3">
                <a:extLst>
                  <a:ext uri="{FF2B5EF4-FFF2-40B4-BE49-F238E27FC236}">
                    <a16:creationId xmlns:a16="http://schemas.microsoft.com/office/drawing/2014/main" id="{0119AD6F-3099-4DC8-87EB-1683EB5ECEA8}"/>
                  </a:ext>
                </a:extLst>
              </p:cNvPr>
              <p:cNvPicPr>
                <a:picLocks noChangeAspect="1" noChangeArrowheads="1"/>
              </p:cNvPicPr>
              <p:nvPr>
                <p:custDataLst>
                  <p:tags r:id="rId25"/>
                </p:custDataLst>
              </p:nvPr>
            </p:nvPicPr>
            <p:blipFill>
              <a:blip r:embed="rId33" cstate="print"/>
              <a:srcRect/>
              <a:stretch>
                <a:fillRect/>
              </a:stretch>
            </p:blipFill>
            <p:spPr bwMode="auto">
              <a:xfrm>
                <a:off x="307451" y="1365024"/>
                <a:ext cx="2468408" cy="2684461"/>
              </a:xfrm>
              <a:prstGeom prst="rect">
                <a:avLst/>
              </a:prstGeom>
              <a:noFill/>
              <a:ln w="9525">
                <a:noFill/>
                <a:miter lim="800000"/>
                <a:headEnd/>
                <a:tailEnd/>
              </a:ln>
            </p:spPr>
          </p:pic>
          <p:sp>
            <p:nvSpPr>
              <p:cNvPr id="12" name="TextBox 11">
                <a:extLst>
                  <a:ext uri="{FF2B5EF4-FFF2-40B4-BE49-F238E27FC236}">
                    <a16:creationId xmlns:a16="http://schemas.microsoft.com/office/drawing/2014/main" id="{1194F088-1745-49EB-A3B1-F21875DB578F}"/>
                  </a:ext>
                </a:extLst>
              </p:cNvPr>
              <p:cNvSpPr txBox="1"/>
              <p:nvPr>
                <p:custDataLst>
                  <p:tags r:id="rId26"/>
                </p:custDataLst>
              </p:nvPr>
            </p:nvSpPr>
            <p:spPr>
              <a:xfrm>
                <a:off x="130629" y="3701144"/>
                <a:ext cx="2809615" cy="307777"/>
              </a:xfrm>
              <a:prstGeom prst="rect">
                <a:avLst/>
              </a:prstGeom>
              <a:solidFill>
                <a:schemeClr val="bg1"/>
              </a:solidFill>
            </p:spPr>
            <p:txBody>
              <a:bodyPr wrap="none" rtlCol="0">
                <a:spAutoFit/>
              </a:bodyPr>
              <a:lstStyle/>
              <a:p>
                <a:r>
                  <a:rPr lang="en-US" sz="1400" dirty="0"/>
                  <a:t>Valve outlet indication (CGA 718)</a:t>
                </a:r>
              </a:p>
            </p:txBody>
          </p:sp>
          <p:cxnSp>
            <p:nvCxnSpPr>
              <p:cNvPr id="13" name="Straight Arrow Connector 12">
                <a:extLst>
                  <a:ext uri="{FF2B5EF4-FFF2-40B4-BE49-F238E27FC236}">
                    <a16:creationId xmlns:a16="http://schemas.microsoft.com/office/drawing/2014/main" id="{0515EF77-382B-4CAC-A28C-5529B1CD6913}"/>
                  </a:ext>
                </a:extLst>
              </p:cNvPr>
              <p:cNvCxnSpPr/>
              <p:nvPr>
                <p:custDataLst>
                  <p:tags r:id="rId27"/>
                </p:custDataLst>
              </p:nvPr>
            </p:nvCxnSpPr>
            <p:spPr bwMode="auto">
              <a:xfrm rot="5400000" flipH="1" flipV="1">
                <a:off x="1224645" y="3532415"/>
                <a:ext cx="206828" cy="174171"/>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grpSp>
        <p:grpSp>
          <p:nvGrpSpPr>
            <p:cNvPr id="14" name="Group 13">
              <a:extLst>
                <a:ext uri="{FF2B5EF4-FFF2-40B4-BE49-F238E27FC236}">
                  <a16:creationId xmlns:a16="http://schemas.microsoft.com/office/drawing/2014/main" id="{B780264B-F599-46C7-A702-78DA0DE25F35}"/>
                </a:ext>
              </a:extLst>
            </p:cNvPr>
            <p:cNvGrpSpPr/>
            <p:nvPr/>
          </p:nvGrpSpPr>
          <p:grpSpPr>
            <a:xfrm>
              <a:off x="1322685" y="3858991"/>
              <a:ext cx="3989699" cy="3010581"/>
              <a:chOff x="2627741" y="931391"/>
              <a:chExt cx="3989699" cy="3010581"/>
            </a:xfrm>
          </p:grpSpPr>
          <p:pic>
            <p:nvPicPr>
              <p:cNvPr id="15" name="Picture 5">
                <a:extLst>
                  <a:ext uri="{FF2B5EF4-FFF2-40B4-BE49-F238E27FC236}">
                    <a16:creationId xmlns:a16="http://schemas.microsoft.com/office/drawing/2014/main" id="{B704ECFC-E923-4F1A-8382-AEDE7894B938}"/>
                  </a:ext>
                </a:extLst>
              </p:cNvPr>
              <p:cNvPicPr>
                <a:picLocks noChangeAspect="1" noChangeArrowheads="1"/>
              </p:cNvPicPr>
              <p:nvPr>
                <p:custDataLst>
                  <p:tags r:id="rId16"/>
                </p:custDataLst>
              </p:nvPr>
            </p:nvPicPr>
            <p:blipFill>
              <a:blip r:embed="rId34" cstate="print"/>
              <a:srcRect/>
              <a:stretch>
                <a:fillRect/>
              </a:stretch>
            </p:blipFill>
            <p:spPr bwMode="auto">
              <a:xfrm>
                <a:off x="3230458" y="931391"/>
                <a:ext cx="2969620" cy="3010581"/>
              </a:xfrm>
              <a:prstGeom prst="rect">
                <a:avLst/>
              </a:prstGeom>
              <a:noFill/>
              <a:ln w="9525">
                <a:noFill/>
                <a:miter lim="800000"/>
                <a:headEnd/>
                <a:tailEnd/>
              </a:ln>
            </p:spPr>
          </p:pic>
          <p:sp>
            <p:nvSpPr>
              <p:cNvPr id="16" name="TextBox 15">
                <a:extLst>
                  <a:ext uri="{FF2B5EF4-FFF2-40B4-BE49-F238E27FC236}">
                    <a16:creationId xmlns:a16="http://schemas.microsoft.com/office/drawing/2014/main" id="{209A92DE-3BD6-4926-9390-D37904521FE5}"/>
                  </a:ext>
                </a:extLst>
              </p:cNvPr>
              <p:cNvSpPr txBox="1"/>
              <p:nvPr>
                <p:custDataLst>
                  <p:tags r:id="rId17"/>
                </p:custDataLst>
              </p:nvPr>
            </p:nvSpPr>
            <p:spPr>
              <a:xfrm>
                <a:off x="2627741" y="1335490"/>
                <a:ext cx="1039067" cy="338554"/>
              </a:xfrm>
              <a:prstGeom prst="rect">
                <a:avLst/>
              </a:prstGeom>
              <a:solidFill>
                <a:schemeClr val="bg1"/>
              </a:solidFill>
            </p:spPr>
            <p:txBody>
              <a:bodyPr wrap="none" rtlCol="0">
                <a:spAutoFit/>
              </a:bodyPr>
              <a:lstStyle/>
              <a:p>
                <a:r>
                  <a:rPr lang="en-US" sz="1600" dirty="0"/>
                  <a:t>Dust Cap</a:t>
                </a:r>
              </a:p>
            </p:txBody>
          </p:sp>
          <p:cxnSp>
            <p:nvCxnSpPr>
              <p:cNvPr id="17" name="Straight Arrow Connector 16">
                <a:extLst>
                  <a:ext uri="{FF2B5EF4-FFF2-40B4-BE49-F238E27FC236}">
                    <a16:creationId xmlns:a16="http://schemas.microsoft.com/office/drawing/2014/main" id="{41A40668-A704-4E16-8740-2A7F0FE6212D}"/>
                  </a:ext>
                </a:extLst>
              </p:cNvPr>
              <p:cNvCxnSpPr/>
              <p:nvPr>
                <p:custDataLst>
                  <p:tags r:id="rId18"/>
                </p:custDataLst>
              </p:nvPr>
            </p:nvCxnSpPr>
            <p:spPr bwMode="auto">
              <a:xfrm rot="16200000" flipH="1">
                <a:off x="3318985" y="1743705"/>
                <a:ext cx="587828" cy="533399"/>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18" name="TextBox 17">
                <a:extLst>
                  <a:ext uri="{FF2B5EF4-FFF2-40B4-BE49-F238E27FC236}">
                    <a16:creationId xmlns:a16="http://schemas.microsoft.com/office/drawing/2014/main" id="{B488B2A3-21C1-4F24-9421-600517D0C430}"/>
                  </a:ext>
                </a:extLst>
              </p:cNvPr>
              <p:cNvSpPr txBox="1"/>
              <p:nvPr>
                <p:custDataLst>
                  <p:tags r:id="rId19"/>
                </p:custDataLst>
              </p:nvPr>
            </p:nvSpPr>
            <p:spPr>
              <a:xfrm>
                <a:off x="5225712" y="1374520"/>
                <a:ext cx="1391728" cy="338554"/>
              </a:xfrm>
              <a:prstGeom prst="rect">
                <a:avLst/>
              </a:prstGeom>
              <a:solidFill>
                <a:schemeClr val="bg1"/>
              </a:solidFill>
            </p:spPr>
            <p:txBody>
              <a:bodyPr wrap="none" rtlCol="0">
                <a:spAutoFit/>
              </a:bodyPr>
              <a:lstStyle/>
              <a:p>
                <a:r>
                  <a:rPr lang="en-US" sz="1600" dirty="0"/>
                  <a:t>Manual valve</a:t>
                </a:r>
              </a:p>
            </p:txBody>
          </p:sp>
          <p:cxnSp>
            <p:nvCxnSpPr>
              <p:cNvPr id="19" name="Straight Arrow Connector 18">
                <a:extLst>
                  <a:ext uri="{FF2B5EF4-FFF2-40B4-BE49-F238E27FC236}">
                    <a16:creationId xmlns:a16="http://schemas.microsoft.com/office/drawing/2014/main" id="{91B67906-5681-4783-AF28-FE590832D9E9}"/>
                  </a:ext>
                </a:extLst>
              </p:cNvPr>
              <p:cNvCxnSpPr/>
              <p:nvPr>
                <p:custDataLst>
                  <p:tags r:id="rId20"/>
                </p:custDataLst>
              </p:nvPr>
            </p:nvCxnSpPr>
            <p:spPr bwMode="auto">
              <a:xfrm rot="10800000">
                <a:off x="4964452" y="1254776"/>
                <a:ext cx="315690" cy="26126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20" name="TextBox 19">
                <a:extLst>
                  <a:ext uri="{FF2B5EF4-FFF2-40B4-BE49-F238E27FC236}">
                    <a16:creationId xmlns:a16="http://schemas.microsoft.com/office/drawing/2014/main" id="{5138D393-39DB-410C-A86B-1D00053268D5}"/>
                  </a:ext>
                </a:extLst>
              </p:cNvPr>
              <p:cNvSpPr txBox="1"/>
              <p:nvPr>
                <p:custDataLst>
                  <p:tags r:id="rId21"/>
                </p:custDataLst>
              </p:nvPr>
            </p:nvSpPr>
            <p:spPr>
              <a:xfrm>
                <a:off x="3407000" y="3436168"/>
                <a:ext cx="1182503" cy="338554"/>
              </a:xfrm>
              <a:prstGeom prst="rect">
                <a:avLst/>
              </a:prstGeom>
              <a:solidFill>
                <a:schemeClr val="bg1"/>
              </a:solidFill>
            </p:spPr>
            <p:txBody>
              <a:bodyPr wrap="none" rtlCol="0">
                <a:spAutoFit/>
              </a:bodyPr>
              <a:lstStyle/>
              <a:p>
                <a:r>
                  <a:rPr lang="en-US" sz="1600" dirty="0"/>
                  <a:t>Valve body</a:t>
                </a:r>
              </a:p>
            </p:txBody>
          </p:sp>
          <p:cxnSp>
            <p:nvCxnSpPr>
              <p:cNvPr id="21" name="Straight Arrow Connector 20">
                <a:extLst>
                  <a:ext uri="{FF2B5EF4-FFF2-40B4-BE49-F238E27FC236}">
                    <a16:creationId xmlns:a16="http://schemas.microsoft.com/office/drawing/2014/main" id="{D983C658-6C55-4361-B710-D73482CA966F}"/>
                  </a:ext>
                </a:extLst>
              </p:cNvPr>
              <p:cNvCxnSpPr/>
              <p:nvPr>
                <p:custDataLst>
                  <p:tags r:id="rId22"/>
                </p:custDataLst>
              </p:nvPr>
            </p:nvCxnSpPr>
            <p:spPr bwMode="auto">
              <a:xfrm rot="5400000" flipH="1" flipV="1">
                <a:off x="4020434" y="2815531"/>
                <a:ext cx="813773" cy="312806"/>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22" name="TextBox 21">
                <a:extLst>
                  <a:ext uri="{FF2B5EF4-FFF2-40B4-BE49-F238E27FC236}">
                    <a16:creationId xmlns:a16="http://schemas.microsoft.com/office/drawing/2014/main" id="{01A70DB6-2CA4-489E-BDEC-C8DB9654C546}"/>
                  </a:ext>
                </a:extLst>
              </p:cNvPr>
              <p:cNvSpPr txBox="1"/>
              <p:nvPr>
                <p:custDataLst>
                  <p:tags r:id="rId23"/>
                </p:custDataLst>
              </p:nvPr>
            </p:nvSpPr>
            <p:spPr>
              <a:xfrm>
                <a:off x="4845519" y="3382271"/>
                <a:ext cx="1425390" cy="338554"/>
              </a:xfrm>
              <a:prstGeom prst="rect">
                <a:avLst/>
              </a:prstGeom>
              <a:solidFill>
                <a:schemeClr val="bg1"/>
              </a:solidFill>
            </p:spPr>
            <p:txBody>
              <a:bodyPr wrap="none" rtlCol="0">
                <a:spAutoFit/>
              </a:bodyPr>
              <a:lstStyle/>
              <a:p>
                <a:r>
                  <a:rPr lang="en-US" sz="1600" dirty="0"/>
                  <a:t>Cylinder neck</a:t>
                </a:r>
              </a:p>
            </p:txBody>
          </p:sp>
          <p:cxnSp>
            <p:nvCxnSpPr>
              <p:cNvPr id="23" name="Straight Arrow Connector 22">
                <a:extLst>
                  <a:ext uri="{FF2B5EF4-FFF2-40B4-BE49-F238E27FC236}">
                    <a16:creationId xmlns:a16="http://schemas.microsoft.com/office/drawing/2014/main" id="{95C044E0-17CE-4D71-BBEA-DE35F8DE4D8B}"/>
                  </a:ext>
                </a:extLst>
              </p:cNvPr>
              <p:cNvCxnSpPr/>
              <p:nvPr>
                <p:custDataLst>
                  <p:tags r:id="rId24"/>
                </p:custDataLst>
              </p:nvPr>
            </p:nvCxnSpPr>
            <p:spPr bwMode="auto">
              <a:xfrm rot="10800000">
                <a:off x="4870479" y="3125530"/>
                <a:ext cx="627073" cy="242138"/>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grpSp>
        <p:grpSp>
          <p:nvGrpSpPr>
            <p:cNvPr id="24" name="Group 23">
              <a:extLst>
                <a:ext uri="{FF2B5EF4-FFF2-40B4-BE49-F238E27FC236}">
                  <a16:creationId xmlns:a16="http://schemas.microsoft.com/office/drawing/2014/main" id="{FC53A43E-4964-4A28-8E0B-352F538FC64A}"/>
                </a:ext>
              </a:extLst>
            </p:cNvPr>
            <p:cNvGrpSpPr/>
            <p:nvPr/>
          </p:nvGrpSpPr>
          <p:grpSpPr>
            <a:xfrm>
              <a:off x="4874771" y="875560"/>
              <a:ext cx="3990544" cy="2985058"/>
              <a:chOff x="5153456" y="3872942"/>
              <a:chExt cx="3990544" cy="2985058"/>
            </a:xfrm>
          </p:grpSpPr>
          <p:pic>
            <p:nvPicPr>
              <p:cNvPr id="25" name="Picture 6">
                <a:extLst>
                  <a:ext uri="{FF2B5EF4-FFF2-40B4-BE49-F238E27FC236}">
                    <a16:creationId xmlns:a16="http://schemas.microsoft.com/office/drawing/2014/main" id="{D94D524E-8FDF-46FF-9BBC-3AF59E317095}"/>
                  </a:ext>
                </a:extLst>
              </p:cNvPr>
              <p:cNvPicPr>
                <a:picLocks noChangeAspect="1" noChangeArrowheads="1"/>
              </p:cNvPicPr>
              <p:nvPr>
                <p:custDataLst>
                  <p:tags r:id="rId10"/>
                </p:custDataLst>
              </p:nvPr>
            </p:nvPicPr>
            <p:blipFill>
              <a:blip r:embed="rId35" cstate="print"/>
              <a:srcRect/>
              <a:stretch>
                <a:fillRect/>
              </a:stretch>
            </p:blipFill>
            <p:spPr bwMode="auto">
              <a:xfrm>
                <a:off x="5723133" y="3872942"/>
                <a:ext cx="3420867" cy="2985058"/>
              </a:xfrm>
              <a:prstGeom prst="rect">
                <a:avLst/>
              </a:prstGeom>
              <a:noFill/>
              <a:ln w="9525">
                <a:noFill/>
                <a:miter lim="800000"/>
                <a:headEnd/>
                <a:tailEnd/>
              </a:ln>
            </p:spPr>
          </p:pic>
          <p:sp>
            <p:nvSpPr>
              <p:cNvPr id="26" name="TextBox 25">
                <a:extLst>
                  <a:ext uri="{FF2B5EF4-FFF2-40B4-BE49-F238E27FC236}">
                    <a16:creationId xmlns:a16="http://schemas.microsoft.com/office/drawing/2014/main" id="{7E67F4D5-C368-4930-8990-53E36C66669C}"/>
                  </a:ext>
                </a:extLst>
              </p:cNvPr>
              <p:cNvSpPr txBox="1"/>
              <p:nvPr>
                <p:custDataLst>
                  <p:tags r:id="rId11"/>
                </p:custDataLst>
              </p:nvPr>
            </p:nvSpPr>
            <p:spPr>
              <a:xfrm>
                <a:off x="5153456" y="4056656"/>
                <a:ext cx="1253869" cy="338554"/>
              </a:xfrm>
              <a:prstGeom prst="rect">
                <a:avLst/>
              </a:prstGeom>
              <a:solidFill>
                <a:schemeClr val="bg1"/>
              </a:solidFill>
            </p:spPr>
            <p:txBody>
              <a:bodyPr wrap="none" rtlCol="0">
                <a:spAutoFit/>
              </a:bodyPr>
              <a:lstStyle/>
              <a:p>
                <a:r>
                  <a:rPr lang="en-US" sz="1600" dirty="0"/>
                  <a:t>Cylinder No</a:t>
                </a:r>
              </a:p>
            </p:txBody>
          </p:sp>
          <p:cxnSp>
            <p:nvCxnSpPr>
              <p:cNvPr id="27" name="Straight Arrow Connector 26">
                <a:extLst>
                  <a:ext uri="{FF2B5EF4-FFF2-40B4-BE49-F238E27FC236}">
                    <a16:creationId xmlns:a16="http://schemas.microsoft.com/office/drawing/2014/main" id="{6C2466AF-0BCA-4ADA-A350-26CCCA2F9BAB}"/>
                  </a:ext>
                </a:extLst>
              </p:cNvPr>
              <p:cNvCxnSpPr/>
              <p:nvPr>
                <p:custDataLst>
                  <p:tags r:id="rId12"/>
                </p:custDataLst>
              </p:nvPr>
            </p:nvCxnSpPr>
            <p:spPr bwMode="auto">
              <a:xfrm rot="16200000" flipH="1">
                <a:off x="6248039" y="4405129"/>
                <a:ext cx="587828" cy="533399"/>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28" name="TextBox 27">
                <a:extLst>
                  <a:ext uri="{FF2B5EF4-FFF2-40B4-BE49-F238E27FC236}">
                    <a16:creationId xmlns:a16="http://schemas.microsoft.com/office/drawing/2014/main" id="{8BF03A7A-5C98-446E-93FA-85FB39BBF816}"/>
                  </a:ext>
                </a:extLst>
              </p:cNvPr>
              <p:cNvSpPr txBox="1"/>
              <p:nvPr>
                <p:custDataLst>
                  <p:tags r:id="rId13"/>
                </p:custDataLst>
              </p:nvPr>
            </p:nvSpPr>
            <p:spPr>
              <a:xfrm>
                <a:off x="6959954" y="6141935"/>
                <a:ext cx="2029723" cy="338554"/>
              </a:xfrm>
              <a:prstGeom prst="rect">
                <a:avLst/>
              </a:prstGeom>
              <a:solidFill>
                <a:schemeClr val="bg1"/>
              </a:solidFill>
            </p:spPr>
            <p:txBody>
              <a:bodyPr wrap="none" rtlCol="0">
                <a:spAutoFit/>
              </a:bodyPr>
              <a:lstStyle/>
              <a:p>
                <a:r>
                  <a:rPr lang="en-US" sz="1600" dirty="0"/>
                  <a:t>Cylinder weight (Kg)</a:t>
                </a:r>
              </a:p>
            </p:txBody>
          </p:sp>
          <p:cxnSp>
            <p:nvCxnSpPr>
              <p:cNvPr id="29" name="Straight Arrow Connector 28">
                <a:extLst>
                  <a:ext uri="{FF2B5EF4-FFF2-40B4-BE49-F238E27FC236}">
                    <a16:creationId xmlns:a16="http://schemas.microsoft.com/office/drawing/2014/main" id="{223A4FA6-8F03-4745-BC5D-12982E2A59A7}"/>
                  </a:ext>
                </a:extLst>
              </p:cNvPr>
              <p:cNvCxnSpPr/>
              <p:nvPr>
                <p:custDataLst>
                  <p:tags r:id="rId14"/>
                </p:custDataLst>
              </p:nvPr>
            </p:nvCxnSpPr>
            <p:spPr bwMode="auto">
              <a:xfrm rot="10800000">
                <a:off x="7264274" y="5965374"/>
                <a:ext cx="627073" cy="242138"/>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30" name="Oval 29">
                <a:extLst>
                  <a:ext uri="{FF2B5EF4-FFF2-40B4-BE49-F238E27FC236}">
                    <a16:creationId xmlns:a16="http://schemas.microsoft.com/office/drawing/2014/main" id="{60EFA192-6A76-4036-8520-D4A49C28199A}"/>
                  </a:ext>
                </a:extLst>
              </p:cNvPr>
              <p:cNvSpPr/>
              <p:nvPr>
                <p:custDataLst>
                  <p:tags r:id="rId15"/>
                </p:custDataLst>
              </p:nvPr>
            </p:nvSpPr>
            <p:spPr bwMode="auto">
              <a:xfrm>
                <a:off x="5798634" y="5575609"/>
                <a:ext cx="1672683" cy="624468"/>
              </a:xfrm>
              <a:prstGeom prst="ellipse">
                <a:avLst/>
              </a:prstGeom>
              <a:no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00"/>
                  </a:solidFill>
                  <a:effectLst/>
                  <a:latin typeface="Arial" charset="0"/>
                </a:endParaRPr>
              </a:p>
            </p:txBody>
          </p:sp>
        </p:grpSp>
        <p:grpSp>
          <p:nvGrpSpPr>
            <p:cNvPr id="31" name="Group 30">
              <a:extLst>
                <a:ext uri="{FF2B5EF4-FFF2-40B4-BE49-F238E27FC236}">
                  <a16:creationId xmlns:a16="http://schemas.microsoft.com/office/drawing/2014/main" id="{27DE6BAF-5CA9-43C3-95DB-0839AA381690}"/>
                </a:ext>
              </a:extLst>
            </p:cNvPr>
            <p:cNvGrpSpPr/>
            <p:nvPr/>
          </p:nvGrpSpPr>
          <p:grpSpPr>
            <a:xfrm>
              <a:off x="9078302" y="1372674"/>
              <a:ext cx="2850795" cy="4890281"/>
              <a:chOff x="6137088" y="177887"/>
              <a:chExt cx="2850795" cy="4890281"/>
            </a:xfrm>
          </p:grpSpPr>
          <p:pic>
            <p:nvPicPr>
              <p:cNvPr id="32" name="Picture 7">
                <a:extLst>
                  <a:ext uri="{FF2B5EF4-FFF2-40B4-BE49-F238E27FC236}">
                    <a16:creationId xmlns:a16="http://schemas.microsoft.com/office/drawing/2014/main" id="{7F0156C1-51F3-494D-9DB9-96C3178C6CFB}"/>
                  </a:ext>
                </a:extLst>
              </p:cNvPr>
              <p:cNvPicPr>
                <a:picLocks noChangeAspect="1" noChangeArrowheads="1"/>
              </p:cNvPicPr>
              <p:nvPr>
                <p:custDataLst>
                  <p:tags r:id="rId1"/>
                </p:custDataLst>
              </p:nvPr>
            </p:nvPicPr>
            <p:blipFill>
              <a:blip r:embed="rId36" cstate="print"/>
              <a:srcRect/>
              <a:stretch>
                <a:fillRect/>
              </a:stretch>
            </p:blipFill>
            <p:spPr bwMode="auto">
              <a:xfrm>
                <a:off x="6757640" y="390291"/>
                <a:ext cx="1851102" cy="4677877"/>
              </a:xfrm>
              <a:prstGeom prst="rect">
                <a:avLst/>
              </a:prstGeom>
              <a:noFill/>
              <a:ln w="9525">
                <a:noFill/>
                <a:miter lim="800000"/>
                <a:headEnd/>
                <a:tailEnd/>
              </a:ln>
            </p:spPr>
          </p:pic>
          <p:sp>
            <p:nvSpPr>
              <p:cNvPr id="33" name="TextBox 32">
                <a:extLst>
                  <a:ext uri="{FF2B5EF4-FFF2-40B4-BE49-F238E27FC236}">
                    <a16:creationId xmlns:a16="http://schemas.microsoft.com/office/drawing/2014/main" id="{F6E5A473-665F-4808-A827-017BCDAF78BE}"/>
                  </a:ext>
                </a:extLst>
              </p:cNvPr>
              <p:cNvSpPr txBox="1"/>
              <p:nvPr>
                <p:custDataLst>
                  <p:tags r:id="rId2"/>
                </p:custDataLst>
              </p:nvPr>
            </p:nvSpPr>
            <p:spPr>
              <a:xfrm>
                <a:off x="6137088" y="335866"/>
                <a:ext cx="1367682" cy="338554"/>
              </a:xfrm>
              <a:prstGeom prst="rect">
                <a:avLst/>
              </a:prstGeom>
              <a:solidFill>
                <a:schemeClr val="bg1"/>
              </a:solidFill>
            </p:spPr>
            <p:txBody>
              <a:bodyPr wrap="none" rtlCol="0">
                <a:spAutoFit/>
              </a:bodyPr>
              <a:lstStyle/>
              <a:p>
                <a:r>
                  <a:rPr lang="en-US" sz="1600" dirty="0"/>
                  <a:t>Cylinder Cap</a:t>
                </a:r>
              </a:p>
            </p:txBody>
          </p:sp>
          <p:sp>
            <p:nvSpPr>
              <p:cNvPr id="34" name="TextBox 33">
                <a:extLst>
                  <a:ext uri="{FF2B5EF4-FFF2-40B4-BE49-F238E27FC236}">
                    <a16:creationId xmlns:a16="http://schemas.microsoft.com/office/drawing/2014/main" id="{BD4A2F7E-7544-4157-898D-9B03184ABD38}"/>
                  </a:ext>
                </a:extLst>
              </p:cNvPr>
              <p:cNvSpPr txBox="1"/>
              <p:nvPr>
                <p:custDataLst>
                  <p:tags r:id="rId3"/>
                </p:custDataLst>
              </p:nvPr>
            </p:nvSpPr>
            <p:spPr>
              <a:xfrm>
                <a:off x="7625311" y="177887"/>
                <a:ext cx="1362572" cy="830997"/>
              </a:xfrm>
              <a:prstGeom prst="rect">
                <a:avLst/>
              </a:prstGeom>
              <a:solidFill>
                <a:schemeClr val="bg1"/>
              </a:solidFill>
            </p:spPr>
            <p:txBody>
              <a:bodyPr wrap="square" rtlCol="0">
                <a:spAutoFit/>
              </a:bodyPr>
              <a:lstStyle/>
              <a:p>
                <a:r>
                  <a:rPr lang="en-US" sz="1600" dirty="0"/>
                  <a:t>COA </a:t>
                </a:r>
              </a:p>
              <a:p>
                <a:r>
                  <a:rPr lang="en-US" sz="1600" dirty="0"/>
                  <a:t>(certificate of Analysis)</a:t>
                </a:r>
              </a:p>
            </p:txBody>
          </p:sp>
          <p:cxnSp>
            <p:nvCxnSpPr>
              <p:cNvPr id="35" name="Straight Arrow Connector 34">
                <a:extLst>
                  <a:ext uri="{FF2B5EF4-FFF2-40B4-BE49-F238E27FC236}">
                    <a16:creationId xmlns:a16="http://schemas.microsoft.com/office/drawing/2014/main" id="{2AFC63A3-5E82-44FE-8D14-83DD0812F54D}"/>
                  </a:ext>
                </a:extLst>
              </p:cNvPr>
              <p:cNvCxnSpPr/>
              <p:nvPr>
                <p:custDataLst>
                  <p:tags r:id="rId4"/>
                </p:custDataLst>
              </p:nvPr>
            </p:nvCxnSpPr>
            <p:spPr bwMode="auto">
              <a:xfrm rot="5400000">
                <a:off x="7922943" y="1276815"/>
                <a:ext cx="524107" cy="2230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cxnSp>
            <p:nvCxnSpPr>
              <p:cNvPr id="36" name="Straight Arrow Connector 35">
                <a:extLst>
                  <a:ext uri="{FF2B5EF4-FFF2-40B4-BE49-F238E27FC236}">
                    <a16:creationId xmlns:a16="http://schemas.microsoft.com/office/drawing/2014/main" id="{F596F6B5-5B68-4013-9BA5-CE603E0D9CF2}"/>
                  </a:ext>
                </a:extLst>
              </p:cNvPr>
              <p:cNvCxnSpPr/>
              <p:nvPr>
                <p:custDataLst>
                  <p:tags r:id="rId5"/>
                </p:custDataLst>
              </p:nvPr>
            </p:nvCxnSpPr>
            <p:spPr bwMode="auto">
              <a:xfrm rot="16200000" flipH="1">
                <a:off x="6880303" y="691375"/>
                <a:ext cx="479503" cy="301082"/>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sp>
            <p:nvSpPr>
              <p:cNvPr id="37" name="TextBox 36">
                <a:extLst>
                  <a:ext uri="{FF2B5EF4-FFF2-40B4-BE49-F238E27FC236}">
                    <a16:creationId xmlns:a16="http://schemas.microsoft.com/office/drawing/2014/main" id="{BF5B002A-9DEF-480C-8C4C-5EE39C4FC95B}"/>
                  </a:ext>
                </a:extLst>
              </p:cNvPr>
              <p:cNvSpPr txBox="1"/>
              <p:nvPr>
                <p:custDataLst>
                  <p:tags r:id="rId6"/>
                </p:custDataLst>
              </p:nvPr>
            </p:nvSpPr>
            <p:spPr>
              <a:xfrm>
                <a:off x="6557118" y="2361671"/>
                <a:ext cx="1132041" cy="338554"/>
              </a:xfrm>
              <a:prstGeom prst="rect">
                <a:avLst/>
              </a:prstGeom>
              <a:solidFill>
                <a:schemeClr val="bg1"/>
              </a:solidFill>
            </p:spPr>
            <p:txBody>
              <a:bodyPr wrap="none" rtlCol="0">
                <a:spAutoFit/>
              </a:bodyPr>
              <a:lstStyle/>
              <a:p>
                <a:r>
                  <a:rPr lang="en-US" sz="1600" dirty="0"/>
                  <a:t>Gas name</a:t>
                </a:r>
              </a:p>
            </p:txBody>
          </p:sp>
          <p:sp>
            <p:nvSpPr>
              <p:cNvPr id="38" name="TextBox 37">
                <a:extLst>
                  <a:ext uri="{FF2B5EF4-FFF2-40B4-BE49-F238E27FC236}">
                    <a16:creationId xmlns:a16="http://schemas.microsoft.com/office/drawing/2014/main" id="{E0DC793A-C35E-4885-873C-EB1D784D6795}"/>
                  </a:ext>
                </a:extLst>
              </p:cNvPr>
              <p:cNvSpPr txBox="1"/>
              <p:nvPr>
                <p:custDataLst>
                  <p:tags r:id="rId7"/>
                </p:custDataLst>
              </p:nvPr>
            </p:nvSpPr>
            <p:spPr>
              <a:xfrm>
                <a:off x="6865434" y="4620021"/>
                <a:ext cx="1459054" cy="338554"/>
              </a:xfrm>
              <a:prstGeom prst="rect">
                <a:avLst/>
              </a:prstGeom>
              <a:solidFill>
                <a:schemeClr val="bg1"/>
              </a:solidFill>
            </p:spPr>
            <p:txBody>
              <a:bodyPr wrap="none" rtlCol="0">
                <a:spAutoFit/>
              </a:bodyPr>
              <a:lstStyle/>
              <a:p>
                <a:r>
                  <a:rPr lang="en-US" sz="1600" dirty="0"/>
                  <a:t>Cylinder Body</a:t>
                </a:r>
              </a:p>
            </p:txBody>
          </p:sp>
          <p:cxnSp>
            <p:nvCxnSpPr>
              <p:cNvPr id="39" name="Straight Arrow Connector 38">
                <a:extLst>
                  <a:ext uri="{FF2B5EF4-FFF2-40B4-BE49-F238E27FC236}">
                    <a16:creationId xmlns:a16="http://schemas.microsoft.com/office/drawing/2014/main" id="{6D4974DE-0686-4425-BE11-7C74DEC4A9CC}"/>
                  </a:ext>
                </a:extLst>
              </p:cNvPr>
              <p:cNvCxnSpPr/>
              <p:nvPr>
                <p:custDataLst>
                  <p:tags r:id="rId8"/>
                </p:custDataLst>
              </p:nvPr>
            </p:nvCxnSpPr>
            <p:spPr bwMode="auto">
              <a:xfrm rot="16200000" flipH="1">
                <a:off x="6898888" y="2906751"/>
                <a:ext cx="605883" cy="70623"/>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cxnSp>
            <p:nvCxnSpPr>
              <p:cNvPr id="40" name="Straight Arrow Connector 39">
                <a:extLst>
                  <a:ext uri="{FF2B5EF4-FFF2-40B4-BE49-F238E27FC236}">
                    <a16:creationId xmlns:a16="http://schemas.microsoft.com/office/drawing/2014/main" id="{E665C5C9-C4DA-41FF-BB93-7F5EC3BA7B80}"/>
                  </a:ext>
                </a:extLst>
              </p:cNvPr>
              <p:cNvCxnSpPr/>
              <p:nvPr>
                <p:custDataLst>
                  <p:tags r:id="rId9"/>
                </p:custDataLst>
              </p:nvPr>
            </p:nvCxnSpPr>
            <p:spPr bwMode="auto">
              <a:xfrm rot="5400000" flipH="1" flipV="1">
                <a:off x="6891455" y="3858321"/>
                <a:ext cx="970157" cy="434900"/>
              </a:xfrm>
              <a:prstGeom prst="straightConnector1">
                <a:avLst/>
              </a:prstGeom>
              <a:solidFill>
                <a:schemeClr val="accent1"/>
              </a:solidFill>
              <a:ln w="25400" cap="flat" cmpd="sng" algn="ctr">
                <a:solidFill>
                  <a:schemeClr val="bg1"/>
                </a:solidFill>
                <a:prstDash val="solid"/>
                <a:round/>
                <a:headEnd type="none" w="med" len="med"/>
                <a:tailEnd type="arrow"/>
              </a:ln>
              <a:effectLst/>
            </p:spPr>
          </p:cxnSp>
        </p:grpSp>
      </p:grpSp>
    </p:spTree>
    <p:extLst>
      <p:ext uri="{BB962C8B-B14F-4D97-AF65-F5344CB8AC3E}">
        <p14:creationId xmlns:p14="http://schemas.microsoft.com/office/powerpoint/2010/main" val="1859276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27CD2-2C18-4A69-83CC-1C1394F7E32F}"/>
              </a:ext>
            </a:extLst>
          </p:cNvPr>
          <p:cNvSpPr>
            <a:spLocks noGrp="1"/>
          </p:cNvSpPr>
          <p:nvPr>
            <p:ph type="body" sz="quarter" idx="10"/>
          </p:nvPr>
        </p:nvSpPr>
        <p:spPr>
          <a:xfrm>
            <a:off x="612218" y="634018"/>
            <a:ext cx="10988019" cy="393192"/>
          </a:xfrm>
        </p:spPr>
        <p:txBody>
          <a:bodyPr/>
          <a:lstStyle/>
          <a:p>
            <a:r>
              <a:rPr lang="en-US" dirty="0"/>
              <a:t>Gas Type</a:t>
            </a:r>
          </a:p>
        </p:txBody>
      </p:sp>
      <p:sp>
        <p:nvSpPr>
          <p:cNvPr id="3" name="Text Placeholder 2">
            <a:extLst>
              <a:ext uri="{FF2B5EF4-FFF2-40B4-BE49-F238E27FC236}">
                <a16:creationId xmlns:a16="http://schemas.microsoft.com/office/drawing/2014/main" id="{23DEE016-E4C3-453C-8CA8-20D6A1CB833B}"/>
              </a:ext>
            </a:extLst>
          </p:cNvPr>
          <p:cNvSpPr>
            <a:spLocks noGrp="1"/>
          </p:cNvSpPr>
          <p:nvPr>
            <p:ph type="body" sz="quarter" idx="13"/>
          </p:nvPr>
        </p:nvSpPr>
        <p:spPr>
          <a:xfrm>
            <a:off x="487895" y="1374394"/>
            <a:ext cx="6256122" cy="4903469"/>
          </a:xfrm>
        </p:spPr>
        <p:txBody>
          <a:bodyPr/>
          <a:lstStyle/>
          <a:p>
            <a:pPr marL="457200" indent="-457200">
              <a:buFont typeface="+mj-lt"/>
              <a:buAutoNum type="arabicPeriod"/>
            </a:pPr>
            <a:r>
              <a:rPr lang="en-US" sz="1600" dirty="0"/>
              <a:t>Compressed gas</a:t>
            </a:r>
          </a:p>
          <a:p>
            <a:pPr marL="914400" lvl="1" indent="-457200"/>
            <a:endParaRPr lang="en-US" dirty="0"/>
          </a:p>
          <a:p>
            <a:pPr marL="914400" lvl="1" indent="-457200"/>
            <a:r>
              <a:rPr lang="en-US" dirty="0"/>
              <a:t>Always presence in gas form above its critical point.</a:t>
            </a:r>
          </a:p>
          <a:p>
            <a:pPr marL="914400" lvl="1" indent="-457200"/>
            <a:endParaRPr lang="en-US" dirty="0"/>
          </a:p>
          <a:p>
            <a:pPr marL="914400" lvl="1" indent="-457200"/>
            <a:r>
              <a:rPr lang="en-US" dirty="0"/>
              <a:t>Typically having pressure above 700psig</a:t>
            </a:r>
          </a:p>
          <a:p>
            <a:pPr marL="914400" lvl="1" indent="-457200"/>
            <a:endParaRPr lang="en-US" dirty="0"/>
          </a:p>
          <a:p>
            <a:pPr marL="914400" lvl="1" indent="-457200"/>
            <a:r>
              <a:rPr lang="en-US" dirty="0"/>
              <a:t>Gas are homogenous with impurities</a:t>
            </a:r>
          </a:p>
          <a:p>
            <a:pPr marL="457200" lvl="1" indent="0">
              <a:buNone/>
            </a:pPr>
            <a:endParaRPr lang="en-US" dirty="0"/>
          </a:p>
          <a:p>
            <a:pPr marL="457200" indent="-457200">
              <a:buFont typeface="+mj-lt"/>
              <a:buAutoNum type="arabicPeriod"/>
            </a:pPr>
            <a:r>
              <a:rPr lang="en-US" sz="1600" dirty="0"/>
              <a:t>Liquefied gas (low pressure or medium pressure)</a:t>
            </a:r>
          </a:p>
          <a:p>
            <a:pPr marL="914400" lvl="1" indent="-457200"/>
            <a:endParaRPr lang="en-US" dirty="0"/>
          </a:p>
          <a:p>
            <a:pPr marL="914400" lvl="1" indent="-457200"/>
            <a:r>
              <a:rPr lang="en-US" dirty="0"/>
              <a:t>Presence in 2 phases liquid and gas. Appear in liquid form when compress or cool to its critical point.</a:t>
            </a:r>
          </a:p>
          <a:p>
            <a:pPr marL="914400" lvl="1" indent="-457200"/>
            <a:endParaRPr lang="en-US" dirty="0"/>
          </a:p>
          <a:p>
            <a:pPr marL="914400" lvl="1" indent="-457200"/>
            <a:r>
              <a:rPr lang="en-US" dirty="0"/>
              <a:t>Low pressure -12psig to 15psig (SiCl4 -12psig, BCL3 4.4 </a:t>
            </a:r>
            <a:r>
              <a:rPr lang="en-US" dirty="0" err="1"/>
              <a:t>psig</a:t>
            </a:r>
            <a:r>
              <a:rPr lang="en-US" dirty="0"/>
              <a:t>)</a:t>
            </a:r>
          </a:p>
          <a:p>
            <a:pPr marL="914400" lvl="1" indent="-457200"/>
            <a:endParaRPr lang="en-US" dirty="0"/>
          </a:p>
          <a:p>
            <a:pPr marL="914400" lvl="1" indent="-457200"/>
            <a:r>
              <a:rPr lang="en-US" dirty="0"/>
              <a:t>Medium pressure 15psig to 600psig (HBr 320psig)</a:t>
            </a:r>
          </a:p>
          <a:p>
            <a:pPr marL="914400" lvl="1" indent="-457200"/>
            <a:endParaRPr lang="en-US" dirty="0"/>
          </a:p>
          <a:p>
            <a:pPr marL="914400" lvl="1" indent="-457200"/>
            <a:r>
              <a:rPr lang="en-US" dirty="0"/>
              <a:t>Pressure remain constant when liquid is present but pressure will drop when the temperature of cylinder drops or if flow is above the cylinder sustainable pressure.</a:t>
            </a:r>
          </a:p>
          <a:p>
            <a:pPr marL="914400" lvl="1" indent="-457200"/>
            <a:endParaRPr lang="en-US" dirty="0"/>
          </a:p>
          <a:p>
            <a:pPr marL="914400" lvl="1" indent="-457200"/>
            <a:r>
              <a:rPr lang="en-US" dirty="0"/>
              <a:t>Impurities in liquid phases increases when the heel is less than 10%</a:t>
            </a:r>
          </a:p>
          <a:p>
            <a:endParaRPr lang="en-US" dirty="0"/>
          </a:p>
        </p:txBody>
      </p:sp>
      <p:grpSp>
        <p:nvGrpSpPr>
          <p:cNvPr id="4" name="Group 3">
            <a:extLst>
              <a:ext uri="{FF2B5EF4-FFF2-40B4-BE49-F238E27FC236}">
                <a16:creationId xmlns:a16="http://schemas.microsoft.com/office/drawing/2014/main" id="{83E60F3E-D8B6-45B1-BAD1-355D63A11A50}"/>
              </a:ext>
            </a:extLst>
          </p:cNvPr>
          <p:cNvGrpSpPr/>
          <p:nvPr/>
        </p:nvGrpSpPr>
        <p:grpSpPr>
          <a:xfrm>
            <a:off x="9296035" y="2800811"/>
            <a:ext cx="2689220" cy="2847777"/>
            <a:chOff x="5364088" y="3841328"/>
            <a:chExt cx="2689220" cy="2847777"/>
          </a:xfrm>
        </p:grpSpPr>
        <p:sp>
          <p:nvSpPr>
            <p:cNvPr id="5" name="TextBox 4">
              <a:extLst>
                <a:ext uri="{FF2B5EF4-FFF2-40B4-BE49-F238E27FC236}">
                  <a16:creationId xmlns:a16="http://schemas.microsoft.com/office/drawing/2014/main" id="{48128531-9D54-4944-9779-74CBD05637A9}"/>
                </a:ext>
              </a:extLst>
            </p:cNvPr>
            <p:cNvSpPr txBox="1"/>
            <p:nvPr>
              <p:custDataLst>
                <p:tags r:id="rId16"/>
              </p:custDataLst>
            </p:nvPr>
          </p:nvSpPr>
          <p:spPr>
            <a:xfrm>
              <a:off x="6804248" y="6381328"/>
              <a:ext cx="1249060" cy="307777"/>
            </a:xfrm>
            <a:prstGeom prst="rect">
              <a:avLst/>
            </a:prstGeom>
            <a:noFill/>
          </p:spPr>
          <p:txBody>
            <a:bodyPr wrap="none" rtlCol="0">
              <a:spAutoFit/>
            </a:bodyPr>
            <a:lstStyle/>
            <a:p>
              <a:r>
                <a:rPr lang="en-US" sz="1400" dirty="0"/>
                <a:t>Liquefied gas</a:t>
              </a:r>
            </a:p>
          </p:txBody>
        </p:sp>
        <p:grpSp>
          <p:nvGrpSpPr>
            <p:cNvPr id="6" name="Group 5">
              <a:extLst>
                <a:ext uri="{FF2B5EF4-FFF2-40B4-BE49-F238E27FC236}">
                  <a16:creationId xmlns:a16="http://schemas.microsoft.com/office/drawing/2014/main" id="{7ACDC51E-FBCB-4206-9465-1D6A588E690F}"/>
                </a:ext>
              </a:extLst>
            </p:cNvPr>
            <p:cNvGrpSpPr/>
            <p:nvPr/>
          </p:nvGrpSpPr>
          <p:grpSpPr>
            <a:xfrm>
              <a:off x="5364088" y="3841328"/>
              <a:ext cx="2448274" cy="2612008"/>
              <a:chOff x="5364088" y="3841328"/>
              <a:chExt cx="2448274" cy="2612008"/>
            </a:xfrm>
          </p:grpSpPr>
          <p:sp>
            <p:nvSpPr>
              <p:cNvPr id="7" name="TextBox 6">
                <a:extLst>
                  <a:ext uri="{FF2B5EF4-FFF2-40B4-BE49-F238E27FC236}">
                    <a16:creationId xmlns:a16="http://schemas.microsoft.com/office/drawing/2014/main" id="{7F88CC6C-3402-49FA-9D25-54B20A2D5CCF}"/>
                  </a:ext>
                </a:extLst>
              </p:cNvPr>
              <p:cNvSpPr txBox="1"/>
              <p:nvPr>
                <p:custDataLst>
                  <p:tags r:id="rId17"/>
                </p:custDataLst>
              </p:nvPr>
            </p:nvSpPr>
            <p:spPr>
              <a:xfrm>
                <a:off x="5364088" y="4869160"/>
                <a:ext cx="1334020" cy="261610"/>
              </a:xfrm>
              <a:prstGeom prst="rect">
                <a:avLst/>
              </a:prstGeom>
              <a:noFill/>
            </p:spPr>
            <p:txBody>
              <a:bodyPr wrap="square" rtlCol="0">
                <a:spAutoFit/>
              </a:bodyPr>
              <a:lstStyle/>
              <a:p>
                <a:r>
                  <a:rPr lang="en-US" sz="1100" dirty="0"/>
                  <a:t>Vapor pressure P</a:t>
                </a:r>
                <a:r>
                  <a:rPr lang="en-US" sz="1100" baseline="-25000" dirty="0"/>
                  <a:t>o</a:t>
                </a:r>
              </a:p>
            </p:txBody>
          </p:sp>
          <p:grpSp>
            <p:nvGrpSpPr>
              <p:cNvPr id="8" name="Group 5">
                <a:extLst>
                  <a:ext uri="{FF2B5EF4-FFF2-40B4-BE49-F238E27FC236}">
                    <a16:creationId xmlns:a16="http://schemas.microsoft.com/office/drawing/2014/main" id="{AA1392E8-22EC-4EF0-9BDC-9D2365679B9F}"/>
                  </a:ext>
                </a:extLst>
              </p:cNvPr>
              <p:cNvGrpSpPr>
                <a:grpSpLocks/>
              </p:cNvGrpSpPr>
              <p:nvPr/>
            </p:nvGrpSpPr>
            <p:grpSpPr bwMode="auto">
              <a:xfrm>
                <a:off x="6804249" y="3841328"/>
                <a:ext cx="1008113" cy="2612008"/>
                <a:chOff x="1056" y="1296"/>
                <a:chExt cx="624" cy="2160"/>
              </a:xfrm>
            </p:grpSpPr>
            <p:grpSp>
              <p:nvGrpSpPr>
                <p:cNvPr id="24" name="Group 6">
                  <a:extLst>
                    <a:ext uri="{FF2B5EF4-FFF2-40B4-BE49-F238E27FC236}">
                      <a16:creationId xmlns:a16="http://schemas.microsoft.com/office/drawing/2014/main" id="{90897DF2-FD10-447E-A0A6-B0CEC8C4D333}"/>
                    </a:ext>
                  </a:extLst>
                </p:cNvPr>
                <p:cNvGrpSpPr>
                  <a:grpSpLocks/>
                </p:cNvGrpSpPr>
                <p:nvPr/>
              </p:nvGrpSpPr>
              <p:grpSpPr bwMode="auto">
                <a:xfrm>
                  <a:off x="1056" y="1296"/>
                  <a:ext cx="624" cy="2160"/>
                  <a:chOff x="864" y="1584"/>
                  <a:chExt cx="624" cy="2160"/>
                </a:xfrm>
              </p:grpSpPr>
              <p:sp>
                <p:nvSpPr>
                  <p:cNvPr id="27" name="AutoShape 7">
                    <a:extLst>
                      <a:ext uri="{FF2B5EF4-FFF2-40B4-BE49-F238E27FC236}">
                        <a16:creationId xmlns:a16="http://schemas.microsoft.com/office/drawing/2014/main" id="{ABDB4F01-CDC0-489F-A42B-E932C61901F2}"/>
                      </a:ext>
                    </a:extLst>
                  </p:cNvPr>
                  <p:cNvSpPr>
                    <a:spLocks noChangeArrowheads="1"/>
                  </p:cNvSpPr>
                  <p:nvPr/>
                </p:nvSpPr>
                <p:spPr bwMode="auto">
                  <a:xfrm>
                    <a:off x="864" y="1968"/>
                    <a:ext cx="624" cy="28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rgbClr val="CFFAFD"/>
                      </a:gs>
                      <a:gs pos="50000">
                        <a:srgbClr val="777777"/>
                      </a:gs>
                      <a:gs pos="100000">
                        <a:srgbClr val="CFFAFD"/>
                      </a:gs>
                    </a:gsLst>
                    <a:lin ang="0" scaled="1"/>
                  </a:gradFill>
                  <a:ln w="9525">
                    <a:noFill/>
                    <a:miter lim="800000"/>
                    <a:headEnd/>
                    <a:tailEnd/>
                  </a:ln>
                  <a:effectLst/>
                </p:spPr>
                <p:txBody>
                  <a:bodyPr wrap="none" anchor="ctr"/>
                  <a:lstStyle/>
                  <a:p>
                    <a:endParaRPr lang="en-US"/>
                  </a:p>
                </p:txBody>
              </p:sp>
              <p:sp>
                <p:nvSpPr>
                  <p:cNvPr id="28" name="AutoShape 8">
                    <a:extLst>
                      <a:ext uri="{FF2B5EF4-FFF2-40B4-BE49-F238E27FC236}">
                        <a16:creationId xmlns:a16="http://schemas.microsoft.com/office/drawing/2014/main" id="{2AA3FA3A-60BD-4E12-BD9E-299A1F6B949A}"/>
                      </a:ext>
                    </a:extLst>
                  </p:cNvPr>
                  <p:cNvSpPr>
                    <a:spLocks noChangeArrowheads="1"/>
                  </p:cNvSpPr>
                  <p:nvPr/>
                </p:nvSpPr>
                <p:spPr bwMode="auto">
                  <a:xfrm>
                    <a:off x="864" y="2016"/>
                    <a:ext cx="624" cy="1728"/>
                  </a:xfrm>
                  <a:prstGeom prst="roundRect">
                    <a:avLst>
                      <a:gd name="adj" fmla="val 16667"/>
                    </a:avLst>
                  </a:prstGeom>
                  <a:gradFill rotWithShape="0">
                    <a:gsLst>
                      <a:gs pos="0">
                        <a:srgbClr val="E5FBFF"/>
                      </a:gs>
                      <a:gs pos="50000">
                        <a:srgbClr val="777777"/>
                      </a:gs>
                      <a:gs pos="100000">
                        <a:srgbClr val="E5FBFF"/>
                      </a:gs>
                    </a:gsLst>
                    <a:lin ang="0" scaled="1"/>
                  </a:gradFill>
                  <a:ln w="9525">
                    <a:noFill/>
                    <a:round/>
                    <a:headEnd/>
                    <a:tailEnd/>
                  </a:ln>
                  <a:effectLst/>
                </p:spPr>
                <p:txBody>
                  <a:bodyPr wrap="none" anchor="ctr"/>
                  <a:lstStyle/>
                  <a:p>
                    <a:endParaRPr lang="en-US"/>
                  </a:p>
                </p:txBody>
              </p:sp>
              <p:sp>
                <p:nvSpPr>
                  <p:cNvPr id="29" name="Freeform 9">
                    <a:extLst>
                      <a:ext uri="{FF2B5EF4-FFF2-40B4-BE49-F238E27FC236}">
                        <a16:creationId xmlns:a16="http://schemas.microsoft.com/office/drawing/2014/main" id="{FF667F64-C841-4443-9F5D-A027E60A3E57}"/>
                      </a:ext>
                    </a:extLst>
                  </p:cNvPr>
                  <p:cNvSpPr>
                    <a:spLocks/>
                  </p:cNvSpPr>
                  <p:nvPr/>
                </p:nvSpPr>
                <p:spPr bwMode="auto">
                  <a:xfrm>
                    <a:off x="1033" y="1584"/>
                    <a:ext cx="263" cy="432"/>
                  </a:xfrm>
                  <a:custGeom>
                    <a:avLst/>
                    <a:gdLst/>
                    <a:ahLst/>
                    <a:cxnLst>
                      <a:cxn ang="0">
                        <a:pos x="384" y="1968"/>
                      </a:cxn>
                      <a:cxn ang="0">
                        <a:pos x="864" y="1968"/>
                      </a:cxn>
                      <a:cxn ang="0">
                        <a:pos x="912" y="1392"/>
                      </a:cxn>
                      <a:cxn ang="0">
                        <a:pos x="1008" y="1392"/>
                      </a:cxn>
                      <a:cxn ang="0">
                        <a:pos x="1152" y="1392"/>
                      </a:cxn>
                      <a:cxn ang="0">
                        <a:pos x="1200" y="1344"/>
                      </a:cxn>
                      <a:cxn ang="0">
                        <a:pos x="1200" y="960"/>
                      </a:cxn>
                      <a:cxn ang="0">
                        <a:pos x="1104" y="960"/>
                      </a:cxn>
                      <a:cxn ang="0">
                        <a:pos x="960" y="960"/>
                      </a:cxn>
                      <a:cxn ang="0">
                        <a:pos x="912" y="912"/>
                      </a:cxn>
                      <a:cxn ang="0">
                        <a:pos x="912" y="576"/>
                      </a:cxn>
                      <a:cxn ang="0">
                        <a:pos x="864" y="528"/>
                      </a:cxn>
                      <a:cxn ang="0">
                        <a:pos x="850" y="460"/>
                      </a:cxn>
                      <a:cxn ang="0">
                        <a:pos x="1152" y="480"/>
                      </a:cxn>
                      <a:cxn ang="0">
                        <a:pos x="1152" y="192"/>
                      </a:cxn>
                      <a:cxn ang="0">
                        <a:pos x="960" y="96"/>
                      </a:cxn>
                      <a:cxn ang="0">
                        <a:pos x="912" y="48"/>
                      </a:cxn>
                      <a:cxn ang="0">
                        <a:pos x="816" y="0"/>
                      </a:cxn>
                      <a:cxn ang="0">
                        <a:pos x="384" y="0"/>
                      </a:cxn>
                      <a:cxn ang="0">
                        <a:pos x="240" y="96"/>
                      </a:cxn>
                      <a:cxn ang="0">
                        <a:pos x="48" y="192"/>
                      </a:cxn>
                      <a:cxn ang="0">
                        <a:pos x="0" y="240"/>
                      </a:cxn>
                      <a:cxn ang="0">
                        <a:pos x="0" y="480"/>
                      </a:cxn>
                      <a:cxn ang="0">
                        <a:pos x="384" y="480"/>
                      </a:cxn>
                      <a:cxn ang="0">
                        <a:pos x="404" y="590"/>
                      </a:cxn>
                      <a:cxn ang="0">
                        <a:pos x="336" y="672"/>
                      </a:cxn>
                      <a:cxn ang="0">
                        <a:pos x="288" y="768"/>
                      </a:cxn>
                      <a:cxn ang="0">
                        <a:pos x="288" y="912"/>
                      </a:cxn>
                      <a:cxn ang="0">
                        <a:pos x="288" y="1104"/>
                      </a:cxn>
                      <a:cxn ang="0">
                        <a:pos x="240" y="1200"/>
                      </a:cxn>
                      <a:cxn ang="0">
                        <a:pos x="240" y="1440"/>
                      </a:cxn>
                      <a:cxn ang="0">
                        <a:pos x="336" y="1488"/>
                      </a:cxn>
                      <a:cxn ang="0">
                        <a:pos x="384" y="1536"/>
                      </a:cxn>
                      <a:cxn ang="0">
                        <a:pos x="386" y="1946"/>
                      </a:cxn>
                    </a:cxnLst>
                    <a:rect l="0" t="0" r="r" b="b"/>
                    <a:pathLst>
                      <a:path w="1200" h="1968">
                        <a:moveTo>
                          <a:pt x="384" y="1968"/>
                        </a:moveTo>
                        <a:lnTo>
                          <a:pt x="864" y="1968"/>
                        </a:lnTo>
                        <a:lnTo>
                          <a:pt x="912" y="1392"/>
                        </a:lnTo>
                        <a:lnTo>
                          <a:pt x="1008" y="1392"/>
                        </a:lnTo>
                        <a:lnTo>
                          <a:pt x="1152" y="1392"/>
                        </a:lnTo>
                        <a:lnTo>
                          <a:pt x="1200" y="1344"/>
                        </a:lnTo>
                        <a:lnTo>
                          <a:pt x="1200" y="960"/>
                        </a:lnTo>
                        <a:lnTo>
                          <a:pt x="1104" y="960"/>
                        </a:lnTo>
                        <a:lnTo>
                          <a:pt x="960" y="960"/>
                        </a:lnTo>
                        <a:lnTo>
                          <a:pt x="912" y="912"/>
                        </a:lnTo>
                        <a:lnTo>
                          <a:pt x="912" y="576"/>
                        </a:lnTo>
                        <a:lnTo>
                          <a:pt x="864" y="528"/>
                        </a:lnTo>
                        <a:lnTo>
                          <a:pt x="850" y="460"/>
                        </a:lnTo>
                        <a:lnTo>
                          <a:pt x="1152" y="480"/>
                        </a:lnTo>
                        <a:lnTo>
                          <a:pt x="1152" y="192"/>
                        </a:lnTo>
                        <a:lnTo>
                          <a:pt x="960" y="96"/>
                        </a:lnTo>
                        <a:lnTo>
                          <a:pt x="912" y="48"/>
                        </a:lnTo>
                        <a:lnTo>
                          <a:pt x="816" y="0"/>
                        </a:lnTo>
                        <a:lnTo>
                          <a:pt x="384" y="0"/>
                        </a:lnTo>
                        <a:lnTo>
                          <a:pt x="240" y="96"/>
                        </a:lnTo>
                        <a:lnTo>
                          <a:pt x="48" y="192"/>
                        </a:lnTo>
                        <a:lnTo>
                          <a:pt x="0" y="240"/>
                        </a:lnTo>
                        <a:lnTo>
                          <a:pt x="0" y="480"/>
                        </a:lnTo>
                        <a:lnTo>
                          <a:pt x="384" y="480"/>
                        </a:lnTo>
                        <a:lnTo>
                          <a:pt x="404" y="590"/>
                        </a:lnTo>
                        <a:lnTo>
                          <a:pt x="336" y="672"/>
                        </a:lnTo>
                        <a:lnTo>
                          <a:pt x="288" y="768"/>
                        </a:lnTo>
                        <a:lnTo>
                          <a:pt x="288" y="912"/>
                        </a:lnTo>
                        <a:lnTo>
                          <a:pt x="288" y="1104"/>
                        </a:lnTo>
                        <a:lnTo>
                          <a:pt x="240" y="1200"/>
                        </a:lnTo>
                        <a:lnTo>
                          <a:pt x="240" y="1440"/>
                        </a:lnTo>
                        <a:lnTo>
                          <a:pt x="336" y="1488"/>
                        </a:lnTo>
                        <a:lnTo>
                          <a:pt x="384" y="1536"/>
                        </a:lnTo>
                        <a:lnTo>
                          <a:pt x="386" y="1946"/>
                        </a:lnTo>
                      </a:path>
                    </a:pathLst>
                  </a:custGeom>
                  <a:solidFill>
                    <a:srgbClr val="777777"/>
                  </a:solidFill>
                  <a:ln w="12700" cap="flat" cmpd="sng">
                    <a:solidFill>
                      <a:schemeClr val="tx1"/>
                    </a:solidFill>
                    <a:prstDash val="solid"/>
                    <a:round/>
                    <a:headEnd type="none" w="sm" len="sm"/>
                    <a:tailEnd type="none" w="sm" len="sm"/>
                  </a:ln>
                  <a:effectLst/>
                </p:spPr>
                <p:txBody>
                  <a:bodyPr/>
                  <a:lstStyle/>
                  <a:p>
                    <a:endParaRPr lang="en-US"/>
                  </a:p>
                </p:txBody>
              </p:sp>
            </p:grpSp>
            <p:sp>
              <p:nvSpPr>
                <p:cNvPr id="25" name="AutoShape 10">
                  <a:extLst>
                    <a:ext uri="{FF2B5EF4-FFF2-40B4-BE49-F238E27FC236}">
                      <a16:creationId xmlns:a16="http://schemas.microsoft.com/office/drawing/2014/main" id="{3941DFA3-16AE-466F-AE69-E6B98E54047B}"/>
                    </a:ext>
                  </a:extLst>
                </p:cNvPr>
                <p:cNvSpPr>
                  <a:spLocks noChangeArrowheads="1"/>
                </p:cNvSpPr>
                <p:nvPr/>
              </p:nvSpPr>
              <p:spPr bwMode="auto">
                <a:xfrm>
                  <a:off x="1056" y="2336"/>
                  <a:ext cx="624" cy="1104"/>
                </a:xfrm>
                <a:prstGeom prst="roundRect">
                  <a:avLst>
                    <a:gd name="adj" fmla="val 16667"/>
                  </a:avLst>
                </a:prstGeom>
                <a:solidFill>
                  <a:schemeClr val="tx1"/>
                </a:solidFill>
                <a:ln w="9525">
                  <a:solidFill>
                    <a:schemeClr val="tx1"/>
                  </a:solidFill>
                  <a:round/>
                  <a:headEnd/>
                  <a:tailEnd/>
                </a:ln>
                <a:effectLst/>
              </p:spPr>
              <p:txBody>
                <a:bodyPr wrap="none" anchor="ctr"/>
                <a:lstStyle/>
                <a:p>
                  <a:endParaRPr lang="en-US"/>
                </a:p>
              </p:txBody>
            </p:sp>
            <p:sp>
              <p:nvSpPr>
                <p:cNvPr id="26" name="Oval 11">
                  <a:extLst>
                    <a:ext uri="{FF2B5EF4-FFF2-40B4-BE49-F238E27FC236}">
                      <a16:creationId xmlns:a16="http://schemas.microsoft.com/office/drawing/2014/main" id="{FB791220-4022-4B55-ACF0-FC3E94355C58}"/>
                    </a:ext>
                  </a:extLst>
                </p:cNvPr>
                <p:cNvSpPr>
                  <a:spLocks noChangeArrowheads="1"/>
                </p:cNvSpPr>
                <p:nvPr/>
              </p:nvSpPr>
              <p:spPr bwMode="auto">
                <a:xfrm>
                  <a:off x="1056" y="2304"/>
                  <a:ext cx="624" cy="144"/>
                </a:xfrm>
                <a:prstGeom prst="ellipse">
                  <a:avLst/>
                </a:prstGeom>
                <a:solidFill>
                  <a:schemeClr val="tx1"/>
                </a:solidFill>
                <a:ln w="9525">
                  <a:solidFill>
                    <a:schemeClr val="folHlink"/>
                  </a:solidFill>
                  <a:round/>
                  <a:headEnd/>
                  <a:tailEnd/>
                </a:ln>
                <a:effectLst/>
              </p:spPr>
              <p:txBody>
                <a:bodyPr wrap="none" anchor="ctr"/>
                <a:lstStyle/>
                <a:p>
                  <a:endParaRPr lang="en-US"/>
                </a:p>
              </p:txBody>
            </p:sp>
          </p:grpSp>
          <p:sp>
            <p:nvSpPr>
              <p:cNvPr id="9" name="Oval 13">
                <a:extLst>
                  <a:ext uri="{FF2B5EF4-FFF2-40B4-BE49-F238E27FC236}">
                    <a16:creationId xmlns:a16="http://schemas.microsoft.com/office/drawing/2014/main" id="{599EB25F-317E-462A-B842-BAEDA8BEA13E}"/>
                  </a:ext>
                </a:extLst>
              </p:cNvPr>
              <p:cNvSpPr>
                <a:spLocks noChangeArrowheads="1"/>
              </p:cNvSpPr>
              <p:nvPr>
                <p:custDataLst>
                  <p:tags r:id="rId18"/>
                </p:custDataLst>
              </p:nvPr>
            </p:nvSpPr>
            <p:spPr bwMode="auto">
              <a:xfrm>
                <a:off x="6896003" y="4528824"/>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10" name="Oval 40">
                <a:extLst>
                  <a:ext uri="{FF2B5EF4-FFF2-40B4-BE49-F238E27FC236}">
                    <a16:creationId xmlns:a16="http://schemas.microsoft.com/office/drawing/2014/main" id="{C886C663-9D7C-4212-955F-E867832BB483}"/>
                  </a:ext>
                </a:extLst>
              </p:cNvPr>
              <p:cNvSpPr>
                <a:spLocks noChangeArrowheads="1"/>
              </p:cNvSpPr>
              <p:nvPr>
                <p:custDataLst>
                  <p:tags r:id="rId19"/>
                </p:custDataLst>
              </p:nvPr>
            </p:nvSpPr>
            <p:spPr bwMode="auto">
              <a:xfrm>
                <a:off x="7523988" y="4816074"/>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11" name="Oval 41">
                <a:extLst>
                  <a:ext uri="{FF2B5EF4-FFF2-40B4-BE49-F238E27FC236}">
                    <a16:creationId xmlns:a16="http://schemas.microsoft.com/office/drawing/2014/main" id="{10E4FADF-6183-4AE0-A422-F0582A476F0C}"/>
                  </a:ext>
                </a:extLst>
              </p:cNvPr>
              <p:cNvSpPr>
                <a:spLocks noChangeArrowheads="1"/>
              </p:cNvSpPr>
              <p:nvPr>
                <p:custDataLst>
                  <p:tags r:id="rId20"/>
                </p:custDataLst>
              </p:nvPr>
            </p:nvSpPr>
            <p:spPr bwMode="auto">
              <a:xfrm>
                <a:off x="6904344" y="4840160"/>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12" name="Oval 51">
                <a:extLst>
                  <a:ext uri="{FF2B5EF4-FFF2-40B4-BE49-F238E27FC236}">
                    <a16:creationId xmlns:a16="http://schemas.microsoft.com/office/drawing/2014/main" id="{33EBB96E-3E62-4BA2-9D12-B61F5E29D529}"/>
                  </a:ext>
                </a:extLst>
              </p:cNvPr>
              <p:cNvSpPr>
                <a:spLocks noChangeArrowheads="1"/>
              </p:cNvSpPr>
              <p:nvPr>
                <p:custDataLst>
                  <p:tags r:id="rId21"/>
                </p:custDataLst>
              </p:nvPr>
            </p:nvSpPr>
            <p:spPr bwMode="auto">
              <a:xfrm>
                <a:off x="7627659" y="4383415"/>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13" name="Oval 61">
                <a:extLst>
                  <a:ext uri="{FF2B5EF4-FFF2-40B4-BE49-F238E27FC236}">
                    <a16:creationId xmlns:a16="http://schemas.microsoft.com/office/drawing/2014/main" id="{8B9064FF-0693-45F9-A9E7-504197A2E8E6}"/>
                  </a:ext>
                </a:extLst>
              </p:cNvPr>
              <p:cNvSpPr>
                <a:spLocks noChangeArrowheads="1"/>
              </p:cNvSpPr>
              <p:nvPr>
                <p:custDataLst>
                  <p:tags r:id="rId22"/>
                </p:custDataLst>
              </p:nvPr>
            </p:nvSpPr>
            <p:spPr bwMode="auto">
              <a:xfrm>
                <a:off x="7649108" y="4758981"/>
                <a:ext cx="95330" cy="71366"/>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4" name="Oval 64">
                <a:extLst>
                  <a:ext uri="{FF2B5EF4-FFF2-40B4-BE49-F238E27FC236}">
                    <a16:creationId xmlns:a16="http://schemas.microsoft.com/office/drawing/2014/main" id="{00B6737F-0521-4924-B822-A8CD8E3A64CE}"/>
                  </a:ext>
                </a:extLst>
              </p:cNvPr>
              <p:cNvSpPr>
                <a:spLocks noChangeArrowheads="1"/>
              </p:cNvSpPr>
              <p:nvPr>
                <p:custDataLst>
                  <p:tags r:id="rId23"/>
                </p:custDataLst>
              </p:nvPr>
            </p:nvSpPr>
            <p:spPr bwMode="auto">
              <a:xfrm>
                <a:off x="7315454" y="4920447"/>
                <a:ext cx="95330" cy="71366"/>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5" name="Oval 65">
                <a:extLst>
                  <a:ext uri="{FF2B5EF4-FFF2-40B4-BE49-F238E27FC236}">
                    <a16:creationId xmlns:a16="http://schemas.microsoft.com/office/drawing/2014/main" id="{F4BD5F41-3234-4320-AC92-4B4EE24ACAC7}"/>
                  </a:ext>
                </a:extLst>
              </p:cNvPr>
              <p:cNvSpPr>
                <a:spLocks noChangeArrowheads="1"/>
              </p:cNvSpPr>
              <p:nvPr>
                <p:custDataLst>
                  <p:tags r:id="rId24"/>
                </p:custDataLst>
              </p:nvPr>
            </p:nvSpPr>
            <p:spPr bwMode="auto">
              <a:xfrm>
                <a:off x="6943668" y="4377171"/>
                <a:ext cx="95330" cy="71366"/>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16" name="Oval 66">
                <a:extLst>
                  <a:ext uri="{FF2B5EF4-FFF2-40B4-BE49-F238E27FC236}">
                    <a16:creationId xmlns:a16="http://schemas.microsoft.com/office/drawing/2014/main" id="{422273E6-03F0-4B1D-8EA4-2D8D413CFFD9}"/>
                  </a:ext>
                </a:extLst>
              </p:cNvPr>
              <p:cNvSpPr>
                <a:spLocks noChangeArrowheads="1"/>
              </p:cNvSpPr>
              <p:nvPr>
                <p:custDataLst>
                  <p:tags r:id="rId25"/>
                </p:custDataLst>
              </p:nvPr>
            </p:nvSpPr>
            <p:spPr bwMode="auto">
              <a:xfrm>
                <a:off x="7133136" y="4351301"/>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17" name="Oval 67">
                <a:extLst>
                  <a:ext uri="{FF2B5EF4-FFF2-40B4-BE49-F238E27FC236}">
                    <a16:creationId xmlns:a16="http://schemas.microsoft.com/office/drawing/2014/main" id="{237E7D8F-C5DB-4DE4-A58D-B9935F6AC0DE}"/>
                  </a:ext>
                </a:extLst>
              </p:cNvPr>
              <p:cNvSpPr>
                <a:spLocks noChangeArrowheads="1"/>
              </p:cNvSpPr>
              <p:nvPr>
                <p:custDataLst>
                  <p:tags r:id="rId26"/>
                </p:custDataLst>
              </p:nvPr>
            </p:nvSpPr>
            <p:spPr bwMode="auto">
              <a:xfrm>
                <a:off x="7652683" y="4527932"/>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18" name="Oval 68">
                <a:extLst>
                  <a:ext uri="{FF2B5EF4-FFF2-40B4-BE49-F238E27FC236}">
                    <a16:creationId xmlns:a16="http://schemas.microsoft.com/office/drawing/2014/main" id="{36845465-E947-4ADC-A30E-8FB4D70EBCB1}"/>
                  </a:ext>
                </a:extLst>
              </p:cNvPr>
              <p:cNvSpPr>
                <a:spLocks noChangeArrowheads="1"/>
              </p:cNvSpPr>
              <p:nvPr>
                <p:custDataLst>
                  <p:tags r:id="rId27"/>
                </p:custDataLst>
              </p:nvPr>
            </p:nvSpPr>
            <p:spPr bwMode="auto">
              <a:xfrm>
                <a:off x="7326178" y="4459242"/>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19" name="Oval 69">
                <a:extLst>
                  <a:ext uri="{FF2B5EF4-FFF2-40B4-BE49-F238E27FC236}">
                    <a16:creationId xmlns:a16="http://schemas.microsoft.com/office/drawing/2014/main" id="{22589A94-BC85-4BD2-882D-2E395B0A6CB1}"/>
                  </a:ext>
                </a:extLst>
              </p:cNvPr>
              <p:cNvSpPr>
                <a:spLocks noChangeArrowheads="1"/>
              </p:cNvSpPr>
              <p:nvPr>
                <p:custDataLst>
                  <p:tags r:id="rId28"/>
                </p:custDataLst>
              </p:nvPr>
            </p:nvSpPr>
            <p:spPr bwMode="auto">
              <a:xfrm>
                <a:off x="7185567" y="4830347"/>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20" name="Oval 70">
                <a:extLst>
                  <a:ext uri="{FF2B5EF4-FFF2-40B4-BE49-F238E27FC236}">
                    <a16:creationId xmlns:a16="http://schemas.microsoft.com/office/drawing/2014/main" id="{7FE87C4D-939E-477F-BC9F-0C9FA26739C0}"/>
                  </a:ext>
                </a:extLst>
              </p:cNvPr>
              <p:cNvSpPr>
                <a:spLocks noChangeArrowheads="1"/>
              </p:cNvSpPr>
              <p:nvPr>
                <p:custDataLst>
                  <p:tags r:id="rId29"/>
                </p:custDataLst>
              </p:nvPr>
            </p:nvSpPr>
            <p:spPr bwMode="auto">
              <a:xfrm>
                <a:off x="7395292" y="4630521"/>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21" name="Oval 71">
                <a:extLst>
                  <a:ext uri="{FF2B5EF4-FFF2-40B4-BE49-F238E27FC236}">
                    <a16:creationId xmlns:a16="http://schemas.microsoft.com/office/drawing/2014/main" id="{9CFDAE58-521B-4D00-9044-D97AA84D16CF}"/>
                  </a:ext>
                </a:extLst>
              </p:cNvPr>
              <p:cNvSpPr>
                <a:spLocks noChangeArrowheads="1"/>
              </p:cNvSpPr>
              <p:nvPr>
                <p:custDataLst>
                  <p:tags r:id="rId30"/>
                </p:custDataLst>
              </p:nvPr>
            </p:nvSpPr>
            <p:spPr bwMode="auto">
              <a:xfrm>
                <a:off x="7047339" y="4631413"/>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22" name="Oval 75">
                <a:extLst>
                  <a:ext uri="{FF2B5EF4-FFF2-40B4-BE49-F238E27FC236}">
                    <a16:creationId xmlns:a16="http://schemas.microsoft.com/office/drawing/2014/main" id="{60724895-9A30-43D5-A79D-6CCDAFF2A3C8}"/>
                  </a:ext>
                </a:extLst>
              </p:cNvPr>
              <p:cNvSpPr>
                <a:spLocks noChangeArrowheads="1"/>
              </p:cNvSpPr>
              <p:nvPr>
                <p:custDataLst>
                  <p:tags r:id="rId31"/>
                </p:custDataLst>
              </p:nvPr>
            </p:nvSpPr>
            <p:spPr bwMode="auto">
              <a:xfrm>
                <a:off x="7450107" y="4302236"/>
                <a:ext cx="57198" cy="42820"/>
              </a:xfrm>
              <a:prstGeom prst="ellipse">
                <a:avLst/>
              </a:prstGeom>
              <a:solidFill>
                <a:srgbClr val="D82E3A"/>
              </a:solidFill>
              <a:ln w="9525">
                <a:solidFill>
                  <a:schemeClr val="tx1"/>
                </a:solidFill>
                <a:round/>
                <a:headEnd/>
                <a:tailEnd/>
              </a:ln>
              <a:effectLst/>
            </p:spPr>
            <p:txBody>
              <a:bodyPr wrap="none" anchor="ctr"/>
              <a:lstStyle/>
              <a:p>
                <a:endParaRPr lang="en-US"/>
              </a:p>
            </p:txBody>
          </p:sp>
          <p:cxnSp>
            <p:nvCxnSpPr>
              <p:cNvPr id="23" name="Straight Arrow Connector 22">
                <a:extLst>
                  <a:ext uri="{FF2B5EF4-FFF2-40B4-BE49-F238E27FC236}">
                    <a16:creationId xmlns:a16="http://schemas.microsoft.com/office/drawing/2014/main" id="{BF464A66-05BE-4F85-9B9A-2004A9FB797B}"/>
                  </a:ext>
                </a:extLst>
              </p:cNvPr>
              <p:cNvCxnSpPr/>
              <p:nvPr>
                <p:custDataLst>
                  <p:tags r:id="rId32"/>
                </p:custDataLst>
              </p:nvPr>
            </p:nvCxnSpPr>
            <p:spPr bwMode="auto">
              <a:xfrm flipV="1">
                <a:off x="6444208" y="4725144"/>
                <a:ext cx="1152128" cy="9949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grpSp>
        <p:nvGrpSpPr>
          <p:cNvPr id="30" name="Group 29">
            <a:extLst>
              <a:ext uri="{FF2B5EF4-FFF2-40B4-BE49-F238E27FC236}">
                <a16:creationId xmlns:a16="http://schemas.microsoft.com/office/drawing/2014/main" id="{08FDDAE9-DED8-488E-A886-606699B4B21D}"/>
              </a:ext>
            </a:extLst>
          </p:cNvPr>
          <p:cNvGrpSpPr/>
          <p:nvPr/>
        </p:nvGrpSpPr>
        <p:grpSpPr>
          <a:xfrm>
            <a:off x="7811830" y="2784180"/>
            <a:ext cx="1338828" cy="2849828"/>
            <a:chOff x="2042457" y="3799926"/>
            <a:chExt cx="1338828" cy="2849828"/>
          </a:xfrm>
        </p:grpSpPr>
        <p:grpSp>
          <p:nvGrpSpPr>
            <p:cNvPr id="31" name="Group 30">
              <a:extLst>
                <a:ext uri="{FF2B5EF4-FFF2-40B4-BE49-F238E27FC236}">
                  <a16:creationId xmlns:a16="http://schemas.microsoft.com/office/drawing/2014/main" id="{95BF41B9-6401-485C-8D96-655F9BC3C1F3}"/>
                </a:ext>
              </a:extLst>
            </p:cNvPr>
            <p:cNvGrpSpPr/>
            <p:nvPr/>
          </p:nvGrpSpPr>
          <p:grpSpPr>
            <a:xfrm>
              <a:off x="2147122" y="3799926"/>
              <a:ext cx="1080120" cy="2612008"/>
              <a:chOff x="1115616" y="3429000"/>
              <a:chExt cx="985689" cy="3044056"/>
            </a:xfrm>
          </p:grpSpPr>
          <p:grpSp>
            <p:nvGrpSpPr>
              <p:cNvPr id="33" name="Group 6">
                <a:extLst>
                  <a:ext uri="{FF2B5EF4-FFF2-40B4-BE49-F238E27FC236}">
                    <a16:creationId xmlns:a16="http://schemas.microsoft.com/office/drawing/2014/main" id="{E86B82CE-A6C0-4311-9608-4E064525E0EA}"/>
                  </a:ext>
                </a:extLst>
              </p:cNvPr>
              <p:cNvGrpSpPr>
                <a:grpSpLocks/>
              </p:cNvGrpSpPr>
              <p:nvPr/>
            </p:nvGrpSpPr>
            <p:grpSpPr bwMode="auto">
              <a:xfrm>
                <a:off x="1115616" y="3429000"/>
                <a:ext cx="985689" cy="3044056"/>
                <a:chOff x="864" y="1584"/>
                <a:chExt cx="624" cy="2160"/>
              </a:xfrm>
            </p:grpSpPr>
            <p:sp>
              <p:nvSpPr>
                <p:cNvPr id="64" name="AutoShape 70">
                  <a:extLst>
                    <a:ext uri="{FF2B5EF4-FFF2-40B4-BE49-F238E27FC236}">
                      <a16:creationId xmlns:a16="http://schemas.microsoft.com/office/drawing/2014/main" id="{DF58D4AE-B240-409C-8977-0DE3616811BC}"/>
                    </a:ext>
                  </a:extLst>
                </p:cNvPr>
                <p:cNvSpPr>
                  <a:spLocks noChangeArrowheads="1"/>
                </p:cNvSpPr>
                <p:nvPr/>
              </p:nvSpPr>
              <p:spPr bwMode="auto">
                <a:xfrm>
                  <a:off x="864" y="1968"/>
                  <a:ext cx="624" cy="28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rgbClr val="CFFAFD"/>
                    </a:gs>
                    <a:gs pos="50000">
                      <a:srgbClr val="777777"/>
                    </a:gs>
                    <a:gs pos="100000">
                      <a:srgbClr val="CFFAFD"/>
                    </a:gs>
                  </a:gsLst>
                  <a:lin ang="0" scaled="1"/>
                </a:gradFill>
                <a:ln w="9525">
                  <a:noFill/>
                  <a:miter lim="800000"/>
                  <a:headEnd/>
                  <a:tailEnd/>
                </a:ln>
                <a:effectLst/>
              </p:spPr>
              <p:txBody>
                <a:bodyPr wrap="none" anchor="ctr"/>
                <a:lstStyle/>
                <a:p>
                  <a:endParaRPr lang="en-US"/>
                </a:p>
              </p:txBody>
            </p:sp>
            <p:sp>
              <p:nvSpPr>
                <p:cNvPr id="65" name="AutoShape 80">
                  <a:extLst>
                    <a:ext uri="{FF2B5EF4-FFF2-40B4-BE49-F238E27FC236}">
                      <a16:creationId xmlns:a16="http://schemas.microsoft.com/office/drawing/2014/main" id="{78FDBF05-23D9-4681-B207-AB06AF6E8A8B}"/>
                    </a:ext>
                  </a:extLst>
                </p:cNvPr>
                <p:cNvSpPr>
                  <a:spLocks noChangeArrowheads="1"/>
                </p:cNvSpPr>
                <p:nvPr/>
              </p:nvSpPr>
              <p:spPr bwMode="auto">
                <a:xfrm>
                  <a:off x="864" y="2016"/>
                  <a:ext cx="624" cy="1728"/>
                </a:xfrm>
                <a:prstGeom prst="roundRect">
                  <a:avLst>
                    <a:gd name="adj" fmla="val 16667"/>
                  </a:avLst>
                </a:prstGeom>
                <a:gradFill rotWithShape="0">
                  <a:gsLst>
                    <a:gs pos="0">
                      <a:srgbClr val="E5FBFF"/>
                    </a:gs>
                    <a:gs pos="50000">
                      <a:srgbClr val="777777"/>
                    </a:gs>
                    <a:gs pos="100000">
                      <a:srgbClr val="E5FBFF"/>
                    </a:gs>
                  </a:gsLst>
                  <a:lin ang="0" scaled="1"/>
                </a:gradFill>
                <a:ln w="9525">
                  <a:noFill/>
                  <a:round/>
                  <a:headEnd/>
                  <a:tailEnd/>
                </a:ln>
                <a:effectLst/>
              </p:spPr>
              <p:txBody>
                <a:bodyPr wrap="none" anchor="ctr"/>
                <a:lstStyle/>
                <a:p>
                  <a:endParaRPr lang="en-US"/>
                </a:p>
              </p:txBody>
            </p:sp>
            <p:sp>
              <p:nvSpPr>
                <p:cNvPr id="66" name="Freeform 90">
                  <a:extLst>
                    <a:ext uri="{FF2B5EF4-FFF2-40B4-BE49-F238E27FC236}">
                      <a16:creationId xmlns:a16="http://schemas.microsoft.com/office/drawing/2014/main" id="{70E956BC-2B3A-40FE-95C3-2224601C66D7}"/>
                    </a:ext>
                  </a:extLst>
                </p:cNvPr>
                <p:cNvSpPr>
                  <a:spLocks/>
                </p:cNvSpPr>
                <p:nvPr/>
              </p:nvSpPr>
              <p:spPr bwMode="auto">
                <a:xfrm>
                  <a:off x="1033" y="1584"/>
                  <a:ext cx="263" cy="432"/>
                </a:xfrm>
                <a:custGeom>
                  <a:avLst/>
                  <a:gdLst/>
                  <a:ahLst/>
                  <a:cxnLst>
                    <a:cxn ang="0">
                      <a:pos x="384" y="1968"/>
                    </a:cxn>
                    <a:cxn ang="0">
                      <a:pos x="864" y="1968"/>
                    </a:cxn>
                    <a:cxn ang="0">
                      <a:pos x="912" y="1392"/>
                    </a:cxn>
                    <a:cxn ang="0">
                      <a:pos x="1008" y="1392"/>
                    </a:cxn>
                    <a:cxn ang="0">
                      <a:pos x="1152" y="1392"/>
                    </a:cxn>
                    <a:cxn ang="0">
                      <a:pos x="1200" y="1344"/>
                    </a:cxn>
                    <a:cxn ang="0">
                      <a:pos x="1200" y="960"/>
                    </a:cxn>
                    <a:cxn ang="0">
                      <a:pos x="1104" y="960"/>
                    </a:cxn>
                    <a:cxn ang="0">
                      <a:pos x="960" y="960"/>
                    </a:cxn>
                    <a:cxn ang="0">
                      <a:pos x="912" y="912"/>
                    </a:cxn>
                    <a:cxn ang="0">
                      <a:pos x="912" y="576"/>
                    </a:cxn>
                    <a:cxn ang="0">
                      <a:pos x="864" y="528"/>
                    </a:cxn>
                    <a:cxn ang="0">
                      <a:pos x="850" y="460"/>
                    </a:cxn>
                    <a:cxn ang="0">
                      <a:pos x="1152" y="480"/>
                    </a:cxn>
                    <a:cxn ang="0">
                      <a:pos x="1152" y="192"/>
                    </a:cxn>
                    <a:cxn ang="0">
                      <a:pos x="960" y="96"/>
                    </a:cxn>
                    <a:cxn ang="0">
                      <a:pos x="912" y="48"/>
                    </a:cxn>
                    <a:cxn ang="0">
                      <a:pos x="816" y="0"/>
                    </a:cxn>
                    <a:cxn ang="0">
                      <a:pos x="384" y="0"/>
                    </a:cxn>
                    <a:cxn ang="0">
                      <a:pos x="240" y="96"/>
                    </a:cxn>
                    <a:cxn ang="0">
                      <a:pos x="48" y="192"/>
                    </a:cxn>
                    <a:cxn ang="0">
                      <a:pos x="0" y="240"/>
                    </a:cxn>
                    <a:cxn ang="0">
                      <a:pos x="0" y="480"/>
                    </a:cxn>
                    <a:cxn ang="0">
                      <a:pos x="384" y="480"/>
                    </a:cxn>
                    <a:cxn ang="0">
                      <a:pos x="404" y="590"/>
                    </a:cxn>
                    <a:cxn ang="0">
                      <a:pos x="336" y="672"/>
                    </a:cxn>
                    <a:cxn ang="0">
                      <a:pos x="288" y="768"/>
                    </a:cxn>
                    <a:cxn ang="0">
                      <a:pos x="288" y="912"/>
                    </a:cxn>
                    <a:cxn ang="0">
                      <a:pos x="288" y="1104"/>
                    </a:cxn>
                    <a:cxn ang="0">
                      <a:pos x="240" y="1200"/>
                    </a:cxn>
                    <a:cxn ang="0">
                      <a:pos x="240" y="1440"/>
                    </a:cxn>
                    <a:cxn ang="0">
                      <a:pos x="336" y="1488"/>
                    </a:cxn>
                    <a:cxn ang="0">
                      <a:pos x="384" y="1536"/>
                    </a:cxn>
                    <a:cxn ang="0">
                      <a:pos x="386" y="1946"/>
                    </a:cxn>
                  </a:cxnLst>
                  <a:rect l="0" t="0" r="r" b="b"/>
                  <a:pathLst>
                    <a:path w="1200" h="1968">
                      <a:moveTo>
                        <a:pt x="384" y="1968"/>
                      </a:moveTo>
                      <a:lnTo>
                        <a:pt x="864" y="1968"/>
                      </a:lnTo>
                      <a:lnTo>
                        <a:pt x="912" y="1392"/>
                      </a:lnTo>
                      <a:lnTo>
                        <a:pt x="1008" y="1392"/>
                      </a:lnTo>
                      <a:lnTo>
                        <a:pt x="1152" y="1392"/>
                      </a:lnTo>
                      <a:lnTo>
                        <a:pt x="1200" y="1344"/>
                      </a:lnTo>
                      <a:lnTo>
                        <a:pt x="1200" y="960"/>
                      </a:lnTo>
                      <a:lnTo>
                        <a:pt x="1104" y="960"/>
                      </a:lnTo>
                      <a:lnTo>
                        <a:pt x="960" y="960"/>
                      </a:lnTo>
                      <a:lnTo>
                        <a:pt x="912" y="912"/>
                      </a:lnTo>
                      <a:lnTo>
                        <a:pt x="912" y="576"/>
                      </a:lnTo>
                      <a:lnTo>
                        <a:pt x="864" y="528"/>
                      </a:lnTo>
                      <a:lnTo>
                        <a:pt x="850" y="460"/>
                      </a:lnTo>
                      <a:lnTo>
                        <a:pt x="1152" y="480"/>
                      </a:lnTo>
                      <a:lnTo>
                        <a:pt x="1152" y="192"/>
                      </a:lnTo>
                      <a:lnTo>
                        <a:pt x="960" y="96"/>
                      </a:lnTo>
                      <a:lnTo>
                        <a:pt x="912" y="48"/>
                      </a:lnTo>
                      <a:lnTo>
                        <a:pt x="816" y="0"/>
                      </a:lnTo>
                      <a:lnTo>
                        <a:pt x="384" y="0"/>
                      </a:lnTo>
                      <a:lnTo>
                        <a:pt x="240" y="96"/>
                      </a:lnTo>
                      <a:lnTo>
                        <a:pt x="48" y="192"/>
                      </a:lnTo>
                      <a:lnTo>
                        <a:pt x="0" y="240"/>
                      </a:lnTo>
                      <a:lnTo>
                        <a:pt x="0" y="480"/>
                      </a:lnTo>
                      <a:lnTo>
                        <a:pt x="384" y="480"/>
                      </a:lnTo>
                      <a:lnTo>
                        <a:pt x="404" y="590"/>
                      </a:lnTo>
                      <a:lnTo>
                        <a:pt x="336" y="672"/>
                      </a:lnTo>
                      <a:lnTo>
                        <a:pt x="288" y="768"/>
                      </a:lnTo>
                      <a:lnTo>
                        <a:pt x="288" y="912"/>
                      </a:lnTo>
                      <a:lnTo>
                        <a:pt x="288" y="1104"/>
                      </a:lnTo>
                      <a:lnTo>
                        <a:pt x="240" y="1200"/>
                      </a:lnTo>
                      <a:lnTo>
                        <a:pt x="240" y="1440"/>
                      </a:lnTo>
                      <a:lnTo>
                        <a:pt x="336" y="1488"/>
                      </a:lnTo>
                      <a:lnTo>
                        <a:pt x="384" y="1536"/>
                      </a:lnTo>
                      <a:lnTo>
                        <a:pt x="386" y="1946"/>
                      </a:lnTo>
                    </a:path>
                  </a:pathLst>
                </a:custGeom>
                <a:solidFill>
                  <a:srgbClr val="777777"/>
                </a:solidFill>
                <a:ln w="12700" cap="flat" cmpd="sng">
                  <a:solidFill>
                    <a:schemeClr val="tx1"/>
                  </a:solidFill>
                  <a:prstDash val="solid"/>
                  <a:round/>
                  <a:headEnd type="none" w="sm" len="sm"/>
                  <a:tailEnd type="none" w="sm" len="sm"/>
                </a:ln>
                <a:effectLst/>
              </p:spPr>
              <p:txBody>
                <a:bodyPr/>
                <a:lstStyle/>
                <a:p>
                  <a:endParaRPr lang="en-US"/>
                </a:p>
              </p:txBody>
            </p:sp>
          </p:grpSp>
          <p:sp>
            <p:nvSpPr>
              <p:cNvPr id="34" name="Oval 130">
                <a:extLst>
                  <a:ext uri="{FF2B5EF4-FFF2-40B4-BE49-F238E27FC236}">
                    <a16:creationId xmlns:a16="http://schemas.microsoft.com/office/drawing/2014/main" id="{15750805-126D-43FB-B8F3-B2A8A12311D1}"/>
                  </a:ext>
                </a:extLst>
              </p:cNvPr>
              <p:cNvSpPr>
                <a:spLocks noChangeArrowheads="1"/>
              </p:cNvSpPr>
              <p:nvPr>
                <p:custDataLst>
                  <p:tags r:id="rId2"/>
                </p:custDataLst>
              </p:nvPr>
            </p:nvSpPr>
            <p:spPr bwMode="auto">
              <a:xfrm>
                <a:off x="1205330" y="4375069"/>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35" name="Oval 400">
                <a:extLst>
                  <a:ext uri="{FF2B5EF4-FFF2-40B4-BE49-F238E27FC236}">
                    <a16:creationId xmlns:a16="http://schemas.microsoft.com/office/drawing/2014/main" id="{16A5B24D-B3B8-4414-9E57-B0E31F902BB5}"/>
                  </a:ext>
                </a:extLst>
              </p:cNvPr>
              <p:cNvSpPr>
                <a:spLocks noChangeArrowheads="1"/>
              </p:cNvSpPr>
              <p:nvPr>
                <p:custDataLst>
                  <p:tags r:id="rId3"/>
                </p:custDataLst>
              </p:nvPr>
            </p:nvSpPr>
            <p:spPr bwMode="auto">
              <a:xfrm>
                <a:off x="1819347" y="4709832"/>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36" name="Oval 410">
                <a:extLst>
                  <a:ext uri="{FF2B5EF4-FFF2-40B4-BE49-F238E27FC236}">
                    <a16:creationId xmlns:a16="http://schemas.microsoft.com/office/drawing/2014/main" id="{71CEC6CD-4837-48B1-90C9-40FDF484D8F6}"/>
                  </a:ext>
                </a:extLst>
              </p:cNvPr>
              <p:cNvSpPr>
                <a:spLocks noChangeArrowheads="1"/>
              </p:cNvSpPr>
              <p:nvPr>
                <p:custDataLst>
                  <p:tags r:id="rId4"/>
                </p:custDataLst>
              </p:nvPr>
            </p:nvSpPr>
            <p:spPr bwMode="auto">
              <a:xfrm>
                <a:off x="1213486" y="4737903"/>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37" name="Oval 510">
                <a:extLst>
                  <a:ext uri="{FF2B5EF4-FFF2-40B4-BE49-F238E27FC236}">
                    <a16:creationId xmlns:a16="http://schemas.microsoft.com/office/drawing/2014/main" id="{208816ED-5021-4B6E-BA43-6F37D3A85EC0}"/>
                  </a:ext>
                </a:extLst>
              </p:cNvPr>
              <p:cNvSpPr>
                <a:spLocks noChangeArrowheads="1"/>
              </p:cNvSpPr>
              <p:nvPr>
                <p:custDataLst>
                  <p:tags r:id="rId5"/>
                </p:custDataLst>
              </p:nvPr>
            </p:nvSpPr>
            <p:spPr bwMode="auto">
              <a:xfrm>
                <a:off x="1920712" y="4205609"/>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38" name="Oval 610">
                <a:extLst>
                  <a:ext uri="{FF2B5EF4-FFF2-40B4-BE49-F238E27FC236}">
                    <a16:creationId xmlns:a16="http://schemas.microsoft.com/office/drawing/2014/main" id="{2E60D803-F454-4694-9BF6-008040303C3D}"/>
                  </a:ext>
                </a:extLst>
              </p:cNvPr>
              <p:cNvSpPr>
                <a:spLocks noChangeArrowheads="1"/>
              </p:cNvSpPr>
              <p:nvPr>
                <p:custDataLst>
                  <p:tags r:id="rId6"/>
                </p:custDataLst>
              </p:nvPr>
            </p:nvSpPr>
            <p:spPr bwMode="auto">
              <a:xfrm>
                <a:off x="1941684" y="4643296"/>
                <a:ext cx="93209" cy="83171"/>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39" name="Oval 640">
                <a:extLst>
                  <a:ext uri="{FF2B5EF4-FFF2-40B4-BE49-F238E27FC236}">
                    <a16:creationId xmlns:a16="http://schemas.microsoft.com/office/drawing/2014/main" id="{C7BE22EB-3FCC-4BA9-930C-7B2709DEF046}"/>
                  </a:ext>
                </a:extLst>
              </p:cNvPr>
              <p:cNvSpPr>
                <a:spLocks noChangeArrowheads="1"/>
              </p:cNvSpPr>
              <p:nvPr>
                <p:custDataLst>
                  <p:tags r:id="rId7"/>
                </p:custDataLst>
              </p:nvPr>
            </p:nvSpPr>
            <p:spPr bwMode="auto">
              <a:xfrm>
                <a:off x="1615452" y="4831470"/>
                <a:ext cx="93209" cy="83171"/>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40" name="Oval 650">
                <a:extLst>
                  <a:ext uri="{FF2B5EF4-FFF2-40B4-BE49-F238E27FC236}">
                    <a16:creationId xmlns:a16="http://schemas.microsoft.com/office/drawing/2014/main" id="{A4ADE426-3DF9-449A-8FEA-E933634CE8A4}"/>
                  </a:ext>
                </a:extLst>
              </p:cNvPr>
              <p:cNvSpPr>
                <a:spLocks noChangeArrowheads="1"/>
              </p:cNvSpPr>
              <p:nvPr>
                <p:custDataLst>
                  <p:tags r:id="rId8"/>
                </p:custDataLst>
              </p:nvPr>
            </p:nvSpPr>
            <p:spPr bwMode="auto">
              <a:xfrm>
                <a:off x="1251935" y="4198331"/>
                <a:ext cx="93209" cy="83171"/>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41" name="Oval 660">
                <a:extLst>
                  <a:ext uri="{FF2B5EF4-FFF2-40B4-BE49-F238E27FC236}">
                    <a16:creationId xmlns:a16="http://schemas.microsoft.com/office/drawing/2014/main" id="{69678806-E330-4E90-9E4E-997158B5291B}"/>
                  </a:ext>
                </a:extLst>
              </p:cNvPr>
              <p:cNvSpPr>
                <a:spLocks noChangeArrowheads="1"/>
              </p:cNvSpPr>
              <p:nvPr>
                <p:custDataLst>
                  <p:tags r:id="rId9"/>
                </p:custDataLst>
              </p:nvPr>
            </p:nvSpPr>
            <p:spPr bwMode="auto">
              <a:xfrm>
                <a:off x="1437188" y="4168182"/>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42" name="Oval 670">
                <a:extLst>
                  <a:ext uri="{FF2B5EF4-FFF2-40B4-BE49-F238E27FC236}">
                    <a16:creationId xmlns:a16="http://schemas.microsoft.com/office/drawing/2014/main" id="{787568B1-ACB2-4A18-85D3-0B502FD88D53}"/>
                  </a:ext>
                </a:extLst>
              </p:cNvPr>
              <p:cNvSpPr>
                <a:spLocks noChangeArrowheads="1"/>
              </p:cNvSpPr>
              <p:nvPr>
                <p:custDataLst>
                  <p:tags r:id="rId10"/>
                </p:custDataLst>
              </p:nvPr>
            </p:nvSpPr>
            <p:spPr bwMode="auto">
              <a:xfrm>
                <a:off x="1945179" y="4374030"/>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43" name="Oval 680">
                <a:extLst>
                  <a:ext uri="{FF2B5EF4-FFF2-40B4-BE49-F238E27FC236}">
                    <a16:creationId xmlns:a16="http://schemas.microsoft.com/office/drawing/2014/main" id="{A6E5CDE0-9A64-488A-922F-BA8274D1C40F}"/>
                  </a:ext>
                </a:extLst>
              </p:cNvPr>
              <p:cNvSpPr>
                <a:spLocks noChangeArrowheads="1"/>
              </p:cNvSpPr>
              <p:nvPr>
                <p:custDataLst>
                  <p:tags r:id="rId11"/>
                </p:custDataLst>
              </p:nvPr>
            </p:nvSpPr>
            <p:spPr bwMode="auto">
              <a:xfrm>
                <a:off x="1625937" y="4293978"/>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44" name="Oval 690">
                <a:extLst>
                  <a:ext uri="{FF2B5EF4-FFF2-40B4-BE49-F238E27FC236}">
                    <a16:creationId xmlns:a16="http://schemas.microsoft.com/office/drawing/2014/main" id="{40305581-5D18-4C1C-9E64-48A1C1C634F3}"/>
                  </a:ext>
                </a:extLst>
              </p:cNvPr>
              <p:cNvSpPr>
                <a:spLocks noChangeArrowheads="1"/>
              </p:cNvSpPr>
              <p:nvPr>
                <p:custDataLst>
                  <p:tags r:id="rId12"/>
                </p:custDataLst>
              </p:nvPr>
            </p:nvSpPr>
            <p:spPr bwMode="auto">
              <a:xfrm>
                <a:off x="1488453" y="4726466"/>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45" name="Oval 700">
                <a:extLst>
                  <a:ext uri="{FF2B5EF4-FFF2-40B4-BE49-F238E27FC236}">
                    <a16:creationId xmlns:a16="http://schemas.microsoft.com/office/drawing/2014/main" id="{EB5F70C4-C81F-403E-B488-2729AFC85BAF}"/>
                  </a:ext>
                </a:extLst>
              </p:cNvPr>
              <p:cNvSpPr>
                <a:spLocks noChangeArrowheads="1"/>
              </p:cNvSpPr>
              <p:nvPr>
                <p:custDataLst>
                  <p:tags r:id="rId13"/>
                </p:custDataLst>
              </p:nvPr>
            </p:nvSpPr>
            <p:spPr bwMode="auto">
              <a:xfrm>
                <a:off x="1693514" y="4493588"/>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46" name="Oval 710">
                <a:extLst>
                  <a:ext uri="{FF2B5EF4-FFF2-40B4-BE49-F238E27FC236}">
                    <a16:creationId xmlns:a16="http://schemas.microsoft.com/office/drawing/2014/main" id="{DB62B532-2682-4F55-ADD4-417CDDAE0240}"/>
                  </a:ext>
                </a:extLst>
              </p:cNvPr>
              <p:cNvSpPr>
                <a:spLocks noChangeArrowheads="1"/>
              </p:cNvSpPr>
              <p:nvPr>
                <p:custDataLst>
                  <p:tags r:id="rId14"/>
                </p:custDataLst>
              </p:nvPr>
            </p:nvSpPr>
            <p:spPr bwMode="auto">
              <a:xfrm>
                <a:off x="1353300" y="4494628"/>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grpSp>
            <p:nvGrpSpPr>
              <p:cNvPr id="47" name="Group 80">
                <a:extLst>
                  <a:ext uri="{FF2B5EF4-FFF2-40B4-BE49-F238E27FC236}">
                    <a16:creationId xmlns:a16="http://schemas.microsoft.com/office/drawing/2014/main" id="{1056FD1E-7441-400C-A6B1-10ABA2D8F4E7}"/>
                  </a:ext>
                </a:extLst>
              </p:cNvPr>
              <p:cNvGrpSpPr>
                <a:grpSpLocks/>
              </p:cNvGrpSpPr>
              <p:nvPr/>
            </p:nvGrpSpPr>
            <p:grpSpPr bwMode="auto">
              <a:xfrm>
                <a:off x="1173889" y="5145446"/>
                <a:ext cx="820245" cy="1290190"/>
                <a:chOff x="4610" y="2563"/>
                <a:chExt cx="704" cy="1241"/>
              </a:xfrm>
            </p:grpSpPr>
            <p:sp>
              <p:nvSpPr>
                <p:cNvPr id="49" name="Oval 170">
                  <a:extLst>
                    <a:ext uri="{FF2B5EF4-FFF2-40B4-BE49-F238E27FC236}">
                      <a16:creationId xmlns:a16="http://schemas.microsoft.com/office/drawing/2014/main" id="{B18A3385-ACBD-4EAD-B268-EA63B18E50EC}"/>
                    </a:ext>
                  </a:extLst>
                </p:cNvPr>
                <p:cNvSpPr>
                  <a:spLocks noChangeArrowheads="1"/>
                </p:cNvSpPr>
                <p:nvPr/>
              </p:nvSpPr>
              <p:spPr bwMode="auto">
                <a:xfrm>
                  <a:off x="4761" y="3003"/>
                  <a:ext cx="48" cy="48"/>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50" name="Oval 200">
                  <a:extLst>
                    <a:ext uri="{FF2B5EF4-FFF2-40B4-BE49-F238E27FC236}">
                      <a16:creationId xmlns:a16="http://schemas.microsoft.com/office/drawing/2014/main" id="{D765823B-E925-4372-9000-42D47E4C03A9}"/>
                    </a:ext>
                  </a:extLst>
                </p:cNvPr>
                <p:cNvSpPr>
                  <a:spLocks noChangeArrowheads="1"/>
                </p:cNvSpPr>
                <p:nvPr/>
              </p:nvSpPr>
              <p:spPr bwMode="auto">
                <a:xfrm>
                  <a:off x="4992" y="3600"/>
                  <a:ext cx="48" cy="48"/>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51" name="Oval 420">
                  <a:extLst>
                    <a:ext uri="{FF2B5EF4-FFF2-40B4-BE49-F238E27FC236}">
                      <a16:creationId xmlns:a16="http://schemas.microsoft.com/office/drawing/2014/main" id="{7E8AF283-C233-494F-826F-B6188872416E}"/>
                    </a:ext>
                  </a:extLst>
                </p:cNvPr>
                <p:cNvSpPr>
                  <a:spLocks noChangeArrowheads="1"/>
                </p:cNvSpPr>
                <p:nvPr/>
              </p:nvSpPr>
              <p:spPr bwMode="auto">
                <a:xfrm>
                  <a:off x="4702" y="2600"/>
                  <a:ext cx="48" cy="48"/>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52" name="Oval 500">
                  <a:extLst>
                    <a:ext uri="{FF2B5EF4-FFF2-40B4-BE49-F238E27FC236}">
                      <a16:creationId xmlns:a16="http://schemas.microsoft.com/office/drawing/2014/main" id="{F6D3EA1B-948F-44CE-849E-66EAA5E85339}"/>
                    </a:ext>
                  </a:extLst>
                </p:cNvPr>
                <p:cNvSpPr>
                  <a:spLocks noChangeArrowheads="1"/>
                </p:cNvSpPr>
                <p:nvPr/>
              </p:nvSpPr>
              <p:spPr bwMode="auto">
                <a:xfrm>
                  <a:off x="5193" y="3188"/>
                  <a:ext cx="48" cy="48"/>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53" name="Oval 520">
                  <a:extLst>
                    <a:ext uri="{FF2B5EF4-FFF2-40B4-BE49-F238E27FC236}">
                      <a16:creationId xmlns:a16="http://schemas.microsoft.com/office/drawing/2014/main" id="{E03025BF-6A45-4805-BDB2-827D2E881401}"/>
                    </a:ext>
                  </a:extLst>
                </p:cNvPr>
                <p:cNvSpPr>
                  <a:spLocks noChangeArrowheads="1"/>
                </p:cNvSpPr>
                <p:nvPr/>
              </p:nvSpPr>
              <p:spPr bwMode="auto">
                <a:xfrm>
                  <a:off x="4619" y="3440"/>
                  <a:ext cx="48" cy="48"/>
                </a:xfrm>
                <a:prstGeom prst="ellipse">
                  <a:avLst/>
                </a:prstGeom>
                <a:solidFill>
                  <a:srgbClr val="D82E3A"/>
                </a:solidFill>
                <a:ln w="9525">
                  <a:solidFill>
                    <a:schemeClr val="tx1"/>
                  </a:solidFill>
                  <a:round/>
                  <a:headEnd/>
                  <a:tailEnd/>
                </a:ln>
                <a:effectLst/>
              </p:spPr>
              <p:txBody>
                <a:bodyPr wrap="none" anchor="ctr"/>
                <a:lstStyle/>
                <a:p>
                  <a:endParaRPr lang="en-US"/>
                </a:p>
              </p:txBody>
            </p:sp>
            <p:sp>
              <p:nvSpPr>
                <p:cNvPr id="54" name="Oval 560">
                  <a:extLst>
                    <a:ext uri="{FF2B5EF4-FFF2-40B4-BE49-F238E27FC236}">
                      <a16:creationId xmlns:a16="http://schemas.microsoft.com/office/drawing/2014/main" id="{80BB98D1-2763-4CE6-BAC7-57E65D83427B}"/>
                    </a:ext>
                  </a:extLst>
                </p:cNvPr>
                <p:cNvSpPr>
                  <a:spLocks noChangeArrowheads="1"/>
                </p:cNvSpPr>
                <p:nvPr/>
              </p:nvSpPr>
              <p:spPr bwMode="auto">
                <a:xfrm>
                  <a:off x="4852" y="2564"/>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55" name="Oval 570">
                  <a:extLst>
                    <a:ext uri="{FF2B5EF4-FFF2-40B4-BE49-F238E27FC236}">
                      <a16:creationId xmlns:a16="http://schemas.microsoft.com/office/drawing/2014/main" id="{471132C6-C85F-4314-A288-BBCBAE750BBC}"/>
                    </a:ext>
                  </a:extLst>
                </p:cNvPr>
                <p:cNvSpPr>
                  <a:spLocks noChangeArrowheads="1"/>
                </p:cNvSpPr>
                <p:nvPr/>
              </p:nvSpPr>
              <p:spPr bwMode="auto">
                <a:xfrm>
                  <a:off x="5098" y="2755"/>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56" name="Oval 580">
                  <a:extLst>
                    <a:ext uri="{FF2B5EF4-FFF2-40B4-BE49-F238E27FC236}">
                      <a16:creationId xmlns:a16="http://schemas.microsoft.com/office/drawing/2014/main" id="{26D54D81-AAA4-493C-BECE-21102412A7BF}"/>
                    </a:ext>
                  </a:extLst>
                </p:cNvPr>
                <p:cNvSpPr>
                  <a:spLocks noChangeArrowheads="1"/>
                </p:cNvSpPr>
                <p:nvPr/>
              </p:nvSpPr>
              <p:spPr bwMode="auto">
                <a:xfrm>
                  <a:off x="5234" y="2938"/>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57" name="Oval 590">
                  <a:extLst>
                    <a:ext uri="{FF2B5EF4-FFF2-40B4-BE49-F238E27FC236}">
                      <a16:creationId xmlns:a16="http://schemas.microsoft.com/office/drawing/2014/main" id="{AC9B270F-5252-4C57-A81A-19FC77B22231}"/>
                    </a:ext>
                  </a:extLst>
                </p:cNvPr>
                <p:cNvSpPr>
                  <a:spLocks noChangeArrowheads="1"/>
                </p:cNvSpPr>
                <p:nvPr/>
              </p:nvSpPr>
              <p:spPr bwMode="auto">
                <a:xfrm>
                  <a:off x="4746" y="3309"/>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58" name="Oval 600">
                  <a:extLst>
                    <a:ext uri="{FF2B5EF4-FFF2-40B4-BE49-F238E27FC236}">
                      <a16:creationId xmlns:a16="http://schemas.microsoft.com/office/drawing/2014/main" id="{C13AD8CB-5099-48AB-8FB2-7B5C8F85CA9F}"/>
                    </a:ext>
                  </a:extLst>
                </p:cNvPr>
                <p:cNvSpPr>
                  <a:spLocks noChangeArrowheads="1"/>
                </p:cNvSpPr>
                <p:nvPr/>
              </p:nvSpPr>
              <p:spPr bwMode="auto">
                <a:xfrm>
                  <a:off x="5172" y="3405"/>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59" name="Oval 620">
                  <a:extLst>
                    <a:ext uri="{FF2B5EF4-FFF2-40B4-BE49-F238E27FC236}">
                      <a16:creationId xmlns:a16="http://schemas.microsoft.com/office/drawing/2014/main" id="{597BE139-27C3-4453-AAF4-42089BA3FEC3}"/>
                    </a:ext>
                  </a:extLst>
                </p:cNvPr>
                <p:cNvSpPr>
                  <a:spLocks noChangeArrowheads="1"/>
                </p:cNvSpPr>
                <p:nvPr/>
              </p:nvSpPr>
              <p:spPr bwMode="auto">
                <a:xfrm>
                  <a:off x="5231" y="2563"/>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60" name="Oval 630">
                  <a:extLst>
                    <a:ext uri="{FF2B5EF4-FFF2-40B4-BE49-F238E27FC236}">
                      <a16:creationId xmlns:a16="http://schemas.microsoft.com/office/drawing/2014/main" id="{53952197-DF5D-48B4-970C-C1218B2BF149}"/>
                    </a:ext>
                  </a:extLst>
                </p:cNvPr>
                <p:cNvSpPr>
                  <a:spLocks noChangeArrowheads="1"/>
                </p:cNvSpPr>
                <p:nvPr/>
              </p:nvSpPr>
              <p:spPr bwMode="auto">
                <a:xfrm>
                  <a:off x="4647" y="2786"/>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61" name="Oval 720">
                  <a:extLst>
                    <a:ext uri="{FF2B5EF4-FFF2-40B4-BE49-F238E27FC236}">
                      <a16:creationId xmlns:a16="http://schemas.microsoft.com/office/drawing/2014/main" id="{F77CDD21-A5C8-4322-A375-0B0EBBEF6B11}"/>
                    </a:ext>
                  </a:extLst>
                </p:cNvPr>
                <p:cNvSpPr>
                  <a:spLocks noChangeArrowheads="1"/>
                </p:cNvSpPr>
                <p:nvPr/>
              </p:nvSpPr>
              <p:spPr bwMode="auto">
                <a:xfrm>
                  <a:off x="4783" y="3724"/>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62" name="Oval 730">
                  <a:extLst>
                    <a:ext uri="{FF2B5EF4-FFF2-40B4-BE49-F238E27FC236}">
                      <a16:creationId xmlns:a16="http://schemas.microsoft.com/office/drawing/2014/main" id="{4299C358-3233-445C-87EA-F8EC005E05E3}"/>
                    </a:ext>
                  </a:extLst>
                </p:cNvPr>
                <p:cNvSpPr>
                  <a:spLocks noChangeArrowheads="1"/>
                </p:cNvSpPr>
                <p:nvPr/>
              </p:nvSpPr>
              <p:spPr bwMode="auto">
                <a:xfrm>
                  <a:off x="4610" y="3166"/>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sp>
              <p:nvSpPr>
                <p:cNvPr id="63" name="Oval 740">
                  <a:extLst>
                    <a:ext uri="{FF2B5EF4-FFF2-40B4-BE49-F238E27FC236}">
                      <a16:creationId xmlns:a16="http://schemas.microsoft.com/office/drawing/2014/main" id="{C76AC9B9-A0ED-4E54-ABA5-136410818715}"/>
                    </a:ext>
                  </a:extLst>
                </p:cNvPr>
                <p:cNvSpPr>
                  <a:spLocks noChangeArrowheads="1"/>
                </p:cNvSpPr>
                <p:nvPr/>
              </p:nvSpPr>
              <p:spPr bwMode="auto">
                <a:xfrm>
                  <a:off x="4935" y="3245"/>
                  <a:ext cx="80" cy="80"/>
                </a:xfrm>
                <a:prstGeom prst="ellipse">
                  <a:avLst/>
                </a:prstGeom>
                <a:solidFill>
                  <a:schemeClr val="hlink"/>
                </a:solidFill>
                <a:ln w="9525">
                  <a:solidFill>
                    <a:schemeClr val="tx1"/>
                  </a:solidFill>
                  <a:round/>
                  <a:headEnd/>
                  <a:tailEnd/>
                </a:ln>
                <a:effectLst/>
              </p:spPr>
              <p:txBody>
                <a:bodyPr wrap="none" anchor="ctr"/>
                <a:lstStyle/>
                <a:p>
                  <a:endParaRPr lang="en-US"/>
                </a:p>
              </p:txBody>
            </p:sp>
          </p:grpSp>
          <p:sp>
            <p:nvSpPr>
              <p:cNvPr id="48" name="Oval 750">
                <a:extLst>
                  <a:ext uri="{FF2B5EF4-FFF2-40B4-BE49-F238E27FC236}">
                    <a16:creationId xmlns:a16="http://schemas.microsoft.com/office/drawing/2014/main" id="{E5C22AC4-3B64-46D2-B0B6-C1076D4C847F}"/>
                  </a:ext>
                </a:extLst>
              </p:cNvPr>
              <p:cNvSpPr>
                <a:spLocks noChangeArrowheads="1"/>
              </p:cNvSpPr>
              <p:nvPr>
                <p:custDataLst>
                  <p:tags r:id="rId15"/>
                </p:custDataLst>
              </p:nvPr>
            </p:nvSpPr>
            <p:spPr bwMode="auto">
              <a:xfrm>
                <a:off x="1747109" y="4111002"/>
                <a:ext cx="55926" cy="49903"/>
              </a:xfrm>
              <a:prstGeom prst="ellipse">
                <a:avLst/>
              </a:prstGeom>
              <a:solidFill>
                <a:srgbClr val="D82E3A"/>
              </a:solidFill>
              <a:ln w="9525">
                <a:solidFill>
                  <a:schemeClr val="tx1"/>
                </a:solidFill>
                <a:round/>
                <a:headEnd/>
                <a:tailEnd/>
              </a:ln>
              <a:effectLst/>
            </p:spPr>
            <p:txBody>
              <a:bodyPr wrap="none" anchor="ctr"/>
              <a:lstStyle/>
              <a:p>
                <a:endParaRPr lang="en-US"/>
              </a:p>
            </p:txBody>
          </p:sp>
        </p:grpSp>
        <p:sp>
          <p:nvSpPr>
            <p:cNvPr id="32" name="TextBox 31">
              <a:extLst>
                <a:ext uri="{FF2B5EF4-FFF2-40B4-BE49-F238E27FC236}">
                  <a16:creationId xmlns:a16="http://schemas.microsoft.com/office/drawing/2014/main" id="{38002BEC-1A71-4A07-ADF5-7A787B91BB53}"/>
                </a:ext>
              </a:extLst>
            </p:cNvPr>
            <p:cNvSpPr txBox="1"/>
            <p:nvPr>
              <p:custDataLst>
                <p:tags r:id="rId1"/>
              </p:custDataLst>
            </p:nvPr>
          </p:nvSpPr>
          <p:spPr>
            <a:xfrm>
              <a:off x="2042457" y="6341977"/>
              <a:ext cx="1338828" cy="307777"/>
            </a:xfrm>
            <a:prstGeom prst="rect">
              <a:avLst/>
            </a:prstGeom>
            <a:noFill/>
          </p:spPr>
          <p:txBody>
            <a:bodyPr wrap="none" rtlCol="0">
              <a:spAutoFit/>
            </a:bodyPr>
            <a:lstStyle/>
            <a:p>
              <a:r>
                <a:rPr lang="en-US" sz="1400" dirty="0"/>
                <a:t>Compress gas</a:t>
              </a:r>
            </a:p>
          </p:txBody>
        </p:sp>
      </p:grpSp>
    </p:spTree>
    <p:extLst>
      <p:ext uri="{BB962C8B-B14F-4D97-AF65-F5344CB8AC3E}">
        <p14:creationId xmlns:p14="http://schemas.microsoft.com/office/powerpoint/2010/main" val="370130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34687C-2846-42FD-8F2A-0D43A98EA513}"/>
              </a:ext>
            </a:extLst>
          </p:cNvPr>
          <p:cNvSpPr>
            <a:spLocks noGrp="1"/>
          </p:cNvSpPr>
          <p:nvPr>
            <p:ph type="body" sz="quarter" idx="10"/>
          </p:nvPr>
        </p:nvSpPr>
        <p:spPr>
          <a:xfrm>
            <a:off x="611316" y="690840"/>
            <a:ext cx="10988019" cy="393192"/>
          </a:xfrm>
        </p:spPr>
        <p:txBody>
          <a:bodyPr/>
          <a:lstStyle/>
          <a:p>
            <a:r>
              <a:rPr lang="en-US" dirty="0"/>
              <a:t>Gas Classification</a:t>
            </a:r>
          </a:p>
        </p:txBody>
      </p:sp>
      <p:sp>
        <p:nvSpPr>
          <p:cNvPr id="3" name="Text Placeholder 2">
            <a:extLst>
              <a:ext uri="{FF2B5EF4-FFF2-40B4-BE49-F238E27FC236}">
                <a16:creationId xmlns:a16="http://schemas.microsoft.com/office/drawing/2014/main" id="{7C452481-62E0-43A1-AEDC-C1CC56A7CD9A}"/>
              </a:ext>
            </a:extLst>
          </p:cNvPr>
          <p:cNvSpPr>
            <a:spLocks noGrp="1"/>
          </p:cNvSpPr>
          <p:nvPr>
            <p:ph type="body" sz="quarter" idx="13"/>
          </p:nvPr>
        </p:nvSpPr>
        <p:spPr>
          <a:xfrm>
            <a:off x="602441" y="1187874"/>
            <a:ext cx="9113059" cy="5464386"/>
          </a:xfrm>
        </p:spPr>
        <p:txBody>
          <a:bodyPr/>
          <a:lstStyle/>
          <a:p>
            <a:pPr>
              <a:buClr>
                <a:srgbClr val="FF3300"/>
              </a:buClr>
              <a:buNone/>
            </a:pPr>
            <a:r>
              <a:rPr lang="en-US" sz="1400" b="1" dirty="0">
                <a:solidFill>
                  <a:schemeClr val="tx1"/>
                </a:solidFill>
              </a:rPr>
              <a:t>Gases can be:</a:t>
            </a:r>
          </a:p>
          <a:p>
            <a:pPr lvl="1">
              <a:spcBef>
                <a:spcPct val="0"/>
              </a:spcBef>
            </a:pPr>
            <a:r>
              <a:rPr lang="en-US" dirty="0">
                <a:solidFill>
                  <a:schemeClr val="tx1"/>
                </a:solidFill>
              </a:rPr>
              <a:t>Flammable (E.g. C4F8, ) </a:t>
            </a:r>
          </a:p>
          <a:p>
            <a:pPr lvl="1">
              <a:spcBef>
                <a:spcPct val="0"/>
              </a:spcBef>
            </a:pPr>
            <a:r>
              <a:rPr lang="en-US" dirty="0">
                <a:solidFill>
                  <a:schemeClr val="tx1"/>
                </a:solidFill>
              </a:rPr>
              <a:t>Corrosive/ Toxic (E.g. Cl2, NH3)  </a:t>
            </a:r>
          </a:p>
          <a:p>
            <a:pPr lvl="1">
              <a:spcBef>
                <a:spcPct val="0"/>
              </a:spcBef>
            </a:pPr>
            <a:r>
              <a:rPr lang="en-US" dirty="0">
                <a:solidFill>
                  <a:schemeClr val="tx1"/>
                </a:solidFill>
              </a:rPr>
              <a:t>Highly Toxic (E.g. B2H6) </a:t>
            </a:r>
          </a:p>
          <a:p>
            <a:pPr lvl="1">
              <a:spcBef>
                <a:spcPct val="0"/>
              </a:spcBef>
            </a:pPr>
            <a:r>
              <a:rPr lang="en-US" dirty="0">
                <a:solidFill>
                  <a:schemeClr val="tx1"/>
                </a:solidFill>
              </a:rPr>
              <a:t>Inert (E.g. N2O, CF4, CHF3, CO2)</a:t>
            </a:r>
          </a:p>
          <a:p>
            <a:pPr lvl="1">
              <a:spcBef>
                <a:spcPct val="0"/>
              </a:spcBef>
            </a:pPr>
            <a:r>
              <a:rPr lang="en-US" dirty="0">
                <a:solidFill>
                  <a:schemeClr val="tx1"/>
                </a:solidFill>
              </a:rPr>
              <a:t>Pyrophoric (E.g. SiH4)</a:t>
            </a:r>
          </a:p>
          <a:p>
            <a:pPr lvl="1">
              <a:spcBef>
                <a:spcPct val="0"/>
              </a:spcBef>
            </a:pPr>
            <a:r>
              <a:rPr lang="en-US" dirty="0">
                <a:solidFill>
                  <a:schemeClr val="tx1"/>
                </a:solidFill>
              </a:rPr>
              <a:t>Oxidizer (e.g. O2; N2O)</a:t>
            </a:r>
          </a:p>
          <a:p>
            <a:pPr lvl="1">
              <a:spcBef>
                <a:spcPct val="0"/>
              </a:spcBef>
              <a:buNone/>
            </a:pPr>
            <a:endParaRPr lang="en-US" dirty="0">
              <a:solidFill>
                <a:schemeClr val="tx1"/>
              </a:solidFill>
            </a:endParaRPr>
          </a:p>
          <a:p>
            <a:pPr>
              <a:spcBef>
                <a:spcPct val="0"/>
              </a:spcBef>
              <a:buNone/>
            </a:pPr>
            <a:r>
              <a:rPr lang="en-US" sz="1400" b="1" u="sng" dirty="0">
                <a:solidFill>
                  <a:schemeClr val="tx1"/>
                </a:solidFill>
              </a:rPr>
              <a:t>HAZARDS</a:t>
            </a: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Flammable: </a:t>
            </a:r>
            <a:r>
              <a:rPr lang="en-US" dirty="0"/>
              <a:t>Chemicals that may catch fire in contact with air, only need brief contact with an ignition source, have a very low flash point or evolve highly flammable gases in contact with water. </a:t>
            </a:r>
            <a:endParaRPr lang="en-US" dirty="0">
              <a:solidFill>
                <a:schemeClr val="tx1"/>
              </a:solidFill>
            </a:endParaRP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Corrosive:</a:t>
            </a:r>
            <a:r>
              <a:rPr lang="en-US" dirty="0"/>
              <a:t> May destroy living tissue / organ when on contact or inhale. </a:t>
            </a:r>
            <a:endParaRPr lang="en-US" dirty="0">
              <a:solidFill>
                <a:schemeClr val="tx1"/>
              </a:solidFill>
            </a:endParaRP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Toxic : </a:t>
            </a:r>
            <a:r>
              <a:rPr lang="en-US" dirty="0"/>
              <a:t>Chemicals at low levels cause damage to health. </a:t>
            </a:r>
            <a:endParaRPr lang="en-US" dirty="0">
              <a:solidFill>
                <a:schemeClr val="tx1"/>
              </a:solidFill>
            </a:endParaRP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Highly Toxic: </a:t>
            </a:r>
            <a:r>
              <a:rPr lang="en-US" dirty="0"/>
              <a:t>Chemicals that at very low levels cause damage to health or death.</a:t>
            </a:r>
            <a:endParaRPr lang="en-US" dirty="0">
              <a:solidFill>
                <a:schemeClr val="tx1"/>
              </a:solidFill>
            </a:endParaRP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Inert : Asphyxiation (lack of Oxygen), fatal when O</a:t>
            </a:r>
            <a:r>
              <a:rPr lang="en-US" baseline="-25000" dirty="0">
                <a:solidFill>
                  <a:schemeClr val="tx1"/>
                </a:solidFill>
              </a:rPr>
              <a:t>2</a:t>
            </a:r>
            <a:r>
              <a:rPr lang="en-US" dirty="0">
                <a:solidFill>
                  <a:schemeClr val="tx1"/>
                </a:solidFill>
              </a:rPr>
              <a:t> &lt;18%</a:t>
            </a: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Pyrophoric : No ignition source required, will burn when release </a:t>
            </a: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Combination of both: Corrosive and Toxic ; Corrosive and flammable etc.8</a:t>
            </a:r>
          </a:p>
          <a:p>
            <a:pPr marL="342900" indent="-342900">
              <a:spcBef>
                <a:spcPct val="0"/>
              </a:spcBef>
              <a:buFont typeface="+mj-lt"/>
              <a:buAutoNum type="arabicPeriod"/>
            </a:pPr>
            <a:endParaRPr lang="en-US" dirty="0">
              <a:solidFill>
                <a:schemeClr val="tx1"/>
              </a:solidFill>
            </a:endParaRPr>
          </a:p>
          <a:p>
            <a:pPr marL="342900" indent="-342900">
              <a:spcBef>
                <a:spcPct val="0"/>
              </a:spcBef>
              <a:buFont typeface="+mj-lt"/>
              <a:buAutoNum type="arabicPeriod"/>
            </a:pPr>
            <a:r>
              <a:rPr lang="en-US" dirty="0">
                <a:solidFill>
                  <a:schemeClr val="tx1"/>
                </a:solidFill>
              </a:rPr>
              <a:t>Oxidizer : Substance that support combustion readily. </a:t>
            </a:r>
          </a:p>
        </p:txBody>
      </p:sp>
      <p:pic>
        <p:nvPicPr>
          <p:cNvPr id="11" name="Picture 10">
            <a:extLst>
              <a:ext uri="{FF2B5EF4-FFF2-40B4-BE49-F238E27FC236}">
                <a16:creationId xmlns:a16="http://schemas.microsoft.com/office/drawing/2014/main" id="{48665D5E-96CF-4217-87B1-900E9B3786E6}"/>
              </a:ext>
            </a:extLst>
          </p:cNvPr>
          <p:cNvPicPr>
            <a:picLocks noChangeAspect="1"/>
          </p:cNvPicPr>
          <p:nvPr/>
        </p:nvPicPr>
        <p:blipFill>
          <a:blip r:embed="rId2"/>
          <a:stretch>
            <a:fillRect/>
          </a:stretch>
        </p:blipFill>
        <p:spPr>
          <a:xfrm>
            <a:off x="4629043" y="6220485"/>
            <a:ext cx="652004" cy="637515"/>
          </a:xfrm>
          <a:prstGeom prst="rect">
            <a:avLst/>
          </a:prstGeom>
        </p:spPr>
      </p:pic>
      <p:pic>
        <p:nvPicPr>
          <p:cNvPr id="12" name="Picture 11">
            <a:extLst>
              <a:ext uri="{FF2B5EF4-FFF2-40B4-BE49-F238E27FC236}">
                <a16:creationId xmlns:a16="http://schemas.microsoft.com/office/drawing/2014/main" id="{D1629DCD-8C29-45FE-9C82-AE5AF49D96FF}"/>
              </a:ext>
            </a:extLst>
          </p:cNvPr>
          <p:cNvPicPr>
            <a:picLocks noChangeAspect="1"/>
          </p:cNvPicPr>
          <p:nvPr/>
        </p:nvPicPr>
        <p:blipFill>
          <a:blip r:embed="rId3"/>
          <a:stretch>
            <a:fillRect/>
          </a:stretch>
        </p:blipFill>
        <p:spPr>
          <a:xfrm>
            <a:off x="5281047" y="5356952"/>
            <a:ext cx="610183" cy="626347"/>
          </a:xfrm>
          <a:prstGeom prst="rect">
            <a:avLst/>
          </a:prstGeom>
        </p:spPr>
      </p:pic>
      <p:pic>
        <p:nvPicPr>
          <p:cNvPr id="13" name="Picture 12">
            <a:extLst>
              <a:ext uri="{FF2B5EF4-FFF2-40B4-BE49-F238E27FC236}">
                <a16:creationId xmlns:a16="http://schemas.microsoft.com/office/drawing/2014/main" id="{16EF5A86-8505-46C5-A2D2-DFE57F196DA9}"/>
              </a:ext>
            </a:extLst>
          </p:cNvPr>
          <p:cNvPicPr>
            <a:picLocks noChangeAspect="1"/>
          </p:cNvPicPr>
          <p:nvPr/>
        </p:nvPicPr>
        <p:blipFill>
          <a:blip r:embed="rId4"/>
          <a:stretch>
            <a:fillRect/>
          </a:stretch>
        </p:blipFill>
        <p:spPr>
          <a:xfrm>
            <a:off x="5726906" y="3666521"/>
            <a:ext cx="715046" cy="724272"/>
          </a:xfrm>
          <a:prstGeom prst="rect">
            <a:avLst/>
          </a:prstGeom>
        </p:spPr>
      </p:pic>
      <p:pic>
        <p:nvPicPr>
          <p:cNvPr id="14" name="Picture 13">
            <a:extLst>
              <a:ext uri="{FF2B5EF4-FFF2-40B4-BE49-F238E27FC236}">
                <a16:creationId xmlns:a16="http://schemas.microsoft.com/office/drawing/2014/main" id="{E1BD2F29-43D0-45EC-A03D-DFDA6898E569}"/>
              </a:ext>
            </a:extLst>
          </p:cNvPr>
          <p:cNvPicPr>
            <a:picLocks noChangeAspect="1"/>
          </p:cNvPicPr>
          <p:nvPr/>
        </p:nvPicPr>
        <p:blipFill>
          <a:blip r:embed="rId3"/>
          <a:stretch>
            <a:fillRect/>
          </a:stretch>
        </p:blipFill>
        <p:spPr>
          <a:xfrm>
            <a:off x="9792052" y="3115826"/>
            <a:ext cx="610183" cy="626347"/>
          </a:xfrm>
          <a:prstGeom prst="rect">
            <a:avLst/>
          </a:prstGeom>
        </p:spPr>
      </p:pic>
      <p:pic>
        <p:nvPicPr>
          <p:cNvPr id="15" name="Picture 14">
            <a:extLst>
              <a:ext uri="{FF2B5EF4-FFF2-40B4-BE49-F238E27FC236}">
                <a16:creationId xmlns:a16="http://schemas.microsoft.com/office/drawing/2014/main" id="{F04E6D45-2C8E-48E8-8D5D-E51CF326E348}"/>
              </a:ext>
            </a:extLst>
          </p:cNvPr>
          <p:cNvPicPr>
            <a:picLocks noChangeAspect="1"/>
          </p:cNvPicPr>
          <p:nvPr/>
        </p:nvPicPr>
        <p:blipFill>
          <a:blip r:embed="rId5"/>
          <a:stretch>
            <a:fillRect/>
          </a:stretch>
        </p:blipFill>
        <p:spPr>
          <a:xfrm>
            <a:off x="6383296" y="4494635"/>
            <a:ext cx="714927" cy="724272"/>
          </a:xfrm>
          <a:prstGeom prst="rect">
            <a:avLst/>
          </a:prstGeom>
        </p:spPr>
      </p:pic>
      <p:pic>
        <p:nvPicPr>
          <p:cNvPr id="16" name="Picture 15">
            <a:extLst>
              <a:ext uri="{FF2B5EF4-FFF2-40B4-BE49-F238E27FC236}">
                <a16:creationId xmlns:a16="http://schemas.microsoft.com/office/drawing/2014/main" id="{D702C4B6-C3A0-4761-983B-0498B9B96528}"/>
              </a:ext>
            </a:extLst>
          </p:cNvPr>
          <p:cNvPicPr>
            <a:picLocks noChangeAspect="1"/>
          </p:cNvPicPr>
          <p:nvPr/>
        </p:nvPicPr>
        <p:blipFill>
          <a:blip r:embed="rId5"/>
          <a:stretch>
            <a:fillRect/>
          </a:stretch>
        </p:blipFill>
        <p:spPr>
          <a:xfrm>
            <a:off x="4738583" y="4108660"/>
            <a:ext cx="714927" cy="724272"/>
          </a:xfrm>
          <a:prstGeom prst="rect">
            <a:avLst/>
          </a:prstGeom>
        </p:spPr>
      </p:pic>
      <p:pic>
        <p:nvPicPr>
          <p:cNvPr id="17" name="Picture 16">
            <a:extLst>
              <a:ext uri="{FF2B5EF4-FFF2-40B4-BE49-F238E27FC236}">
                <a16:creationId xmlns:a16="http://schemas.microsoft.com/office/drawing/2014/main" id="{5F92D797-9F0D-435D-B64B-5C1AB6303D66}"/>
              </a:ext>
            </a:extLst>
          </p:cNvPr>
          <p:cNvPicPr>
            <a:picLocks noChangeAspect="1"/>
          </p:cNvPicPr>
          <p:nvPr/>
        </p:nvPicPr>
        <p:blipFill>
          <a:blip r:embed="rId5"/>
          <a:stretch>
            <a:fillRect/>
          </a:stretch>
        </p:blipFill>
        <p:spPr>
          <a:xfrm>
            <a:off x="5944425" y="5673749"/>
            <a:ext cx="714927" cy="724272"/>
          </a:xfrm>
          <a:prstGeom prst="rect">
            <a:avLst/>
          </a:prstGeom>
        </p:spPr>
      </p:pic>
      <p:pic>
        <p:nvPicPr>
          <p:cNvPr id="18" name="Picture 17">
            <a:extLst>
              <a:ext uri="{FF2B5EF4-FFF2-40B4-BE49-F238E27FC236}">
                <a16:creationId xmlns:a16="http://schemas.microsoft.com/office/drawing/2014/main" id="{9E5DB04D-7F1F-44DE-B480-6D3B5C2B0EBF}"/>
              </a:ext>
            </a:extLst>
          </p:cNvPr>
          <p:cNvPicPr>
            <a:picLocks noChangeAspect="1"/>
          </p:cNvPicPr>
          <p:nvPr/>
        </p:nvPicPr>
        <p:blipFill>
          <a:blip r:embed="rId4"/>
          <a:stretch>
            <a:fillRect/>
          </a:stretch>
        </p:blipFill>
        <p:spPr>
          <a:xfrm>
            <a:off x="6659352" y="5673749"/>
            <a:ext cx="715046" cy="724272"/>
          </a:xfrm>
          <a:prstGeom prst="rect">
            <a:avLst/>
          </a:prstGeom>
        </p:spPr>
      </p:pic>
    </p:spTree>
    <p:extLst>
      <p:ext uri="{BB962C8B-B14F-4D97-AF65-F5344CB8AC3E}">
        <p14:creationId xmlns:p14="http://schemas.microsoft.com/office/powerpoint/2010/main" val="405284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C3747F-1699-4669-BE24-C4BCBF4B2CEB}"/>
              </a:ext>
            </a:extLst>
          </p:cNvPr>
          <p:cNvSpPr>
            <a:spLocks noGrp="1"/>
          </p:cNvSpPr>
          <p:nvPr>
            <p:ph type="body" sz="quarter" idx="10"/>
          </p:nvPr>
        </p:nvSpPr>
        <p:spPr>
          <a:xfrm>
            <a:off x="601990" y="599400"/>
            <a:ext cx="10988019" cy="393192"/>
          </a:xfrm>
        </p:spPr>
        <p:txBody>
          <a:bodyPr/>
          <a:lstStyle/>
          <a:p>
            <a:r>
              <a:rPr lang="en-US" dirty="0"/>
              <a:t>Gas Distribution Equipment/System</a:t>
            </a:r>
          </a:p>
        </p:txBody>
      </p:sp>
      <p:sp>
        <p:nvSpPr>
          <p:cNvPr id="3" name="Text Placeholder 2">
            <a:extLst>
              <a:ext uri="{FF2B5EF4-FFF2-40B4-BE49-F238E27FC236}">
                <a16:creationId xmlns:a16="http://schemas.microsoft.com/office/drawing/2014/main" id="{DBCBECEE-8F9C-4D9C-85A5-1517EC7D405F}"/>
              </a:ext>
            </a:extLst>
          </p:cNvPr>
          <p:cNvSpPr>
            <a:spLocks noGrp="1"/>
          </p:cNvSpPr>
          <p:nvPr>
            <p:ph type="body" sz="quarter" idx="13"/>
          </p:nvPr>
        </p:nvSpPr>
        <p:spPr>
          <a:xfrm>
            <a:off x="601990" y="1152612"/>
            <a:ext cx="7776200" cy="5337810"/>
          </a:xfrm>
        </p:spPr>
        <p:txBody>
          <a:bodyPr/>
          <a:lstStyle/>
          <a:p>
            <a:pPr>
              <a:buNone/>
            </a:pPr>
            <a:r>
              <a:rPr lang="en-US" sz="1400" b="1" u="sng" dirty="0"/>
              <a:t>Gas Distribution Equipment</a:t>
            </a:r>
          </a:p>
          <a:p>
            <a:pPr>
              <a:buNone/>
            </a:pPr>
            <a:endParaRPr lang="en-US" b="1" dirty="0"/>
          </a:p>
          <a:p>
            <a:pPr>
              <a:buNone/>
            </a:pPr>
            <a:r>
              <a:rPr lang="en-US" sz="1400" b="1" dirty="0"/>
              <a:t>Gas cabinet</a:t>
            </a:r>
          </a:p>
          <a:p>
            <a:pPr>
              <a:buNone/>
            </a:pPr>
            <a:endParaRPr lang="en-US" sz="1400" b="1" dirty="0"/>
          </a:p>
          <a:p>
            <a:pPr>
              <a:buNone/>
            </a:pPr>
            <a:r>
              <a:rPr lang="en-US" dirty="0"/>
              <a:t>A gas distribution system that comes with an exhausted enclosure that normally houses toxic or flammable gas that requires special attention when working on</a:t>
            </a:r>
            <a:r>
              <a:rPr lang="en-US" b="1" dirty="0"/>
              <a:t> </a:t>
            </a:r>
            <a:r>
              <a:rPr lang="en-US" dirty="0"/>
              <a:t>it.</a:t>
            </a:r>
          </a:p>
          <a:p>
            <a:pPr>
              <a:buNone/>
            </a:pPr>
            <a:endParaRPr lang="en-US" dirty="0"/>
          </a:p>
          <a:p>
            <a:pPr>
              <a:buNone/>
            </a:pPr>
            <a:r>
              <a:rPr lang="en-US" sz="1400" b="1" dirty="0"/>
              <a:t>Gas panel</a:t>
            </a:r>
          </a:p>
          <a:p>
            <a:pPr>
              <a:buNone/>
            </a:pPr>
            <a:endParaRPr lang="en-US" dirty="0"/>
          </a:p>
          <a:p>
            <a:pPr>
              <a:buNone/>
            </a:pPr>
            <a:r>
              <a:rPr lang="en-US" dirty="0"/>
              <a:t>A gas distribution system that does not come with an exhausted enclosure and normally houses inert gas. Though not hazardous, special attention is still required when working on it.</a:t>
            </a:r>
          </a:p>
          <a:p>
            <a:pPr>
              <a:buNone/>
            </a:pPr>
            <a:endParaRPr lang="en-US" dirty="0"/>
          </a:p>
          <a:p>
            <a:pPr>
              <a:buNone/>
            </a:pPr>
            <a:r>
              <a:rPr lang="en-US" sz="1400" b="1" dirty="0"/>
              <a:t>POU</a:t>
            </a:r>
          </a:p>
          <a:p>
            <a:pPr>
              <a:buNone/>
            </a:pPr>
            <a:endParaRPr lang="en-US" dirty="0"/>
          </a:p>
          <a:p>
            <a:pPr>
              <a:buNone/>
            </a:pPr>
            <a:r>
              <a:rPr lang="en-US" dirty="0"/>
              <a:t>Point of use distribution</a:t>
            </a:r>
          </a:p>
          <a:p>
            <a:pPr>
              <a:buNone/>
            </a:pPr>
            <a:endParaRPr lang="en-US" dirty="0"/>
          </a:p>
          <a:p>
            <a:pPr>
              <a:buNone/>
            </a:pPr>
            <a:r>
              <a:rPr lang="en-US" sz="1400" b="1" dirty="0"/>
              <a:t>VMB Valve Manifold Box</a:t>
            </a:r>
          </a:p>
          <a:p>
            <a:pPr>
              <a:buNone/>
            </a:pPr>
            <a:endParaRPr lang="en-US" sz="1400" b="1" dirty="0"/>
          </a:p>
          <a:p>
            <a:pPr>
              <a:buNone/>
            </a:pPr>
            <a:r>
              <a:rPr lang="en-US" dirty="0"/>
              <a:t>A gas distribution system that comes with an enclosure that normally houses toxic or flammable gas that requires special attention when working on it.</a:t>
            </a:r>
          </a:p>
          <a:p>
            <a:pPr>
              <a:buNone/>
            </a:pPr>
            <a:endParaRPr lang="en-US" dirty="0"/>
          </a:p>
          <a:p>
            <a:pPr>
              <a:buNone/>
            </a:pPr>
            <a:r>
              <a:rPr lang="en-US" sz="1400" b="1" dirty="0"/>
              <a:t>VMP Valve Manifold Panel</a:t>
            </a:r>
          </a:p>
          <a:p>
            <a:pPr>
              <a:buNone/>
            </a:pPr>
            <a:endParaRPr lang="en-US" dirty="0"/>
          </a:p>
          <a:p>
            <a:pPr>
              <a:buNone/>
            </a:pPr>
            <a:r>
              <a:rPr lang="en-US" dirty="0"/>
              <a:t>A gas distribution system that does not come with an exhausted enclosure and normally houses inert gas. Though not hazardous, special attention is still required when working on it.</a:t>
            </a:r>
          </a:p>
          <a:p>
            <a:endParaRPr lang="en-US" dirty="0"/>
          </a:p>
        </p:txBody>
      </p:sp>
    </p:spTree>
    <p:extLst>
      <p:ext uri="{BB962C8B-B14F-4D97-AF65-F5344CB8AC3E}">
        <p14:creationId xmlns:p14="http://schemas.microsoft.com/office/powerpoint/2010/main" val="100050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13671D-B249-42E2-A0C5-F7170A4FAC2F}"/>
              </a:ext>
            </a:extLst>
          </p:cNvPr>
          <p:cNvSpPr>
            <a:spLocks noGrp="1"/>
          </p:cNvSpPr>
          <p:nvPr>
            <p:ph type="body" sz="quarter" idx="10"/>
          </p:nvPr>
        </p:nvSpPr>
        <p:spPr/>
        <p:txBody>
          <a:bodyPr/>
          <a:lstStyle/>
          <a:p>
            <a:r>
              <a:rPr lang="en-US" dirty="0"/>
              <a:t>Gas Distribution Equipment/System</a:t>
            </a:r>
          </a:p>
        </p:txBody>
      </p:sp>
      <p:sp>
        <p:nvSpPr>
          <p:cNvPr id="3" name="Text Placeholder 2">
            <a:extLst>
              <a:ext uri="{FF2B5EF4-FFF2-40B4-BE49-F238E27FC236}">
                <a16:creationId xmlns:a16="http://schemas.microsoft.com/office/drawing/2014/main" id="{C399218B-6E49-4AD4-B1D8-DA0946688367}"/>
              </a:ext>
            </a:extLst>
          </p:cNvPr>
          <p:cNvSpPr>
            <a:spLocks noGrp="1"/>
          </p:cNvSpPr>
          <p:nvPr>
            <p:ph type="body" sz="quarter" idx="13"/>
          </p:nvPr>
        </p:nvSpPr>
        <p:spPr>
          <a:xfrm>
            <a:off x="612212" y="1543050"/>
            <a:ext cx="4593223" cy="4926330"/>
          </a:xfrm>
        </p:spPr>
        <p:txBody>
          <a:bodyPr/>
          <a:lstStyle/>
          <a:p>
            <a:pPr>
              <a:buNone/>
            </a:pPr>
            <a:r>
              <a:rPr lang="en-US" sz="1800" b="1" u="sng" dirty="0"/>
              <a:t>Gas Distribution Equipment</a:t>
            </a:r>
          </a:p>
          <a:p>
            <a:pPr>
              <a:buNone/>
            </a:pPr>
            <a:endParaRPr lang="en-US" u="sng" dirty="0"/>
          </a:p>
          <a:p>
            <a:pPr>
              <a:buNone/>
            </a:pPr>
            <a:r>
              <a:rPr lang="en-US" sz="1400" b="1" u="sng" dirty="0"/>
              <a:t>Gas cabinet</a:t>
            </a:r>
          </a:p>
          <a:p>
            <a:pPr>
              <a:buNone/>
            </a:pPr>
            <a:endParaRPr lang="en-US" sz="1400" b="1" u="sng" dirty="0"/>
          </a:p>
          <a:p>
            <a:pPr marL="800100" lvl="1" indent="-342900">
              <a:buFont typeface="+mj-lt"/>
              <a:buAutoNum type="arabicPeriod"/>
            </a:pPr>
            <a:r>
              <a:rPr lang="en-US" sz="1400" dirty="0"/>
              <a:t>PRAXAIR </a:t>
            </a:r>
            <a:r>
              <a:rPr lang="en-US" sz="1400" dirty="0" err="1"/>
              <a:t>UltraPurge</a:t>
            </a:r>
            <a:r>
              <a:rPr lang="en-US" sz="1400" dirty="0"/>
              <a:t> 100</a:t>
            </a:r>
          </a:p>
          <a:p>
            <a:pPr marL="1257300" lvl="2" indent="-342900"/>
            <a:r>
              <a:rPr lang="en-US" dirty="0"/>
              <a:t>Microprocessor controller</a:t>
            </a:r>
          </a:p>
          <a:p>
            <a:pPr marL="1257300" lvl="2" indent="-342900"/>
            <a:r>
              <a:rPr lang="en-US" dirty="0"/>
              <a:t>Auto purge</a:t>
            </a:r>
          </a:p>
          <a:p>
            <a:pPr marL="1257300" lvl="2" indent="-342900"/>
            <a:r>
              <a:rPr lang="en-US" dirty="0"/>
              <a:t>5 Valve manifold</a:t>
            </a:r>
          </a:p>
          <a:p>
            <a:pPr marL="1257300" lvl="2" indent="-342900"/>
            <a:r>
              <a:rPr lang="en-US" dirty="0"/>
              <a:t>Exhausted</a:t>
            </a:r>
          </a:p>
          <a:p>
            <a:pPr marL="914400" lvl="2" indent="0">
              <a:buNone/>
            </a:pPr>
            <a:endParaRPr lang="en-US" dirty="0"/>
          </a:p>
          <a:p>
            <a:pPr marL="800100" lvl="1" indent="-342900">
              <a:buFont typeface="+mj-lt"/>
              <a:buAutoNum type="arabicPeriod"/>
            </a:pPr>
            <a:r>
              <a:rPr lang="en-US" sz="1400" dirty="0"/>
              <a:t>SOXAL Optima G300</a:t>
            </a:r>
          </a:p>
          <a:p>
            <a:pPr marL="1257300" lvl="2" indent="-342900"/>
            <a:r>
              <a:rPr lang="en-US" dirty="0"/>
              <a:t>PLC controller</a:t>
            </a:r>
          </a:p>
          <a:p>
            <a:pPr marL="1257300" lvl="2" indent="-342900"/>
            <a:r>
              <a:rPr lang="en-US" dirty="0"/>
              <a:t>Auto Purge</a:t>
            </a:r>
          </a:p>
          <a:p>
            <a:pPr marL="1257300" lvl="2" indent="-342900"/>
            <a:r>
              <a:rPr lang="en-US" dirty="0"/>
              <a:t>5 valve manifold</a:t>
            </a:r>
          </a:p>
          <a:p>
            <a:pPr marL="1257300" lvl="2" indent="-342900"/>
            <a:r>
              <a:rPr lang="en-US" dirty="0"/>
              <a:t>Exhausted</a:t>
            </a:r>
          </a:p>
          <a:p>
            <a:pPr marL="914400" lvl="2" indent="0">
              <a:buNone/>
            </a:pPr>
            <a:endParaRPr lang="en-US" dirty="0"/>
          </a:p>
          <a:p>
            <a:pPr marL="800100" lvl="1" indent="-342900">
              <a:buFont typeface="+mj-lt"/>
              <a:buAutoNum type="arabicPeriod"/>
            </a:pPr>
            <a:r>
              <a:rPr lang="en-US" sz="1400" dirty="0" err="1"/>
              <a:t>Marketech</a:t>
            </a:r>
            <a:r>
              <a:rPr lang="en-US" sz="1400" dirty="0"/>
              <a:t> MIC MK6000</a:t>
            </a:r>
          </a:p>
          <a:p>
            <a:pPr marL="1257300" lvl="2" indent="-342900"/>
            <a:r>
              <a:rPr lang="en-US" dirty="0"/>
              <a:t>PLC controller</a:t>
            </a:r>
          </a:p>
          <a:p>
            <a:pPr marL="1257300" lvl="2" indent="-342900"/>
            <a:r>
              <a:rPr lang="en-US" dirty="0"/>
              <a:t>Auto purge</a:t>
            </a:r>
          </a:p>
          <a:p>
            <a:pPr marL="1257300" lvl="2" indent="-342900"/>
            <a:r>
              <a:rPr lang="en-US" dirty="0"/>
              <a:t>5 valve manifold</a:t>
            </a:r>
          </a:p>
          <a:p>
            <a:pPr marL="1257300" lvl="2" indent="-342900"/>
            <a:r>
              <a:rPr lang="en-US" dirty="0"/>
              <a:t>Exhausted</a:t>
            </a:r>
          </a:p>
          <a:p>
            <a:pPr marL="1257300" lvl="2" indent="-342900"/>
            <a:endParaRPr lang="en-US" dirty="0"/>
          </a:p>
          <a:p>
            <a:endParaRPr lang="en-US" dirty="0"/>
          </a:p>
        </p:txBody>
      </p:sp>
      <p:grpSp>
        <p:nvGrpSpPr>
          <p:cNvPr id="4" name="Group 3">
            <a:extLst>
              <a:ext uri="{FF2B5EF4-FFF2-40B4-BE49-F238E27FC236}">
                <a16:creationId xmlns:a16="http://schemas.microsoft.com/office/drawing/2014/main" id="{D8C1FF3F-4CC4-4F3A-98F0-9315A5FE49A3}"/>
              </a:ext>
            </a:extLst>
          </p:cNvPr>
          <p:cNvGrpSpPr/>
          <p:nvPr/>
        </p:nvGrpSpPr>
        <p:grpSpPr>
          <a:xfrm>
            <a:off x="6123823" y="1987164"/>
            <a:ext cx="1502225" cy="3830871"/>
            <a:chOff x="7358745" y="2317546"/>
            <a:chExt cx="1502225" cy="3830871"/>
          </a:xfrm>
        </p:grpSpPr>
        <p:pic>
          <p:nvPicPr>
            <p:cNvPr id="5" name="Picture 4">
              <a:extLst>
                <a:ext uri="{FF2B5EF4-FFF2-40B4-BE49-F238E27FC236}">
                  <a16:creationId xmlns:a16="http://schemas.microsoft.com/office/drawing/2014/main" id="{14E6ACB0-5D84-46F6-AF30-57FB8B9C4B70}"/>
                </a:ext>
              </a:extLst>
            </p:cNvPr>
            <p:cNvPicPr>
              <a:picLocks noChangeAspect="1" noChangeArrowheads="1"/>
            </p:cNvPicPr>
            <p:nvPr>
              <p:custDataLst>
                <p:tags r:id="rId5"/>
              </p:custDataLst>
            </p:nvPr>
          </p:nvPicPr>
          <p:blipFill>
            <a:blip r:embed="rId8" cstate="print"/>
            <a:srcRect/>
            <a:stretch>
              <a:fillRect/>
            </a:stretch>
          </p:blipFill>
          <p:spPr bwMode="auto">
            <a:xfrm>
              <a:off x="7369627" y="2317546"/>
              <a:ext cx="1491343" cy="3546451"/>
            </a:xfrm>
            <a:prstGeom prst="rect">
              <a:avLst/>
            </a:prstGeom>
            <a:noFill/>
            <a:ln w="9525">
              <a:noFill/>
              <a:miter lim="800000"/>
              <a:headEnd/>
              <a:tailEnd/>
            </a:ln>
          </p:spPr>
        </p:pic>
        <p:sp>
          <p:nvSpPr>
            <p:cNvPr id="6" name="TextBox 5">
              <a:extLst>
                <a:ext uri="{FF2B5EF4-FFF2-40B4-BE49-F238E27FC236}">
                  <a16:creationId xmlns:a16="http://schemas.microsoft.com/office/drawing/2014/main" id="{26607159-B542-4D5F-8C51-FB3DC30DA90E}"/>
                </a:ext>
              </a:extLst>
            </p:cNvPr>
            <p:cNvSpPr txBox="1"/>
            <p:nvPr>
              <p:custDataLst>
                <p:tags r:id="rId6"/>
              </p:custDataLst>
            </p:nvPr>
          </p:nvSpPr>
          <p:spPr>
            <a:xfrm>
              <a:off x="7358745" y="5871418"/>
              <a:ext cx="978153" cy="276999"/>
            </a:xfrm>
            <a:prstGeom prst="rect">
              <a:avLst/>
            </a:prstGeom>
            <a:noFill/>
          </p:spPr>
          <p:txBody>
            <a:bodyPr wrap="none" rtlCol="0">
              <a:spAutoFit/>
            </a:bodyPr>
            <a:lstStyle/>
            <a:p>
              <a:r>
                <a:rPr lang="en-US" sz="1200" b="1" dirty="0"/>
                <a:t>Praxair GC</a:t>
              </a:r>
            </a:p>
          </p:txBody>
        </p:sp>
      </p:grpSp>
      <p:grpSp>
        <p:nvGrpSpPr>
          <p:cNvPr id="7" name="Group 6">
            <a:extLst>
              <a:ext uri="{FF2B5EF4-FFF2-40B4-BE49-F238E27FC236}">
                <a16:creationId xmlns:a16="http://schemas.microsoft.com/office/drawing/2014/main" id="{6F222243-E1D6-42D3-9265-76B4BA725EC2}"/>
              </a:ext>
            </a:extLst>
          </p:cNvPr>
          <p:cNvGrpSpPr/>
          <p:nvPr/>
        </p:nvGrpSpPr>
        <p:grpSpPr>
          <a:xfrm>
            <a:off x="7821994" y="1977389"/>
            <a:ext cx="1839683" cy="3862418"/>
            <a:chOff x="5442859" y="2340427"/>
            <a:chExt cx="1839683" cy="3862418"/>
          </a:xfrm>
        </p:grpSpPr>
        <p:pic>
          <p:nvPicPr>
            <p:cNvPr id="8" name="Picture 3">
              <a:extLst>
                <a:ext uri="{FF2B5EF4-FFF2-40B4-BE49-F238E27FC236}">
                  <a16:creationId xmlns:a16="http://schemas.microsoft.com/office/drawing/2014/main" id="{29BC36A0-2F44-4C6F-9A22-5FAFA793C83F}"/>
                </a:ext>
              </a:extLst>
            </p:cNvPr>
            <p:cNvPicPr>
              <a:picLocks noChangeAspect="1" noChangeArrowheads="1"/>
            </p:cNvPicPr>
            <p:nvPr>
              <p:custDataLst>
                <p:tags r:id="rId3"/>
              </p:custDataLst>
            </p:nvPr>
          </p:nvPicPr>
          <p:blipFill>
            <a:blip r:embed="rId9" cstate="print"/>
            <a:srcRect/>
            <a:stretch>
              <a:fillRect/>
            </a:stretch>
          </p:blipFill>
          <p:spPr bwMode="auto">
            <a:xfrm>
              <a:off x="5449565" y="2340427"/>
              <a:ext cx="1832977" cy="3605260"/>
            </a:xfrm>
            <a:prstGeom prst="rect">
              <a:avLst/>
            </a:prstGeom>
            <a:noFill/>
            <a:ln w="9525">
              <a:noFill/>
              <a:miter lim="800000"/>
              <a:headEnd/>
              <a:tailEnd/>
            </a:ln>
          </p:spPr>
        </p:pic>
        <p:sp>
          <p:nvSpPr>
            <p:cNvPr id="9" name="TextBox 8">
              <a:extLst>
                <a:ext uri="{FF2B5EF4-FFF2-40B4-BE49-F238E27FC236}">
                  <a16:creationId xmlns:a16="http://schemas.microsoft.com/office/drawing/2014/main" id="{C44DF61A-CECE-4A4D-B9DE-FD5EF6DB0BAA}"/>
                </a:ext>
              </a:extLst>
            </p:cNvPr>
            <p:cNvSpPr txBox="1"/>
            <p:nvPr>
              <p:custDataLst>
                <p:tags r:id="rId4"/>
              </p:custDataLst>
            </p:nvPr>
          </p:nvSpPr>
          <p:spPr>
            <a:xfrm>
              <a:off x="5442859" y="5925846"/>
              <a:ext cx="986617" cy="276999"/>
            </a:xfrm>
            <a:prstGeom prst="rect">
              <a:avLst/>
            </a:prstGeom>
            <a:noFill/>
          </p:spPr>
          <p:txBody>
            <a:bodyPr wrap="none" rtlCol="0">
              <a:spAutoFit/>
            </a:bodyPr>
            <a:lstStyle/>
            <a:p>
              <a:r>
                <a:rPr lang="en-US" sz="1200" b="1" dirty="0"/>
                <a:t>SOXAL GC</a:t>
              </a:r>
            </a:p>
          </p:txBody>
        </p:sp>
      </p:grpSp>
      <p:grpSp>
        <p:nvGrpSpPr>
          <p:cNvPr id="10" name="Group 9">
            <a:extLst>
              <a:ext uri="{FF2B5EF4-FFF2-40B4-BE49-F238E27FC236}">
                <a16:creationId xmlns:a16="http://schemas.microsoft.com/office/drawing/2014/main" id="{52181130-FF44-4F37-AC80-FA94CC9E23C8}"/>
              </a:ext>
            </a:extLst>
          </p:cNvPr>
          <p:cNvGrpSpPr/>
          <p:nvPr/>
        </p:nvGrpSpPr>
        <p:grpSpPr>
          <a:xfrm>
            <a:off x="9737880" y="2053589"/>
            <a:ext cx="1861455" cy="3677360"/>
            <a:chOff x="3548745" y="2373085"/>
            <a:chExt cx="1861455" cy="3677360"/>
          </a:xfrm>
        </p:grpSpPr>
        <p:pic>
          <p:nvPicPr>
            <p:cNvPr id="11" name="Picture 2">
              <a:extLst>
                <a:ext uri="{FF2B5EF4-FFF2-40B4-BE49-F238E27FC236}">
                  <a16:creationId xmlns:a16="http://schemas.microsoft.com/office/drawing/2014/main" id="{DCF68207-FB34-4B9F-940B-8919BD9CCE6F}"/>
                </a:ext>
              </a:extLst>
            </p:cNvPr>
            <p:cNvPicPr>
              <a:picLocks noChangeAspect="1" noChangeArrowheads="1"/>
            </p:cNvPicPr>
            <p:nvPr>
              <p:custDataLst>
                <p:tags r:id="rId1"/>
              </p:custDataLst>
            </p:nvPr>
          </p:nvPicPr>
          <p:blipFill>
            <a:blip r:embed="rId10" cstate="print"/>
            <a:srcRect/>
            <a:stretch>
              <a:fillRect/>
            </a:stretch>
          </p:blipFill>
          <p:spPr bwMode="auto">
            <a:xfrm>
              <a:off x="3572642" y="2373085"/>
              <a:ext cx="1837558" cy="3396519"/>
            </a:xfrm>
            <a:prstGeom prst="rect">
              <a:avLst/>
            </a:prstGeom>
            <a:noFill/>
            <a:ln w="9525">
              <a:noFill/>
              <a:miter lim="800000"/>
              <a:headEnd/>
              <a:tailEnd/>
            </a:ln>
          </p:spPr>
        </p:pic>
        <p:sp>
          <p:nvSpPr>
            <p:cNvPr id="12" name="TextBox 11">
              <a:extLst>
                <a:ext uri="{FF2B5EF4-FFF2-40B4-BE49-F238E27FC236}">
                  <a16:creationId xmlns:a16="http://schemas.microsoft.com/office/drawing/2014/main" id="{F43D0A4A-EEE5-48DA-AEB1-0E226C0541CE}"/>
                </a:ext>
              </a:extLst>
            </p:cNvPr>
            <p:cNvSpPr txBox="1"/>
            <p:nvPr>
              <p:custDataLst>
                <p:tags r:id="rId2"/>
              </p:custDataLst>
            </p:nvPr>
          </p:nvSpPr>
          <p:spPr>
            <a:xfrm>
              <a:off x="3548745" y="5773446"/>
              <a:ext cx="1217000" cy="276999"/>
            </a:xfrm>
            <a:prstGeom prst="rect">
              <a:avLst/>
            </a:prstGeom>
            <a:noFill/>
          </p:spPr>
          <p:txBody>
            <a:bodyPr wrap="none" rtlCol="0">
              <a:spAutoFit/>
            </a:bodyPr>
            <a:lstStyle/>
            <a:p>
              <a:r>
                <a:rPr lang="en-US" sz="1200" b="1" dirty="0" err="1"/>
                <a:t>Marketech</a:t>
              </a:r>
              <a:r>
                <a:rPr lang="en-US" sz="1200" b="1" dirty="0"/>
                <a:t> GC</a:t>
              </a:r>
            </a:p>
          </p:txBody>
        </p:sp>
      </p:grpSp>
    </p:spTree>
    <p:extLst>
      <p:ext uri="{BB962C8B-B14F-4D97-AF65-F5344CB8AC3E}">
        <p14:creationId xmlns:p14="http://schemas.microsoft.com/office/powerpoint/2010/main" val="372338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6B534-C9C9-442D-ADD9-C969813DA912}"/>
              </a:ext>
            </a:extLst>
          </p:cNvPr>
          <p:cNvSpPr>
            <a:spLocks noGrp="1"/>
          </p:cNvSpPr>
          <p:nvPr>
            <p:ph type="body" sz="quarter" idx="10"/>
          </p:nvPr>
        </p:nvSpPr>
        <p:spPr/>
        <p:txBody>
          <a:bodyPr/>
          <a:lstStyle/>
          <a:p>
            <a:r>
              <a:rPr lang="en-US" dirty="0"/>
              <a:t>Gas Distribution Equipment/System</a:t>
            </a:r>
          </a:p>
        </p:txBody>
      </p:sp>
      <p:sp>
        <p:nvSpPr>
          <p:cNvPr id="3" name="Text Placeholder 2">
            <a:extLst>
              <a:ext uri="{FF2B5EF4-FFF2-40B4-BE49-F238E27FC236}">
                <a16:creationId xmlns:a16="http://schemas.microsoft.com/office/drawing/2014/main" id="{102E4034-82C1-440A-A9D8-04149EA4366E}"/>
              </a:ext>
            </a:extLst>
          </p:cNvPr>
          <p:cNvSpPr>
            <a:spLocks noGrp="1"/>
          </p:cNvSpPr>
          <p:nvPr>
            <p:ph type="body" sz="quarter" idx="13"/>
          </p:nvPr>
        </p:nvSpPr>
        <p:spPr>
          <a:xfrm>
            <a:off x="612212" y="1634490"/>
            <a:ext cx="4615067" cy="4455160"/>
          </a:xfrm>
        </p:spPr>
        <p:txBody>
          <a:bodyPr/>
          <a:lstStyle/>
          <a:p>
            <a:pPr>
              <a:buNone/>
            </a:pPr>
            <a:r>
              <a:rPr lang="en-US" sz="1400" b="1" u="sng" dirty="0"/>
              <a:t>Gas Distribution Equipment</a:t>
            </a:r>
          </a:p>
          <a:p>
            <a:pPr>
              <a:buNone/>
            </a:pPr>
            <a:endParaRPr lang="en-US" u="sng" dirty="0"/>
          </a:p>
          <a:p>
            <a:pPr>
              <a:buNone/>
            </a:pPr>
            <a:r>
              <a:rPr lang="en-US" sz="1400" b="1" u="sng" dirty="0"/>
              <a:t>Gas Panel</a:t>
            </a:r>
          </a:p>
          <a:p>
            <a:pPr>
              <a:buNone/>
            </a:pPr>
            <a:endParaRPr lang="en-US" u="sng" dirty="0"/>
          </a:p>
          <a:p>
            <a:pPr marL="800100" lvl="1" indent="-342900">
              <a:buFont typeface="+mj-lt"/>
              <a:buAutoNum type="arabicPeriod"/>
            </a:pPr>
            <a:r>
              <a:rPr lang="en-US" sz="1400" dirty="0"/>
              <a:t>PRAXAIR </a:t>
            </a:r>
            <a:r>
              <a:rPr lang="en-US" sz="1400" dirty="0" err="1"/>
              <a:t>UltraPurge</a:t>
            </a:r>
            <a:r>
              <a:rPr lang="en-US" sz="1400" dirty="0"/>
              <a:t> 100</a:t>
            </a:r>
          </a:p>
          <a:p>
            <a:pPr marL="1257300" lvl="2" indent="-342900"/>
            <a:r>
              <a:rPr lang="en-US" dirty="0"/>
              <a:t>Microprocessor controller</a:t>
            </a:r>
          </a:p>
          <a:p>
            <a:pPr marL="1257300" lvl="2" indent="-342900"/>
            <a:r>
              <a:rPr lang="en-US" dirty="0"/>
              <a:t>Auto purge</a:t>
            </a:r>
          </a:p>
          <a:p>
            <a:pPr marL="1257300" lvl="2" indent="-342900"/>
            <a:r>
              <a:rPr lang="en-US" dirty="0"/>
              <a:t>5 Valve manifold</a:t>
            </a:r>
          </a:p>
          <a:p>
            <a:pPr marL="1257300" lvl="2" indent="-342900"/>
            <a:r>
              <a:rPr lang="en-US" dirty="0"/>
              <a:t>Not exhausted</a:t>
            </a:r>
          </a:p>
          <a:p>
            <a:pPr marL="1257300" lvl="2" indent="-342900"/>
            <a:endParaRPr lang="en-US" dirty="0"/>
          </a:p>
          <a:p>
            <a:pPr marL="800100" lvl="1" indent="-342900">
              <a:buFont typeface="+mj-lt"/>
              <a:buAutoNum type="arabicPeriod"/>
            </a:pPr>
            <a:r>
              <a:rPr lang="en-US" sz="1400" dirty="0"/>
              <a:t>SOXAL Optima S200</a:t>
            </a:r>
          </a:p>
          <a:p>
            <a:pPr marL="1257300" lvl="2" indent="-342900"/>
            <a:r>
              <a:rPr lang="en-US" dirty="0"/>
              <a:t>PLC controller</a:t>
            </a:r>
          </a:p>
          <a:p>
            <a:pPr marL="1257300" lvl="2" indent="-342900"/>
            <a:r>
              <a:rPr lang="en-US" dirty="0"/>
              <a:t>Manual Purge</a:t>
            </a:r>
          </a:p>
          <a:p>
            <a:pPr marL="1257300" lvl="2" indent="-342900"/>
            <a:r>
              <a:rPr lang="en-US" dirty="0"/>
              <a:t>4 valve manifold</a:t>
            </a:r>
          </a:p>
          <a:p>
            <a:pPr marL="1257300" lvl="2" indent="-342900"/>
            <a:r>
              <a:rPr lang="en-US" dirty="0"/>
              <a:t>Not exhausted</a:t>
            </a:r>
          </a:p>
          <a:p>
            <a:pPr marL="914400" lvl="2" indent="0">
              <a:buNone/>
            </a:pPr>
            <a:endParaRPr lang="en-US" dirty="0"/>
          </a:p>
          <a:p>
            <a:pPr marL="800100" lvl="1" indent="-342900">
              <a:buFont typeface="+mj-lt"/>
              <a:buAutoNum type="arabicPeriod"/>
            </a:pPr>
            <a:r>
              <a:rPr lang="en-US" sz="1400" dirty="0" err="1"/>
              <a:t>Marketech</a:t>
            </a:r>
            <a:r>
              <a:rPr lang="en-US" sz="1400" dirty="0"/>
              <a:t> MIC MK6000</a:t>
            </a:r>
          </a:p>
          <a:p>
            <a:pPr marL="1257300" lvl="2" indent="-342900"/>
            <a:r>
              <a:rPr lang="en-US" dirty="0"/>
              <a:t>PLC controller</a:t>
            </a:r>
          </a:p>
          <a:p>
            <a:pPr marL="1257300" lvl="2" indent="-342900"/>
            <a:r>
              <a:rPr lang="en-US" dirty="0"/>
              <a:t>Manual purge</a:t>
            </a:r>
          </a:p>
          <a:p>
            <a:pPr marL="1257300" lvl="2" indent="-342900"/>
            <a:r>
              <a:rPr lang="en-US" dirty="0"/>
              <a:t>5 valve manifold</a:t>
            </a:r>
          </a:p>
          <a:p>
            <a:pPr marL="1257300" lvl="2" indent="-342900"/>
            <a:r>
              <a:rPr lang="en-US" dirty="0"/>
              <a:t>Not exhausted</a:t>
            </a:r>
          </a:p>
          <a:p>
            <a:endParaRPr lang="en-US" dirty="0"/>
          </a:p>
        </p:txBody>
      </p:sp>
      <p:grpSp>
        <p:nvGrpSpPr>
          <p:cNvPr id="4" name="Group 3">
            <a:extLst>
              <a:ext uri="{FF2B5EF4-FFF2-40B4-BE49-F238E27FC236}">
                <a16:creationId xmlns:a16="http://schemas.microsoft.com/office/drawing/2014/main" id="{FC3341CF-B84C-4FAF-A0E7-5970C5E47113}"/>
              </a:ext>
            </a:extLst>
          </p:cNvPr>
          <p:cNvGrpSpPr/>
          <p:nvPr/>
        </p:nvGrpSpPr>
        <p:grpSpPr>
          <a:xfrm>
            <a:off x="7663619" y="1972491"/>
            <a:ext cx="1870513" cy="3884188"/>
            <a:chOff x="5472342" y="1926771"/>
            <a:chExt cx="1870513" cy="3884188"/>
          </a:xfrm>
        </p:grpSpPr>
        <p:pic>
          <p:nvPicPr>
            <p:cNvPr id="5" name="Picture 2">
              <a:extLst>
                <a:ext uri="{FF2B5EF4-FFF2-40B4-BE49-F238E27FC236}">
                  <a16:creationId xmlns:a16="http://schemas.microsoft.com/office/drawing/2014/main" id="{6F2293F3-6BD9-401E-93B3-804B3D3BB72D}"/>
                </a:ext>
              </a:extLst>
            </p:cNvPr>
            <p:cNvPicPr>
              <a:picLocks noChangeAspect="1" noChangeArrowheads="1"/>
            </p:cNvPicPr>
            <p:nvPr>
              <p:custDataLst>
                <p:tags r:id="rId5"/>
              </p:custDataLst>
            </p:nvPr>
          </p:nvPicPr>
          <p:blipFill>
            <a:blip r:embed="rId8" cstate="print"/>
            <a:srcRect/>
            <a:stretch>
              <a:fillRect/>
            </a:stretch>
          </p:blipFill>
          <p:spPr bwMode="auto">
            <a:xfrm>
              <a:off x="5472342" y="1926771"/>
              <a:ext cx="1870513" cy="3591607"/>
            </a:xfrm>
            <a:prstGeom prst="rect">
              <a:avLst/>
            </a:prstGeom>
            <a:noFill/>
            <a:ln w="9525">
              <a:noFill/>
              <a:miter lim="800000"/>
              <a:headEnd/>
              <a:tailEnd/>
            </a:ln>
          </p:spPr>
        </p:pic>
        <p:sp>
          <p:nvSpPr>
            <p:cNvPr id="6" name="TextBox 5">
              <a:extLst>
                <a:ext uri="{FF2B5EF4-FFF2-40B4-BE49-F238E27FC236}">
                  <a16:creationId xmlns:a16="http://schemas.microsoft.com/office/drawing/2014/main" id="{D985AED2-E563-4C3F-86E0-EC851055BB86}"/>
                </a:ext>
              </a:extLst>
            </p:cNvPr>
            <p:cNvSpPr txBox="1"/>
            <p:nvPr>
              <p:custDataLst>
                <p:tags r:id="rId6"/>
              </p:custDataLst>
            </p:nvPr>
          </p:nvSpPr>
          <p:spPr>
            <a:xfrm>
              <a:off x="5475516" y="5533960"/>
              <a:ext cx="978601" cy="276999"/>
            </a:xfrm>
            <a:prstGeom prst="rect">
              <a:avLst/>
            </a:prstGeom>
            <a:noFill/>
          </p:spPr>
          <p:txBody>
            <a:bodyPr wrap="none" rtlCol="0">
              <a:spAutoFit/>
            </a:bodyPr>
            <a:lstStyle/>
            <a:p>
              <a:r>
                <a:rPr lang="en-US" sz="1200" b="1" dirty="0"/>
                <a:t>SOXAL GP</a:t>
              </a:r>
            </a:p>
          </p:txBody>
        </p:sp>
      </p:grpSp>
      <p:grpSp>
        <p:nvGrpSpPr>
          <p:cNvPr id="7" name="Group 6">
            <a:extLst>
              <a:ext uri="{FF2B5EF4-FFF2-40B4-BE49-F238E27FC236}">
                <a16:creationId xmlns:a16="http://schemas.microsoft.com/office/drawing/2014/main" id="{AC4099BC-245F-4653-8DCE-80C5F5A4D958}"/>
              </a:ext>
            </a:extLst>
          </p:cNvPr>
          <p:cNvGrpSpPr/>
          <p:nvPr/>
        </p:nvGrpSpPr>
        <p:grpSpPr>
          <a:xfrm>
            <a:off x="9528250" y="1972490"/>
            <a:ext cx="1690633" cy="3873303"/>
            <a:chOff x="7336973" y="1926770"/>
            <a:chExt cx="1690633" cy="3873303"/>
          </a:xfrm>
        </p:grpSpPr>
        <p:pic>
          <p:nvPicPr>
            <p:cNvPr id="8" name="Picture 4">
              <a:extLst>
                <a:ext uri="{FF2B5EF4-FFF2-40B4-BE49-F238E27FC236}">
                  <a16:creationId xmlns:a16="http://schemas.microsoft.com/office/drawing/2014/main" id="{08C8BD01-AD0C-406A-9CEC-9F8294BD4723}"/>
                </a:ext>
              </a:extLst>
            </p:cNvPr>
            <p:cNvPicPr>
              <a:picLocks noChangeAspect="1" noChangeArrowheads="1"/>
            </p:cNvPicPr>
            <p:nvPr>
              <p:custDataLst>
                <p:tags r:id="rId3"/>
              </p:custDataLst>
            </p:nvPr>
          </p:nvPicPr>
          <p:blipFill>
            <a:blip r:embed="rId9" cstate="print"/>
            <a:srcRect/>
            <a:stretch>
              <a:fillRect/>
            </a:stretch>
          </p:blipFill>
          <p:spPr bwMode="auto">
            <a:xfrm>
              <a:off x="7369627" y="1926770"/>
              <a:ext cx="1657979" cy="3592287"/>
            </a:xfrm>
            <a:prstGeom prst="rect">
              <a:avLst/>
            </a:prstGeom>
            <a:noFill/>
            <a:ln w="9525">
              <a:noFill/>
              <a:miter lim="800000"/>
              <a:headEnd/>
              <a:tailEnd/>
            </a:ln>
          </p:spPr>
        </p:pic>
        <p:sp>
          <p:nvSpPr>
            <p:cNvPr id="9" name="TextBox 8">
              <a:extLst>
                <a:ext uri="{FF2B5EF4-FFF2-40B4-BE49-F238E27FC236}">
                  <a16:creationId xmlns:a16="http://schemas.microsoft.com/office/drawing/2014/main" id="{00515CE1-DBED-4A48-B3D5-AAA1D5BF066D}"/>
                </a:ext>
              </a:extLst>
            </p:cNvPr>
            <p:cNvSpPr txBox="1"/>
            <p:nvPr>
              <p:custDataLst>
                <p:tags r:id="rId4"/>
              </p:custDataLst>
            </p:nvPr>
          </p:nvSpPr>
          <p:spPr>
            <a:xfrm>
              <a:off x="7336973" y="5523074"/>
              <a:ext cx="1208985" cy="276999"/>
            </a:xfrm>
            <a:prstGeom prst="rect">
              <a:avLst/>
            </a:prstGeom>
            <a:noFill/>
          </p:spPr>
          <p:txBody>
            <a:bodyPr wrap="none" rtlCol="0">
              <a:spAutoFit/>
            </a:bodyPr>
            <a:lstStyle/>
            <a:p>
              <a:r>
                <a:rPr lang="en-US" sz="1200" b="1" dirty="0" err="1"/>
                <a:t>Marketech</a:t>
              </a:r>
              <a:r>
                <a:rPr lang="en-US" sz="1200" b="1" dirty="0"/>
                <a:t> GP</a:t>
              </a:r>
            </a:p>
          </p:txBody>
        </p:sp>
      </p:grpSp>
      <p:grpSp>
        <p:nvGrpSpPr>
          <p:cNvPr id="10" name="Group 9">
            <a:extLst>
              <a:ext uri="{FF2B5EF4-FFF2-40B4-BE49-F238E27FC236}">
                <a16:creationId xmlns:a16="http://schemas.microsoft.com/office/drawing/2014/main" id="{910022D5-D251-45D6-916C-27EC870CDF0A}"/>
              </a:ext>
            </a:extLst>
          </p:cNvPr>
          <p:cNvGrpSpPr/>
          <p:nvPr/>
        </p:nvGrpSpPr>
        <p:grpSpPr>
          <a:xfrm>
            <a:off x="6096000" y="1972490"/>
            <a:ext cx="1483705" cy="3873303"/>
            <a:chOff x="3904723" y="1926770"/>
            <a:chExt cx="1483705" cy="3873303"/>
          </a:xfrm>
        </p:grpSpPr>
        <p:pic>
          <p:nvPicPr>
            <p:cNvPr id="11" name="Picture 3">
              <a:extLst>
                <a:ext uri="{FF2B5EF4-FFF2-40B4-BE49-F238E27FC236}">
                  <a16:creationId xmlns:a16="http://schemas.microsoft.com/office/drawing/2014/main" id="{66DC8459-681C-4BEB-869A-294926261AF6}"/>
                </a:ext>
              </a:extLst>
            </p:cNvPr>
            <p:cNvPicPr>
              <a:picLocks noChangeAspect="1" noChangeArrowheads="1"/>
            </p:cNvPicPr>
            <p:nvPr>
              <p:custDataLst>
                <p:tags r:id="rId1"/>
              </p:custDataLst>
            </p:nvPr>
          </p:nvPicPr>
          <p:blipFill>
            <a:blip r:embed="rId10" cstate="print"/>
            <a:srcRect/>
            <a:stretch>
              <a:fillRect/>
            </a:stretch>
          </p:blipFill>
          <p:spPr bwMode="auto">
            <a:xfrm>
              <a:off x="3904723" y="1926770"/>
              <a:ext cx="1483705" cy="3597049"/>
            </a:xfrm>
            <a:prstGeom prst="rect">
              <a:avLst/>
            </a:prstGeom>
            <a:noFill/>
            <a:ln w="9525">
              <a:noFill/>
              <a:miter lim="800000"/>
              <a:headEnd/>
              <a:tailEnd/>
            </a:ln>
          </p:spPr>
        </p:pic>
        <p:sp>
          <p:nvSpPr>
            <p:cNvPr id="12" name="TextBox 11">
              <a:extLst>
                <a:ext uri="{FF2B5EF4-FFF2-40B4-BE49-F238E27FC236}">
                  <a16:creationId xmlns:a16="http://schemas.microsoft.com/office/drawing/2014/main" id="{6BB178E5-DF7F-4563-8AAB-561059316015}"/>
                </a:ext>
              </a:extLst>
            </p:cNvPr>
            <p:cNvSpPr txBox="1"/>
            <p:nvPr>
              <p:custDataLst>
                <p:tags r:id="rId2"/>
              </p:custDataLst>
            </p:nvPr>
          </p:nvSpPr>
          <p:spPr>
            <a:xfrm>
              <a:off x="3918859" y="5523074"/>
              <a:ext cx="978153" cy="276999"/>
            </a:xfrm>
            <a:prstGeom prst="rect">
              <a:avLst/>
            </a:prstGeom>
            <a:noFill/>
          </p:spPr>
          <p:txBody>
            <a:bodyPr wrap="none" rtlCol="0">
              <a:spAutoFit/>
            </a:bodyPr>
            <a:lstStyle/>
            <a:p>
              <a:r>
                <a:rPr lang="en-US" sz="1200" b="1" dirty="0"/>
                <a:t>Praxair GP</a:t>
              </a:r>
            </a:p>
          </p:txBody>
        </p:sp>
      </p:grpSp>
    </p:spTree>
    <p:extLst>
      <p:ext uri="{BB962C8B-B14F-4D97-AF65-F5344CB8AC3E}">
        <p14:creationId xmlns:p14="http://schemas.microsoft.com/office/powerpoint/2010/main" val="621054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3D7D57-2BE9-4BF5-9746-7FB8908B39D5}"/>
              </a:ext>
            </a:extLst>
          </p:cNvPr>
          <p:cNvSpPr>
            <a:spLocks noGrp="1"/>
          </p:cNvSpPr>
          <p:nvPr>
            <p:ph type="body" sz="quarter" idx="10"/>
          </p:nvPr>
        </p:nvSpPr>
        <p:spPr/>
        <p:txBody>
          <a:bodyPr/>
          <a:lstStyle/>
          <a:p>
            <a:r>
              <a:rPr lang="en-US" dirty="0"/>
              <a:t>Gas Distribution Equipment/System</a:t>
            </a:r>
          </a:p>
        </p:txBody>
      </p:sp>
      <p:sp>
        <p:nvSpPr>
          <p:cNvPr id="3" name="Text Placeholder 2">
            <a:extLst>
              <a:ext uri="{FF2B5EF4-FFF2-40B4-BE49-F238E27FC236}">
                <a16:creationId xmlns:a16="http://schemas.microsoft.com/office/drawing/2014/main" id="{55C374F6-DB47-4E90-B1F7-BDF2C648467D}"/>
              </a:ext>
            </a:extLst>
          </p:cNvPr>
          <p:cNvSpPr>
            <a:spLocks noGrp="1"/>
          </p:cNvSpPr>
          <p:nvPr>
            <p:ph type="body" sz="quarter" idx="13"/>
          </p:nvPr>
        </p:nvSpPr>
        <p:spPr>
          <a:xfrm>
            <a:off x="612213" y="1611630"/>
            <a:ext cx="5194227" cy="4857750"/>
          </a:xfrm>
        </p:spPr>
        <p:txBody>
          <a:bodyPr/>
          <a:lstStyle/>
          <a:p>
            <a:pPr>
              <a:buNone/>
            </a:pPr>
            <a:r>
              <a:rPr lang="en-US" sz="1400" b="1" u="sng" dirty="0"/>
              <a:t>Gas Distribution Equipment</a:t>
            </a:r>
          </a:p>
          <a:p>
            <a:pPr>
              <a:buNone/>
            </a:pPr>
            <a:endParaRPr lang="en-US" b="1" u="sng" dirty="0"/>
          </a:p>
          <a:p>
            <a:pPr>
              <a:buNone/>
            </a:pPr>
            <a:r>
              <a:rPr lang="en-US" b="1" dirty="0"/>
              <a:t>Valve manifold Box (VMB)</a:t>
            </a:r>
          </a:p>
          <a:p>
            <a:pPr marL="800100" lvl="1" indent="-342900">
              <a:buFont typeface="+mj-lt"/>
              <a:buAutoNum type="arabicPeriod"/>
            </a:pPr>
            <a:endParaRPr lang="en-US" sz="1400" dirty="0"/>
          </a:p>
          <a:p>
            <a:pPr marL="800100" lvl="1" indent="-342900">
              <a:buFont typeface="+mj-lt"/>
              <a:buAutoNum type="arabicPeriod"/>
            </a:pPr>
            <a:r>
              <a:rPr lang="en-US" sz="1400" dirty="0"/>
              <a:t>SOXAL Optima V200</a:t>
            </a:r>
          </a:p>
          <a:p>
            <a:pPr marL="1257300" lvl="2" indent="-342900"/>
            <a:r>
              <a:rPr lang="en-US" sz="1400" dirty="0"/>
              <a:t>PLC controller, touch screen</a:t>
            </a:r>
          </a:p>
          <a:p>
            <a:pPr marL="1257300" lvl="2" indent="-342900"/>
            <a:r>
              <a:rPr lang="en-US" sz="1400" dirty="0"/>
              <a:t>Semi Auto</a:t>
            </a:r>
          </a:p>
          <a:p>
            <a:pPr marL="1257300" lvl="2" indent="-342900"/>
            <a:r>
              <a:rPr lang="en-US" sz="1400" dirty="0"/>
              <a:t>VMB comes in 4 or 8 sticks</a:t>
            </a:r>
          </a:p>
          <a:p>
            <a:pPr marL="1257300" lvl="2" indent="-342900"/>
            <a:r>
              <a:rPr lang="en-US" sz="1400" dirty="0"/>
              <a:t>Exhausted</a:t>
            </a:r>
          </a:p>
          <a:p>
            <a:pPr marL="1257300" lvl="2" indent="-342900">
              <a:buNone/>
            </a:pPr>
            <a:endParaRPr lang="en-US" sz="1400" dirty="0"/>
          </a:p>
          <a:p>
            <a:pPr marL="800100" lvl="1" indent="-342900">
              <a:buFont typeface="+mj-lt"/>
              <a:buAutoNum type="arabicPeriod"/>
            </a:pPr>
            <a:r>
              <a:rPr lang="en-US" sz="1400" dirty="0" err="1"/>
              <a:t>Marketech</a:t>
            </a:r>
            <a:r>
              <a:rPr lang="en-US" sz="1400" dirty="0"/>
              <a:t> MIC MK6000</a:t>
            </a:r>
          </a:p>
          <a:p>
            <a:pPr marL="1257300" lvl="2" indent="-342900"/>
            <a:r>
              <a:rPr lang="en-US" sz="1400" dirty="0"/>
              <a:t>Relay type controller, span panel display</a:t>
            </a:r>
          </a:p>
          <a:p>
            <a:pPr marL="1257300" lvl="2" indent="-342900"/>
            <a:r>
              <a:rPr lang="en-US" sz="1400" dirty="0"/>
              <a:t>Semi Auto</a:t>
            </a:r>
          </a:p>
          <a:p>
            <a:pPr marL="1257300" lvl="2" indent="-342900"/>
            <a:r>
              <a:rPr lang="en-US" sz="1400" dirty="0"/>
              <a:t>VMB comes in 4 or 8 sticks</a:t>
            </a:r>
          </a:p>
          <a:p>
            <a:pPr marL="1257300" lvl="2" indent="-342900"/>
            <a:r>
              <a:rPr lang="en-US" sz="1400" dirty="0"/>
              <a:t>Exhausted</a:t>
            </a:r>
          </a:p>
          <a:p>
            <a:endParaRPr lang="en-US" dirty="0"/>
          </a:p>
        </p:txBody>
      </p:sp>
      <p:grpSp>
        <p:nvGrpSpPr>
          <p:cNvPr id="4" name="Group 3">
            <a:extLst>
              <a:ext uri="{FF2B5EF4-FFF2-40B4-BE49-F238E27FC236}">
                <a16:creationId xmlns:a16="http://schemas.microsoft.com/office/drawing/2014/main" id="{8C256B41-86AB-477D-A358-89B5A2F3220C}"/>
              </a:ext>
            </a:extLst>
          </p:cNvPr>
          <p:cNvGrpSpPr/>
          <p:nvPr/>
        </p:nvGrpSpPr>
        <p:grpSpPr>
          <a:xfrm>
            <a:off x="6183160" y="3182942"/>
            <a:ext cx="2688772" cy="2558142"/>
            <a:chOff x="4125686" y="1284515"/>
            <a:chExt cx="3461657" cy="3009313"/>
          </a:xfrm>
        </p:grpSpPr>
        <p:pic>
          <p:nvPicPr>
            <p:cNvPr id="5" name="Picture 2">
              <a:extLst>
                <a:ext uri="{FF2B5EF4-FFF2-40B4-BE49-F238E27FC236}">
                  <a16:creationId xmlns:a16="http://schemas.microsoft.com/office/drawing/2014/main" id="{9F9872B9-249F-4E35-B173-9C0EE726112E}"/>
                </a:ext>
              </a:extLst>
            </p:cNvPr>
            <p:cNvPicPr>
              <a:picLocks noChangeAspect="1" noChangeArrowheads="1"/>
            </p:cNvPicPr>
            <p:nvPr>
              <p:custDataLst>
                <p:tags r:id="rId3"/>
              </p:custDataLst>
            </p:nvPr>
          </p:nvPicPr>
          <p:blipFill>
            <a:blip r:embed="rId6" cstate="print"/>
            <a:srcRect/>
            <a:stretch>
              <a:fillRect/>
            </a:stretch>
          </p:blipFill>
          <p:spPr bwMode="auto">
            <a:xfrm>
              <a:off x="4136448" y="1284515"/>
              <a:ext cx="3450895" cy="2754480"/>
            </a:xfrm>
            <a:prstGeom prst="rect">
              <a:avLst/>
            </a:prstGeom>
            <a:noFill/>
            <a:ln w="9525">
              <a:noFill/>
              <a:miter lim="800000"/>
              <a:headEnd/>
              <a:tailEnd/>
            </a:ln>
          </p:spPr>
        </p:pic>
        <p:sp>
          <p:nvSpPr>
            <p:cNvPr id="6" name="TextBox 5">
              <a:extLst>
                <a:ext uri="{FF2B5EF4-FFF2-40B4-BE49-F238E27FC236}">
                  <a16:creationId xmlns:a16="http://schemas.microsoft.com/office/drawing/2014/main" id="{DB09B7F9-67AE-4EC6-8514-6F987029043D}"/>
                </a:ext>
              </a:extLst>
            </p:cNvPr>
            <p:cNvSpPr txBox="1"/>
            <p:nvPr>
              <p:custDataLst>
                <p:tags r:id="rId4"/>
              </p:custDataLst>
            </p:nvPr>
          </p:nvSpPr>
          <p:spPr>
            <a:xfrm>
              <a:off x="4125686" y="4016829"/>
              <a:ext cx="2115131" cy="276999"/>
            </a:xfrm>
            <a:prstGeom prst="rect">
              <a:avLst/>
            </a:prstGeom>
            <a:noFill/>
          </p:spPr>
          <p:txBody>
            <a:bodyPr wrap="none" rtlCol="0">
              <a:spAutoFit/>
            </a:bodyPr>
            <a:lstStyle/>
            <a:p>
              <a:r>
                <a:rPr lang="en-US" sz="1200" b="1" dirty="0"/>
                <a:t>SOXAL Optimal V200 VMB</a:t>
              </a:r>
            </a:p>
          </p:txBody>
        </p:sp>
      </p:grpSp>
      <p:grpSp>
        <p:nvGrpSpPr>
          <p:cNvPr id="7" name="Group 6">
            <a:extLst>
              <a:ext uri="{FF2B5EF4-FFF2-40B4-BE49-F238E27FC236}">
                <a16:creationId xmlns:a16="http://schemas.microsoft.com/office/drawing/2014/main" id="{C6732171-8DA3-4605-BE4F-1813338CC160}"/>
              </a:ext>
            </a:extLst>
          </p:cNvPr>
          <p:cNvGrpSpPr/>
          <p:nvPr/>
        </p:nvGrpSpPr>
        <p:grpSpPr>
          <a:xfrm>
            <a:off x="9218143" y="1821180"/>
            <a:ext cx="2166257" cy="3999914"/>
            <a:chOff x="6836229" y="1295400"/>
            <a:chExt cx="2166257" cy="3999914"/>
          </a:xfrm>
        </p:grpSpPr>
        <p:pic>
          <p:nvPicPr>
            <p:cNvPr id="8" name="Picture 3">
              <a:extLst>
                <a:ext uri="{FF2B5EF4-FFF2-40B4-BE49-F238E27FC236}">
                  <a16:creationId xmlns:a16="http://schemas.microsoft.com/office/drawing/2014/main" id="{73954623-4972-48C3-9BFF-B18836207F0F}"/>
                </a:ext>
              </a:extLst>
            </p:cNvPr>
            <p:cNvPicPr>
              <a:picLocks noChangeAspect="1" noChangeArrowheads="1"/>
            </p:cNvPicPr>
            <p:nvPr>
              <p:custDataLst>
                <p:tags r:id="rId1"/>
              </p:custDataLst>
            </p:nvPr>
          </p:nvPicPr>
          <p:blipFill>
            <a:blip r:embed="rId7" cstate="print"/>
            <a:srcRect/>
            <a:stretch>
              <a:fillRect/>
            </a:stretch>
          </p:blipFill>
          <p:spPr bwMode="auto">
            <a:xfrm>
              <a:off x="6857850" y="1295400"/>
              <a:ext cx="2144636" cy="3718832"/>
            </a:xfrm>
            <a:prstGeom prst="rect">
              <a:avLst/>
            </a:prstGeom>
            <a:noFill/>
            <a:ln w="9525">
              <a:noFill/>
              <a:miter lim="800000"/>
              <a:headEnd/>
              <a:tailEnd/>
            </a:ln>
          </p:spPr>
        </p:pic>
        <p:sp>
          <p:nvSpPr>
            <p:cNvPr id="9" name="TextBox 8">
              <a:extLst>
                <a:ext uri="{FF2B5EF4-FFF2-40B4-BE49-F238E27FC236}">
                  <a16:creationId xmlns:a16="http://schemas.microsoft.com/office/drawing/2014/main" id="{8021B173-ED05-458E-A96E-A8FB4357A5C4}"/>
                </a:ext>
              </a:extLst>
            </p:cNvPr>
            <p:cNvSpPr txBox="1"/>
            <p:nvPr>
              <p:custDataLst>
                <p:tags r:id="rId2"/>
              </p:custDataLst>
            </p:nvPr>
          </p:nvSpPr>
          <p:spPr>
            <a:xfrm>
              <a:off x="6836229" y="5018315"/>
              <a:ext cx="1473480" cy="276999"/>
            </a:xfrm>
            <a:prstGeom prst="rect">
              <a:avLst/>
            </a:prstGeom>
            <a:noFill/>
          </p:spPr>
          <p:txBody>
            <a:bodyPr wrap="none" rtlCol="0">
              <a:spAutoFit/>
            </a:bodyPr>
            <a:lstStyle/>
            <a:p>
              <a:r>
                <a:rPr lang="en-US" sz="1200" b="1" dirty="0"/>
                <a:t>MIC MK6000 VMB</a:t>
              </a:r>
            </a:p>
          </p:txBody>
        </p:sp>
      </p:grpSp>
    </p:spTree>
    <p:extLst>
      <p:ext uri="{BB962C8B-B14F-4D97-AF65-F5344CB8AC3E}">
        <p14:creationId xmlns:p14="http://schemas.microsoft.com/office/powerpoint/2010/main" val="7997494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2"/>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2"/>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SlideTextFontColor;-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1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1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1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1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1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12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2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2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2.xml><?xml version="1.0" encoding="utf-8"?>
<p:tagLst xmlns:a="http://schemas.openxmlformats.org/drawingml/2006/main" xmlns:r="http://schemas.openxmlformats.org/officeDocument/2006/relationships" xmlns:p="http://schemas.openxmlformats.org/presentationml/2006/main">
  <p:tag name="FONT" val="SlidePageNumberFontC"/>
  <p:tag name="FONTSETCLASSNAME" val="FontSet1"/>
  <p:tag name="COLORS" val="-2;-2;-2;-2;SlidePageNoFontColorLight;-2"/>
  <p:tag name="COLORSETCLASSNAME" val="ColorSet1"/>
  <p:tag name="SCRIPT" val="1"/>
  <p:tag name="MLI" val="1"/>
  <p:tag name="SHAPESETGROUPCLASSNAME" val="ShapeSetGroup2"/>
  <p:tag name="SHAPESETCLASSNAME" val="COLORSLIDE01"/>
  <p:tag name="COLORSETGROUPCLASSNAME" val="ColorSetGroupLight"/>
  <p:tag name="FONTSETGROUPCLASSNAME" val="FontSetGroup1"/>
  <p:tag name="SHAPECLASSNAME" val="PageNoWhiteG1S3"/>
  <p:tag name="SHAPECLASSPROTECTIONTYPE" val="47"/>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3.xml><?xml version="1.0" encoding="utf-8"?>
<p:tagLst xmlns:a="http://schemas.openxmlformats.org/drawingml/2006/main" xmlns:r="http://schemas.openxmlformats.org/officeDocument/2006/relationships" xmlns:p="http://schemas.openxmlformats.org/presentationml/2006/main">
  <p:tag name="FONT" val="SlideFooterFontC"/>
  <p:tag name="FONTSETCLASSNAME" val="FontSet1"/>
  <p:tag name="COLORS" val="-2;-2;-2;-2;SlideFooterFontColorDark;-2"/>
  <p:tag name="COLORSETCLASSNAME" val="ColorSet1"/>
  <p:tag name="SCRIPT" val="1"/>
  <p:tag name="FIELDS" val="DATE;DIVISION;ADDINFO;"/>
  <p:tag name="MLI" val="1"/>
  <p:tag name="SHAPESETGROUPCLASSNAME" val="ShapeSetGroup2"/>
  <p:tag name="SHAPESETCLASSNAME" val="FORMCOLORTEXT01"/>
  <p:tag name="COLORSETGROUPCLASSNAME" val="ColorSetGroupLight"/>
  <p:tag name="FONTSETGROUPCLASSNAME" val="FontSetGroup1"/>
  <p:tag name="SHAPECLASSNAME" val="FLineInfo1BlackG1S3"/>
  <p:tag name="SHAPECLASSPROTECTIONTYPE" val="63"/>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1;Scheme1;-1;-2"/>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4.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43.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4.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4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50.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5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6.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1"/>
  <p:tag name="COLORS" val="Scheme6;Scheme1;Scheme2;Scheme1;-1;-2"/>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1"/>
  <p:tag name="COLORS" val="-1;Scheme1;Scheme2;Scheme1;-1;-2"/>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7.xml><?xml version="1.0" encoding="utf-8"?>
<p:tagLst xmlns:a="http://schemas.openxmlformats.org/drawingml/2006/main" xmlns:r="http://schemas.openxmlformats.org/officeDocument/2006/relationships" xmlns:p="http://schemas.openxmlformats.org/presentationml/2006/main">
  <p:tag name="COLORS" val="-2;-2;-2;-2;SlideTextFontColorLight;-2"/>
  <p:tag name="COLORSETCLASSNAME" val="ColorSet1"/>
  <p:tag name="MLI" val="1"/>
  <p:tag name="SHAPESETGROUPCLASSNAME" val="ShapeSetGroup2"/>
  <p:tag name="SHAPESETCLASSNAME" val="CONTENTTITLETEXT01"/>
  <p:tag name="COLORSETGROUPCLASSNAME" val="ColorSetGroupLight"/>
  <p:tag name="FONTSETGROUPCLASSNAME" val="FontSetGroup1"/>
  <p:tag name="SHAPECLASSNAME" val="ContentSmalLeftG3S1"/>
  <p:tag name="SHAPECLASSPROTECTIONTYPE" val="3"/>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7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0.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85.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6.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89.xml><?xml version="1.0" encoding="utf-8"?>
<p:tagLst xmlns:a="http://schemas.openxmlformats.org/drawingml/2006/main" xmlns:r="http://schemas.openxmlformats.org/officeDocument/2006/relationships" xmlns:p="http://schemas.openxmlformats.org/presentationml/2006/main">
  <p:tag name="COLORSETCLASSNAME" val="ColorSet1"/>
  <p:tag name="COLORS" val="-2;-2;Scheme2;Scheme1;-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Scheme1;Scheme1;-2;-2;SlideTextFontColor;-2"/>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96.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97.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98.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ags/tag99.xml><?xml version="1.0" encoding="utf-8"?>
<p:tagLst xmlns:a="http://schemas.openxmlformats.org/drawingml/2006/main" xmlns:r="http://schemas.openxmlformats.org/officeDocument/2006/relationships" xmlns:p="http://schemas.openxmlformats.org/presentationml/2006/main">
  <p:tag name="COLORSETCLASSNAME" val="ColorSet1"/>
  <p:tag name="COLORS" val="Scheme5;Scheme1;Scheme2;Scheme1;-1;-2"/>
</p:tagLst>
</file>

<file path=ppt/theme/theme1.xml><?xml version="1.0" encoding="utf-8"?>
<a:theme xmlns:a="http://schemas.openxmlformats.org/drawingml/2006/main" name="China Intro 20150406">
  <a:themeElements>
    <a:clrScheme name="lumileds_030515">
      <a:dk1>
        <a:srgbClr val="000000"/>
      </a:dk1>
      <a:lt1>
        <a:srgbClr val="FFFFFF"/>
      </a:lt1>
      <a:dk2>
        <a:srgbClr val="000000"/>
      </a:dk2>
      <a:lt2>
        <a:srgbClr val="CCCEDB"/>
      </a:lt2>
      <a:accent1>
        <a:srgbClr val="005E9D"/>
      </a:accent1>
      <a:accent2>
        <a:srgbClr val="149B9E"/>
      </a:accent2>
      <a:accent3>
        <a:srgbClr val="75B443"/>
      </a:accent3>
      <a:accent4>
        <a:srgbClr val="F7931E"/>
      </a:accent4>
      <a:accent5>
        <a:srgbClr val="D1521D"/>
      </a:accent5>
      <a:accent6>
        <a:srgbClr val="5C2D91"/>
      </a:accent6>
      <a:hlink>
        <a:srgbClr val="005E9D"/>
      </a:hlink>
      <a:folHlink>
        <a:srgbClr val="B33F97"/>
      </a:folHlink>
    </a:clrScheme>
    <a:fontScheme name="Lumileds -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extLst>
    <a:ext uri="{05A4C25C-085E-4340-85A3-A5531E510DB2}">
      <thm15:themeFamily xmlns:thm15="http://schemas.microsoft.com/office/thememl/2012/main" name="Presentation1" id="{540F0A58-B606-48A3-9FDC-308CE039F4D8}" vid="{78C155F3-5A34-4DFD-BB2C-D54C91E0D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5E602842BE8E4EAA8890F53748EB93" ma:contentTypeVersion="0" ma:contentTypeDescription="Create a new document." ma:contentTypeScope="" ma:versionID="da729104d152c87dd07d5c93826b84a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43A8FF-1B76-4C65-AD1D-BCA9C2ED9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095FB2E-A714-477E-B38F-60156C5D7C1B}">
  <ds:schemaRefs>
    <ds:schemaRef ds:uri="http://schemas.microsoft.com/sharepoint/v3/contenttype/forms"/>
  </ds:schemaRefs>
</ds:datastoreItem>
</file>

<file path=customXml/itemProps3.xml><?xml version="1.0" encoding="utf-8"?>
<ds:datastoreItem xmlns:ds="http://schemas.openxmlformats.org/officeDocument/2006/customXml" ds:itemID="{C5F1B0CF-3CF1-437D-AB79-0D19E83A8EA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1738</Words>
  <Application>Microsoft Office PowerPoint</Application>
  <PresentationFormat>Widescreen</PresentationFormat>
  <Paragraphs>366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Segoe UI</vt:lpstr>
      <vt:lpstr>Segoe UI Light</vt:lpstr>
      <vt:lpstr>China Intro 20150406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6.4 - 1.0</dc:description>
  <cp:lastModifiedBy>Wong, Chee Keat</cp:lastModifiedBy>
  <cp:revision>324</cp:revision>
  <cp:lastPrinted>2015-11-27T02:05:15Z</cp:lastPrinted>
  <dcterms:created xsi:type="dcterms:W3CDTF">2015-04-05T07:15:17Z</dcterms:created>
  <dcterms:modified xsi:type="dcterms:W3CDTF">2019-06-10T03:12:18Z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0x010100A95E602842BE8E4EAA8890F53748EB93</vt:lpwstr>
  </property>
</Properties>
</file>